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com/files/qtdocs/qtextstream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com/files/qtdocs/qstring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com/files/qtdocs/qstring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Classes and UML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52500" y="214566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00"/>
              <a:t>The Class (Review)</a:t>
            </a:r>
          </a:p>
          <a:p>
            <a:pPr lvl="0" defTabSz="490727">
              <a:defRPr sz="1800"/>
            </a:pPr>
            <a:r>
              <a:rPr sz="6700"/>
              <a:t>MainFraction.cpp</a:t>
            </a:r>
          </a:p>
        </p:txBody>
      </p:sp>
      <p:sp>
        <p:nvSpPr>
          <p:cNvPr id="62" name="Shape 62"/>
          <p:cNvSpPr/>
          <p:nvPr/>
        </p:nvSpPr>
        <p:spPr>
          <a:xfrm>
            <a:off x="2543174" y="2505405"/>
            <a:ext cx="7918451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16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QTextStream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#include "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fraction.h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"</a:t>
            </a:r>
          </a:p>
          <a:p>
            <a:pPr lvl="0" algn="l" defTabSz="457200">
              <a:defRPr sz="1800"/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main()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DASHES = 30;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QTextStream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stdout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                                  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for (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= 0;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 DASHES; ++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"=";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endl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   </a:t>
            </a:r>
          </a:p>
          <a:p>
            <a:pPr lvl="0" algn="l" defTabSz="457200">
              <a:defRPr sz="1800"/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"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= " &lt;&lt;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endl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;       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Fraction f1, f2;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f1.set(3, 4);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f2.set(11,12);                     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          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"The first fraction is: " &lt;&lt; f1.toString() &lt;&lt;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endl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cout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&lt;&lt; "\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nThe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second fraction, expressed as a double is: "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     &lt;&lt; f2.toDouble() &lt;&lt; </a:t>
            </a:r>
            <a:r>
              <a:rPr sz="1600" dirty="0" err="1">
                <a:latin typeface="Courier"/>
                <a:ea typeface="Courier"/>
                <a:cs typeface="Courier"/>
                <a:sym typeface="Courier"/>
              </a:rPr>
              <a:t>endl</a:t>
            </a: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    return 0;</a:t>
            </a:r>
          </a:p>
          <a:p>
            <a:pPr lvl="0" algn="l" defTabSz="457200"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Encapsulation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14422" lvl="0" indent="-814422" defTabSz="566673">
              <a:spcBef>
                <a:spcPts val="4000"/>
              </a:spcBef>
              <a:defRPr sz="1800"/>
            </a:pPr>
            <a:r>
              <a:rPr sz="3400"/>
              <a:t>Encapsulation is the first conceptual step in object-oriented programming. It involves</a:t>
            </a:r>
          </a:p>
          <a:p>
            <a:pPr marL="814422" lvl="0" indent="-814422" defTabSz="566673">
              <a:spcBef>
                <a:spcPts val="4000"/>
              </a:spcBef>
              <a:defRPr sz="1800"/>
            </a:pPr>
            <a:r>
              <a:rPr sz="3400"/>
              <a:t>Packaging data with the functions that can operate on that data in well-named classes. </a:t>
            </a:r>
          </a:p>
          <a:p>
            <a:pPr marL="814422" lvl="0" indent="-814422" defTabSz="566673">
              <a:spcBef>
                <a:spcPts val="4000"/>
              </a:spcBef>
              <a:defRPr sz="1800"/>
            </a:pPr>
            <a:r>
              <a:rPr sz="3400"/>
              <a:t>Providing clearly named and well-documented public functions that enable users of the class to do whatever needs to be done with objects of this class. </a:t>
            </a:r>
          </a:p>
          <a:p>
            <a:pPr marL="814422" lvl="0" indent="-814422" defTabSz="566673">
              <a:spcBef>
                <a:spcPts val="4000"/>
              </a:spcBef>
              <a:defRPr sz="1800"/>
            </a:pPr>
            <a:r>
              <a:rPr sz="3400"/>
              <a:t>	Hiding implementation details.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 to UML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A modern, object-oriented application rests upon a foundation of well-designed classes. </a:t>
            </a:r>
          </a:p>
          <a:p>
            <a:pPr marL="889000" lvl="0" indent="-889000">
              <a:defRPr sz="1800"/>
            </a:pPr>
            <a:r>
              <a:rPr sz="3600"/>
              <a:t>In most projects, general purpose libraries (such as Qt) and task-specific libraries supply some of the classes. The programmer supplies the others. </a:t>
            </a:r>
          </a:p>
          <a:p>
            <a:pPr marL="889000" lvl="0" indent="-889000">
              <a:defRPr sz="1800"/>
            </a:pPr>
            <a:r>
              <a:rPr sz="3600"/>
              <a:t>The Unified Modeling Language (UML), is the most commonly used language for object-oriented design.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 to UML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UML permits a designer to describe the project using a rich variety of diagrams. </a:t>
            </a:r>
          </a:p>
          <a:p>
            <a:pPr marL="889000" lvl="0" indent="-889000">
              <a:defRPr sz="1800"/>
            </a:pPr>
            <a:r>
              <a:rPr sz="3600"/>
              <a:t>We use UML diagrams because "a picture is said to be worth about 1k words."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 to UML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292846" cy="6286500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 sz="1800"/>
            </a:pPr>
            <a:r>
              <a:rPr sz="2800"/>
              <a:t>For example, UML class diagrams can show the important or relevant elements of classes, and the relationships between them, in a concise and intuitive way. </a:t>
            </a:r>
          </a:p>
          <a:p>
            <a:pPr marL="533400" lvl="0" indent="-533400">
              <a:defRPr sz="1800"/>
            </a:pPr>
            <a:r>
              <a:rPr sz="2800"/>
              <a:t>Other kinds of UML diagrams can illustrate how classes collaborate with one another and how users interact with class objects. In this book you will use only a small subset of UML.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952500" y="913773"/>
            <a:ext cx="11099800" cy="2159002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00"/>
              <a:t>Introduction to UML</a:t>
            </a:r>
          </a:p>
          <a:p>
            <a:pPr lvl="0" defTabSz="490727">
              <a:defRPr sz="1800"/>
            </a:pPr>
            <a:r>
              <a:rPr sz="6700"/>
              <a:t>UML class diagram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033737" y="3542048"/>
            <a:ext cx="10937327" cy="1890458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 sz="1800"/>
            </a:pPr>
            <a:r>
              <a:rPr sz="2800"/>
              <a:t>UML class diagram</a:t>
            </a:r>
          </a:p>
          <a:p>
            <a:pPr marL="533400" lvl="0" indent="-533400">
              <a:defRPr sz="1800"/>
            </a:pPr>
            <a:r>
              <a:rPr sz="2800"/>
              <a:t>A type of UML diagram</a:t>
            </a:r>
          </a:p>
        </p:txBody>
      </p:sp>
      <p:pic>
        <p:nvPicPr>
          <p:cNvPr id="78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9350" y="6515531"/>
            <a:ext cx="5626100" cy="1790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952500" y="809731"/>
            <a:ext cx="11099800" cy="1028083"/>
          </a:xfrm>
          <a:prstGeom prst="rect">
            <a:avLst/>
          </a:prstGeom>
        </p:spPr>
        <p:txBody>
          <a:bodyPr/>
          <a:lstStyle>
            <a:lvl1pPr defTabSz="449833">
              <a:defRPr sz="6100"/>
            </a:lvl1pPr>
          </a:lstStyle>
          <a:p>
            <a:pPr lvl="0">
              <a:defRPr sz="1800"/>
            </a:pPr>
            <a:r>
              <a:rPr sz="6100"/>
              <a:t>List of UML Diagram Types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952500" y="1835218"/>
            <a:ext cx="11099800" cy="7458014"/>
          </a:xfrm>
          <a:prstGeom prst="rect">
            <a:avLst/>
          </a:prstGeom>
        </p:spPr>
        <p:txBody>
          <a:bodyPr/>
          <a:lstStyle/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1.	Class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2.	Component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3.	Deployment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4.	Object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5.	Package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6.	Profile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7.	Composite Structure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8.	Use Case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9.	Activity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10.	State Machine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11.	Sequence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12.	Communication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13.	Interaction Overview Diagram</a:t>
            </a:r>
          </a:p>
          <a:p>
            <a:pPr marL="205703" lvl="0" indent="-205703" defTabSz="286258">
              <a:spcBef>
                <a:spcPts val="2000"/>
              </a:spcBef>
              <a:defRPr sz="1800"/>
            </a:pPr>
            <a:r>
              <a:rPr sz="1700"/>
              <a:t>	14.	Timing Diagram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952500" y="809731"/>
            <a:ext cx="11099800" cy="1028083"/>
          </a:xfrm>
          <a:prstGeom prst="rect">
            <a:avLst/>
          </a:prstGeom>
        </p:spPr>
        <p:txBody>
          <a:bodyPr/>
          <a:lstStyle>
            <a:lvl1pPr defTabSz="449833">
              <a:defRPr sz="6100"/>
            </a:lvl1pPr>
          </a:lstStyle>
          <a:p>
            <a:pPr lvl="0">
              <a:defRPr sz="1800"/>
            </a:pPr>
            <a:r>
              <a:rPr sz="6100"/>
              <a:t>List of UML Diagram Types</a:t>
            </a:r>
          </a:p>
        </p:txBody>
      </p:sp>
      <p:pic>
        <p:nvPicPr>
          <p:cNvPr id="84" name="image2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073" y="2079703"/>
            <a:ext cx="11872898" cy="8390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Relationships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UML is especially good at describing relationships between classes.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Relationships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Point is a component of square.</a:t>
            </a:r>
          </a:p>
        </p:txBody>
      </p:sp>
      <p:pic>
        <p:nvPicPr>
          <p:cNvPr id="91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50" y="5055842"/>
            <a:ext cx="5168900" cy="355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Top of the class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/>
          </a:p>
          <a:p>
            <a:pPr marL="889000" lvl="0" indent="-889000">
              <a:defRPr sz="1800"/>
            </a:pPr>
            <a:r>
              <a:rPr sz="3600"/>
              <a:t>	1.	How can you fix the program so that it performs no calculation and exits the loop if the user clicks cancel? </a:t>
            </a:r>
          </a:p>
          <a:p>
            <a:pPr marL="889000" lvl="0" indent="-889000">
              <a:defRPr sz="1800"/>
            </a:pPr>
            <a:r>
              <a:rPr sz="3600"/>
              <a:t>	2.	At the moment, the program does not check to see if the user enters a negative number. How can you fix it to ensure that negative numbers are never accepted?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Relationships</a:t>
            </a:r>
          </a:p>
        </p:txBody>
      </p:sp>
      <p:pic>
        <p:nvPicPr>
          <p:cNvPr id="94" name="image4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618" y="2299502"/>
            <a:ext cx="10145189" cy="7107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Relationships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What type of relationship is expressed here?</a:t>
            </a:r>
          </a:p>
        </p:txBody>
      </p:sp>
      <p:pic>
        <p:nvPicPr>
          <p:cNvPr id="98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50" y="5055842"/>
            <a:ext cx="5168900" cy="355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Relationships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A. Composition</a:t>
            </a:r>
          </a:p>
          <a:p>
            <a:pPr marL="889000" lvl="0" indent="-889000">
              <a:defRPr sz="1800"/>
            </a:pPr>
            <a:r>
              <a:rPr sz="3600"/>
              <a:t>Square has a point</a:t>
            </a:r>
          </a:p>
        </p:txBody>
      </p:sp>
      <p:pic>
        <p:nvPicPr>
          <p:cNvPr id="102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50" y="5055842"/>
            <a:ext cx="5168900" cy="355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UML to Code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The plan - Male the files for all classes and the main function.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Point.h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Point.cpp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Squqre.h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Square.cpp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main.cpp</a:t>
            </a:r>
          </a:p>
          <a:p>
            <a:pPr marL="580072" lvl="0" indent="-580072" defTabSz="473201">
              <a:spcBef>
                <a:spcPts val="3400"/>
              </a:spcBef>
              <a:defRPr sz="1800"/>
            </a:pPr>
            <a:r>
              <a:rPr sz="2900"/>
              <a:t>and the .pro file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Point.h</a:t>
            </a:r>
          </a:p>
        </p:txBody>
      </p:sp>
      <p:sp>
        <p:nvSpPr>
          <p:cNvPr id="108" name="Shape 108"/>
          <p:cNvSpPr/>
          <p:nvPr/>
        </p:nvSpPr>
        <p:spPr>
          <a:xfrm>
            <a:off x="4644078" y="2435474"/>
            <a:ext cx="3716643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900" dirty="0"/>
              <a:t>#</a:t>
            </a:r>
            <a:r>
              <a:rPr sz="2900" dirty="0" err="1"/>
              <a:t>ifndef</a:t>
            </a:r>
            <a:r>
              <a:rPr sz="2900" dirty="0"/>
              <a:t> POINT_H</a:t>
            </a:r>
          </a:p>
          <a:p>
            <a:pPr lvl="0" algn="l">
              <a:defRPr sz="1800"/>
            </a:pPr>
            <a:r>
              <a:rPr sz="2900" dirty="0"/>
              <a:t>#define POINT_H</a:t>
            </a:r>
          </a:p>
          <a:p>
            <a:pPr lvl="0" algn="l">
              <a:defRPr sz="1800"/>
            </a:pPr>
            <a:endParaRPr sz="2900" dirty="0"/>
          </a:p>
          <a:p>
            <a:pPr lvl="0" algn="l">
              <a:defRPr sz="1800"/>
            </a:pPr>
            <a:r>
              <a:rPr sz="2900" dirty="0"/>
              <a:t>class Point</a:t>
            </a:r>
          </a:p>
          <a:p>
            <a:pPr lvl="0" algn="l">
              <a:defRPr sz="1800"/>
            </a:pPr>
            <a:r>
              <a:rPr sz="2900" dirty="0"/>
              <a:t>{</a:t>
            </a:r>
          </a:p>
          <a:p>
            <a:pPr lvl="0" algn="l">
              <a:defRPr sz="1800"/>
            </a:pPr>
            <a:r>
              <a:rPr sz="2900" dirty="0"/>
              <a:t> public:</a:t>
            </a:r>
          </a:p>
          <a:p>
            <a:pPr lvl="0" algn="l">
              <a:defRPr sz="1800"/>
            </a:pPr>
            <a:r>
              <a:rPr sz="2900" dirty="0"/>
              <a:t>    Point();</a:t>
            </a:r>
          </a:p>
          <a:p>
            <a:pPr lvl="0" algn="l">
              <a:defRPr sz="1800"/>
            </a:pPr>
            <a:r>
              <a:rPr sz="2900" dirty="0"/>
              <a:t>    Point(</a:t>
            </a:r>
            <a:r>
              <a:rPr sz="2900" dirty="0" err="1"/>
              <a:t>int</a:t>
            </a:r>
            <a:r>
              <a:rPr sz="2900" dirty="0"/>
              <a:t> xx, </a:t>
            </a:r>
            <a:r>
              <a:rPr sz="2900" dirty="0" err="1"/>
              <a:t>int</a:t>
            </a:r>
            <a:r>
              <a:rPr sz="2900" dirty="0"/>
              <a:t> </a:t>
            </a:r>
            <a:r>
              <a:rPr sz="2900" dirty="0" err="1"/>
              <a:t>yy</a:t>
            </a:r>
            <a:r>
              <a:rPr sz="2900" dirty="0"/>
              <a:t>);</a:t>
            </a:r>
          </a:p>
          <a:p>
            <a:pPr lvl="0" algn="l">
              <a:defRPr sz="1800"/>
            </a:pPr>
            <a:r>
              <a:rPr sz="2900" dirty="0"/>
              <a:t>    ~Point();</a:t>
            </a:r>
          </a:p>
          <a:p>
            <a:pPr lvl="0" algn="l">
              <a:defRPr sz="1800"/>
            </a:pPr>
            <a:r>
              <a:rPr sz="2900" dirty="0"/>
              <a:t> private:</a:t>
            </a:r>
          </a:p>
          <a:p>
            <a:pPr lvl="0" algn="l">
              <a:defRPr sz="1800"/>
            </a:pPr>
            <a:r>
              <a:rPr sz="2900" dirty="0"/>
              <a:t>    </a:t>
            </a:r>
            <a:r>
              <a:rPr sz="2900" dirty="0" err="1"/>
              <a:t>int</a:t>
            </a:r>
            <a:r>
              <a:rPr sz="2900" dirty="0"/>
              <a:t> </a:t>
            </a:r>
            <a:r>
              <a:rPr sz="2900" dirty="0" err="1"/>
              <a:t>m_x</a:t>
            </a:r>
            <a:r>
              <a:rPr sz="2900" dirty="0"/>
              <a:t>;</a:t>
            </a:r>
          </a:p>
          <a:p>
            <a:pPr lvl="0" algn="l">
              <a:defRPr sz="1800"/>
            </a:pPr>
            <a:r>
              <a:rPr sz="2900" dirty="0"/>
              <a:t>    </a:t>
            </a:r>
            <a:r>
              <a:rPr sz="2900" dirty="0" err="1"/>
              <a:t>int</a:t>
            </a:r>
            <a:r>
              <a:rPr sz="2900" dirty="0"/>
              <a:t> </a:t>
            </a:r>
            <a:r>
              <a:rPr sz="2900" dirty="0" err="1"/>
              <a:t>m_y</a:t>
            </a:r>
            <a:r>
              <a:rPr sz="2900" dirty="0"/>
              <a:t>;</a:t>
            </a:r>
          </a:p>
          <a:p>
            <a:pPr lvl="0" algn="l">
              <a:defRPr sz="1800"/>
            </a:pPr>
            <a:r>
              <a:rPr sz="2900" dirty="0"/>
              <a:t>};</a:t>
            </a:r>
          </a:p>
          <a:p>
            <a:pPr lvl="0" algn="l">
              <a:defRPr sz="1800"/>
            </a:pPr>
            <a:r>
              <a:rPr sz="2900" dirty="0"/>
              <a:t>#</a:t>
            </a:r>
            <a:r>
              <a:rPr sz="2900" dirty="0" err="1"/>
              <a:t>endif</a:t>
            </a:r>
            <a:r>
              <a:rPr sz="2900" dirty="0"/>
              <a:t> // POINT_H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52500" y="32382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Square.h</a:t>
            </a:r>
          </a:p>
        </p:txBody>
      </p:sp>
      <p:sp>
        <p:nvSpPr>
          <p:cNvPr id="111" name="Shape 111"/>
          <p:cNvSpPr/>
          <p:nvPr/>
        </p:nvSpPr>
        <p:spPr>
          <a:xfrm>
            <a:off x="3029356" y="2247900"/>
            <a:ext cx="6946088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800" dirty="0"/>
              <a:t>#</a:t>
            </a:r>
            <a:r>
              <a:rPr sz="2800" dirty="0" err="1"/>
              <a:t>ifndef</a:t>
            </a:r>
            <a:r>
              <a:rPr sz="2800" dirty="0"/>
              <a:t> SQUARE_H</a:t>
            </a:r>
          </a:p>
          <a:p>
            <a:pPr lvl="0" algn="l">
              <a:defRPr sz="1800"/>
            </a:pPr>
            <a:r>
              <a:rPr sz="2800" dirty="0"/>
              <a:t>#define SQUARE_H</a:t>
            </a:r>
          </a:p>
          <a:p>
            <a:pPr lvl="0" algn="l">
              <a:defRPr sz="1800"/>
            </a:pPr>
            <a:r>
              <a:rPr sz="2800" dirty="0"/>
              <a:t>#include "</a:t>
            </a:r>
            <a:r>
              <a:rPr sz="2800" dirty="0" err="1"/>
              <a:t>Point.h</a:t>
            </a:r>
            <a:r>
              <a:rPr sz="2800" dirty="0"/>
              <a:t>"</a:t>
            </a:r>
          </a:p>
          <a:p>
            <a:pPr lvl="0" algn="l">
              <a:defRPr sz="1800"/>
            </a:pPr>
            <a:endParaRPr sz="2800" dirty="0"/>
          </a:p>
          <a:p>
            <a:pPr lvl="0" algn="l">
              <a:defRPr sz="1800"/>
            </a:pPr>
            <a:r>
              <a:rPr sz="2800" dirty="0"/>
              <a:t>class Square</a:t>
            </a:r>
          </a:p>
          <a:p>
            <a:pPr lvl="0" algn="l">
              <a:defRPr sz="1800"/>
            </a:pPr>
            <a:r>
              <a:rPr sz="2800" dirty="0"/>
              <a:t>{</a:t>
            </a:r>
          </a:p>
          <a:p>
            <a:pPr lvl="0" algn="l">
              <a:defRPr sz="1800"/>
            </a:pPr>
            <a:r>
              <a:rPr sz="2800" dirty="0"/>
              <a:t> public:</a:t>
            </a:r>
          </a:p>
          <a:p>
            <a:pPr lvl="0" algn="l">
              <a:defRPr sz="1800"/>
            </a:pPr>
            <a:r>
              <a:rPr sz="2800" dirty="0"/>
              <a:t>    Square();</a:t>
            </a:r>
          </a:p>
          <a:p>
            <a:pPr lvl="0" algn="l">
              <a:defRPr sz="1800"/>
            </a:pPr>
            <a:r>
              <a:rPr sz="2800" dirty="0"/>
              <a:t>    Square(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sz="2800" dirty="0" err="1"/>
              <a:t>ulx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sz="2800" dirty="0" err="1"/>
              <a:t>uly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sz="2800" dirty="0" err="1"/>
              <a:t>lrx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sz="2800" dirty="0" err="1"/>
              <a:t>lry</a:t>
            </a:r>
            <a:r>
              <a:rPr sz="2800" dirty="0"/>
              <a:t>);</a:t>
            </a:r>
          </a:p>
          <a:p>
            <a:pPr lvl="0" algn="l">
              <a:defRPr sz="1800"/>
            </a:pPr>
            <a:r>
              <a:rPr sz="2800" dirty="0"/>
              <a:t>    Square(</a:t>
            </a:r>
            <a:r>
              <a:rPr sz="2800" dirty="0" err="1"/>
              <a:t>const</a:t>
            </a:r>
            <a:r>
              <a:rPr sz="2800" dirty="0"/>
              <a:t> Point&amp; </a:t>
            </a:r>
            <a:r>
              <a:rPr sz="2800" dirty="0" err="1"/>
              <a:t>ul</a:t>
            </a:r>
            <a:r>
              <a:rPr sz="2800" dirty="0"/>
              <a:t>, </a:t>
            </a:r>
            <a:r>
              <a:rPr sz="2800" dirty="0" err="1"/>
              <a:t>const</a:t>
            </a:r>
            <a:r>
              <a:rPr sz="2800" dirty="0"/>
              <a:t> Point&amp; </a:t>
            </a:r>
            <a:r>
              <a:rPr sz="2800" dirty="0" err="1"/>
              <a:t>lr</a:t>
            </a:r>
            <a:r>
              <a:rPr sz="2800" dirty="0"/>
              <a:t>);</a:t>
            </a:r>
          </a:p>
          <a:p>
            <a:pPr lvl="0" algn="l">
              <a:defRPr sz="1800"/>
            </a:pPr>
            <a:r>
              <a:rPr sz="2800" dirty="0"/>
              <a:t> private:</a:t>
            </a:r>
          </a:p>
          <a:p>
            <a:pPr lvl="0" algn="l">
              <a:defRPr sz="1800"/>
            </a:pPr>
            <a:r>
              <a:rPr sz="2800" dirty="0"/>
              <a:t>    /* Embedded </a:t>
            </a:r>
            <a:r>
              <a:rPr sz="2800" dirty="0" err="1"/>
              <a:t>subobjects</a:t>
            </a:r>
            <a:r>
              <a:rPr sz="2800" dirty="0"/>
              <a:t>. */</a:t>
            </a:r>
          </a:p>
          <a:p>
            <a:pPr lvl="0" algn="l">
              <a:defRPr sz="1800"/>
            </a:pPr>
            <a:r>
              <a:rPr sz="2800" dirty="0"/>
              <a:t>    Point </a:t>
            </a:r>
            <a:r>
              <a:rPr sz="2800" dirty="0" err="1"/>
              <a:t>m_UpperLeft</a:t>
            </a:r>
            <a:r>
              <a:rPr sz="2800" dirty="0"/>
              <a:t>;</a:t>
            </a:r>
          </a:p>
          <a:p>
            <a:pPr lvl="0" algn="l">
              <a:defRPr sz="1800"/>
            </a:pPr>
            <a:r>
              <a:rPr sz="2800" dirty="0"/>
              <a:t>    Point </a:t>
            </a:r>
            <a:r>
              <a:rPr sz="2800" dirty="0" err="1"/>
              <a:t>m_LowerRight</a:t>
            </a:r>
            <a:r>
              <a:rPr sz="2800" dirty="0"/>
              <a:t>;</a:t>
            </a:r>
          </a:p>
          <a:p>
            <a:pPr lvl="0" algn="l">
              <a:defRPr sz="1800"/>
            </a:pPr>
            <a:r>
              <a:rPr sz="2800" dirty="0"/>
              <a:t>};</a:t>
            </a:r>
          </a:p>
          <a:p>
            <a:pPr lvl="0" algn="l">
              <a:defRPr sz="1800"/>
            </a:pPr>
            <a:r>
              <a:rPr sz="2800" dirty="0"/>
              <a:t>#</a:t>
            </a:r>
            <a:r>
              <a:rPr sz="2800" dirty="0" err="1"/>
              <a:t>endif</a:t>
            </a:r>
            <a:r>
              <a:rPr sz="2800" dirty="0"/>
              <a:t> // SQUARE_H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952500" y="32382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Point.cpp</a:t>
            </a:r>
          </a:p>
        </p:txBody>
      </p:sp>
      <p:sp>
        <p:nvSpPr>
          <p:cNvPr id="114" name="Shape 114"/>
          <p:cNvSpPr/>
          <p:nvPr/>
        </p:nvSpPr>
        <p:spPr>
          <a:xfrm>
            <a:off x="2204656" y="2258382"/>
            <a:ext cx="8595488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 dirty="0"/>
              <a:t>#include "</a:t>
            </a:r>
            <a:r>
              <a:rPr sz="2200" dirty="0" err="1"/>
              <a:t>point.h</a:t>
            </a:r>
            <a:r>
              <a:rPr sz="2200" dirty="0"/>
              <a:t>"</a:t>
            </a:r>
          </a:p>
          <a:p>
            <a:pPr lvl="0" algn="l">
              <a:defRPr sz="1800"/>
            </a:pPr>
            <a:r>
              <a:rPr sz="2200" dirty="0"/>
              <a:t>#include &lt;</a:t>
            </a:r>
            <a:r>
              <a:rPr sz="2200" dirty="0" err="1"/>
              <a:t>QTextStream</a:t>
            </a:r>
            <a:r>
              <a:rPr sz="2200" dirty="0"/>
              <a:t>&gt;</a:t>
            </a:r>
          </a:p>
          <a:p>
            <a:pPr lvl="0" algn="l">
              <a:defRPr sz="1800"/>
            </a:pPr>
            <a:r>
              <a:rPr sz="2200" dirty="0" err="1"/>
              <a:t>QTextStream</a:t>
            </a:r>
            <a:r>
              <a:rPr sz="2200" dirty="0"/>
              <a:t> </a:t>
            </a:r>
            <a:r>
              <a:rPr sz="2200" dirty="0" err="1"/>
              <a:t>cout</a:t>
            </a:r>
            <a:r>
              <a:rPr sz="2200" dirty="0"/>
              <a:t>(</a:t>
            </a:r>
            <a:r>
              <a:rPr sz="2200" dirty="0" err="1"/>
              <a:t>stdout</a:t>
            </a:r>
            <a:r>
              <a:rPr sz="2200" dirty="0"/>
              <a:t>);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Point::Point()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m_x</a:t>
            </a:r>
            <a:r>
              <a:rPr sz="2200" dirty="0"/>
              <a:t> = 0;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m_y</a:t>
            </a:r>
            <a:r>
              <a:rPr sz="2200" dirty="0"/>
              <a:t> = 0;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Point::~Point()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</a:t>
            </a:r>
            <a:r>
              <a:rPr sz="2200" dirty="0" err="1"/>
              <a:t>cout</a:t>
            </a:r>
            <a:r>
              <a:rPr sz="2200" dirty="0"/>
              <a:t> &lt;&lt; "point destroyed: (" &lt;&lt; </a:t>
            </a:r>
            <a:r>
              <a:rPr sz="2200" dirty="0" err="1"/>
              <a:t>m_x</a:t>
            </a:r>
            <a:r>
              <a:rPr sz="2200" dirty="0"/>
              <a:t> &lt;&lt; "," &lt;&lt; </a:t>
            </a:r>
            <a:r>
              <a:rPr sz="2200" dirty="0" err="1"/>
              <a:t>m_y</a:t>
            </a:r>
            <a:r>
              <a:rPr sz="2200" dirty="0"/>
              <a:t> &lt;&lt; ")" &lt;&lt; </a:t>
            </a:r>
            <a:r>
              <a:rPr sz="2200" dirty="0" err="1"/>
              <a:t>endl</a:t>
            </a:r>
            <a:r>
              <a:rPr sz="2200" dirty="0"/>
              <a:t>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Point::Point(</a:t>
            </a:r>
            <a:r>
              <a:rPr sz="2200" dirty="0" err="1"/>
              <a:t>int</a:t>
            </a:r>
            <a:r>
              <a:rPr sz="2200" dirty="0"/>
              <a:t> xx, </a:t>
            </a:r>
            <a:r>
              <a:rPr sz="2200" dirty="0" err="1"/>
              <a:t>int</a:t>
            </a:r>
            <a:r>
              <a:rPr sz="2200" dirty="0"/>
              <a:t> </a:t>
            </a:r>
            <a:r>
              <a:rPr sz="2200" dirty="0" err="1"/>
              <a:t>yy</a:t>
            </a:r>
            <a:r>
              <a:rPr sz="2200" dirty="0"/>
              <a:t>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m_x</a:t>
            </a:r>
            <a:r>
              <a:rPr sz="2200" dirty="0"/>
              <a:t> = xx;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m_y</a:t>
            </a:r>
            <a:r>
              <a:rPr sz="2200" dirty="0"/>
              <a:t> = </a:t>
            </a:r>
            <a:r>
              <a:rPr sz="2200" dirty="0" err="1"/>
              <a:t>yy</a:t>
            </a:r>
            <a:r>
              <a:rPr sz="2200" dirty="0"/>
              <a:t>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952500" y="32382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Square.cpp</a:t>
            </a:r>
          </a:p>
        </p:txBody>
      </p:sp>
      <p:sp>
        <p:nvSpPr>
          <p:cNvPr id="117" name="Shape 117"/>
          <p:cNvSpPr/>
          <p:nvPr/>
        </p:nvSpPr>
        <p:spPr>
          <a:xfrm>
            <a:off x="3430103" y="2565399"/>
            <a:ext cx="6144592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 dirty="0"/>
              <a:t>#include "</a:t>
            </a:r>
            <a:r>
              <a:rPr sz="2200" dirty="0" err="1"/>
              <a:t>square.h</a:t>
            </a:r>
            <a:r>
              <a:rPr sz="2200" dirty="0"/>
              <a:t>"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Square::Square()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m_UpperLeft</a:t>
            </a:r>
            <a:r>
              <a:rPr sz="2200" dirty="0"/>
              <a:t> = Point(0, 0);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m_LowerRight</a:t>
            </a:r>
            <a:r>
              <a:rPr sz="2200" dirty="0"/>
              <a:t> = Point(0, 0);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Square::Square(</a:t>
            </a:r>
            <a:r>
              <a:rPr sz="2200" dirty="0" err="1"/>
              <a:t>int</a:t>
            </a:r>
            <a:r>
              <a:rPr sz="2200" dirty="0"/>
              <a:t> </a:t>
            </a:r>
            <a:r>
              <a:rPr sz="2200" dirty="0" err="1"/>
              <a:t>ulx</a:t>
            </a:r>
            <a:r>
              <a:rPr sz="2200" dirty="0"/>
              <a:t>, </a:t>
            </a:r>
            <a:r>
              <a:rPr sz="2200" dirty="0" err="1"/>
              <a:t>int</a:t>
            </a:r>
            <a:r>
              <a:rPr sz="2200" dirty="0"/>
              <a:t> </a:t>
            </a:r>
            <a:r>
              <a:rPr sz="2200" dirty="0" err="1"/>
              <a:t>uly</a:t>
            </a:r>
            <a:r>
              <a:rPr sz="2200" dirty="0"/>
              <a:t>, </a:t>
            </a:r>
            <a:r>
              <a:rPr sz="2200" dirty="0" err="1"/>
              <a:t>int</a:t>
            </a:r>
            <a:r>
              <a:rPr sz="2200" dirty="0"/>
              <a:t> </a:t>
            </a:r>
            <a:r>
              <a:rPr sz="2200" dirty="0" err="1"/>
              <a:t>lrx</a:t>
            </a:r>
            <a:r>
              <a:rPr sz="2200" dirty="0"/>
              <a:t>, </a:t>
            </a:r>
            <a:r>
              <a:rPr sz="2200" dirty="0" err="1"/>
              <a:t>int</a:t>
            </a:r>
            <a:r>
              <a:rPr sz="2200" dirty="0"/>
              <a:t> </a:t>
            </a:r>
            <a:r>
              <a:rPr sz="2200" dirty="0" err="1"/>
              <a:t>lry</a:t>
            </a:r>
            <a:r>
              <a:rPr sz="2200" dirty="0"/>
              <a:t>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m_UpperLeft</a:t>
            </a:r>
            <a:r>
              <a:rPr sz="2200" dirty="0"/>
              <a:t> = Point(</a:t>
            </a:r>
            <a:r>
              <a:rPr sz="2200" dirty="0" err="1"/>
              <a:t>ulx</a:t>
            </a:r>
            <a:r>
              <a:rPr sz="2200" dirty="0"/>
              <a:t>, </a:t>
            </a:r>
            <a:r>
              <a:rPr sz="2200" dirty="0" err="1"/>
              <a:t>uly</a:t>
            </a:r>
            <a:r>
              <a:rPr sz="2200" dirty="0"/>
              <a:t>);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m_LowerRight</a:t>
            </a:r>
            <a:r>
              <a:rPr sz="2200" dirty="0"/>
              <a:t> = Point(</a:t>
            </a:r>
            <a:r>
              <a:rPr sz="2200" dirty="0" err="1"/>
              <a:t>lrx</a:t>
            </a:r>
            <a:r>
              <a:rPr sz="2200" dirty="0"/>
              <a:t>, </a:t>
            </a:r>
            <a:r>
              <a:rPr sz="2200" dirty="0" err="1"/>
              <a:t>lry</a:t>
            </a:r>
            <a:r>
              <a:rPr sz="2200" dirty="0"/>
              <a:t>);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  <a:p>
            <a:pPr lvl="0" algn="l">
              <a:defRPr sz="1800"/>
            </a:pPr>
            <a:endParaRPr sz="2200" dirty="0"/>
          </a:p>
          <a:p>
            <a:pPr lvl="0" algn="l">
              <a:defRPr sz="1800"/>
            </a:pPr>
            <a:r>
              <a:rPr sz="2200" dirty="0"/>
              <a:t>Square::Square(</a:t>
            </a:r>
            <a:r>
              <a:rPr sz="2200" dirty="0" err="1"/>
              <a:t>const</a:t>
            </a:r>
            <a:r>
              <a:rPr sz="2200" dirty="0"/>
              <a:t> Point&amp; </a:t>
            </a:r>
            <a:r>
              <a:rPr sz="2200" dirty="0" err="1"/>
              <a:t>ul</a:t>
            </a:r>
            <a:r>
              <a:rPr sz="2200" dirty="0"/>
              <a:t>, </a:t>
            </a:r>
            <a:r>
              <a:rPr sz="2200" dirty="0" err="1"/>
              <a:t>const</a:t>
            </a:r>
            <a:r>
              <a:rPr sz="2200" dirty="0"/>
              <a:t> Point&amp; </a:t>
            </a:r>
            <a:r>
              <a:rPr sz="2200" dirty="0" err="1"/>
              <a:t>lr</a:t>
            </a:r>
            <a:r>
              <a:rPr sz="2200" dirty="0"/>
              <a:t>)</a:t>
            </a:r>
          </a:p>
          <a:p>
            <a:pPr lvl="0" algn="l">
              <a:defRPr sz="1800"/>
            </a:pPr>
            <a:r>
              <a:rPr sz="2200" dirty="0"/>
              <a:t>{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m_UpperLeft</a:t>
            </a:r>
            <a:r>
              <a:rPr sz="2200" dirty="0"/>
              <a:t> = Point(</a:t>
            </a:r>
            <a:r>
              <a:rPr sz="2200" dirty="0" err="1"/>
              <a:t>ul</a:t>
            </a:r>
            <a:r>
              <a:rPr sz="2200" dirty="0"/>
              <a:t>);</a:t>
            </a:r>
          </a:p>
          <a:p>
            <a:pPr lvl="0" algn="l">
              <a:defRPr sz="1800"/>
            </a:pPr>
            <a:r>
              <a:rPr sz="2200" dirty="0"/>
              <a:t>    </a:t>
            </a:r>
            <a:r>
              <a:rPr sz="2200" dirty="0" err="1"/>
              <a:t>m_LowerRight</a:t>
            </a:r>
            <a:r>
              <a:rPr sz="2200" dirty="0"/>
              <a:t> = Point(</a:t>
            </a:r>
            <a:r>
              <a:rPr sz="2200" dirty="0" err="1"/>
              <a:t>lr</a:t>
            </a:r>
            <a:r>
              <a:rPr sz="2200" dirty="0"/>
              <a:t>);</a:t>
            </a:r>
          </a:p>
          <a:p>
            <a:pPr lvl="0" algn="l">
              <a:defRPr sz="1800"/>
            </a:pPr>
            <a:r>
              <a:rPr sz="2200" dirty="0"/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952500" y="32382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main.cpp</a:t>
            </a:r>
          </a:p>
        </p:txBody>
      </p:sp>
      <p:sp>
        <p:nvSpPr>
          <p:cNvPr id="120" name="Shape 120"/>
          <p:cNvSpPr/>
          <p:nvPr/>
        </p:nvSpPr>
        <p:spPr>
          <a:xfrm>
            <a:off x="3442208" y="2501899"/>
            <a:ext cx="6120385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dirty="0"/>
              <a:t>#include &lt;</a:t>
            </a:r>
            <a:r>
              <a:rPr sz="3000" dirty="0" err="1"/>
              <a:t>QCoreApplication</a:t>
            </a:r>
            <a:r>
              <a:rPr sz="3000" dirty="0"/>
              <a:t>&gt;</a:t>
            </a:r>
          </a:p>
          <a:p>
            <a:pPr lvl="0" algn="l">
              <a:defRPr sz="1800"/>
            </a:pPr>
            <a:r>
              <a:rPr sz="3000" dirty="0"/>
              <a:t>#include "</a:t>
            </a:r>
            <a:r>
              <a:rPr sz="3000" dirty="0" err="1"/>
              <a:t>Square.h</a:t>
            </a:r>
            <a:r>
              <a:rPr sz="3000" dirty="0"/>
              <a:t>"</a:t>
            </a:r>
          </a:p>
          <a:p>
            <a:pPr lvl="0" algn="l">
              <a:defRPr sz="1800"/>
            </a:pPr>
            <a:r>
              <a:rPr sz="3000" dirty="0"/>
              <a:t>#include "</a:t>
            </a:r>
            <a:r>
              <a:rPr sz="3000" dirty="0" err="1"/>
              <a:t>Point.h</a:t>
            </a:r>
            <a:r>
              <a:rPr sz="3000" dirty="0"/>
              <a:t>"</a:t>
            </a:r>
          </a:p>
          <a:p>
            <a:pPr lvl="0" algn="l">
              <a:defRPr sz="1800"/>
            </a:pPr>
            <a:endParaRPr sz="3000" dirty="0"/>
          </a:p>
          <a:p>
            <a:pPr lvl="0" algn="l">
              <a:defRPr sz="1800"/>
            </a:pPr>
            <a:r>
              <a:rPr sz="3000" dirty="0" err="1"/>
              <a:t>int</a:t>
            </a:r>
            <a:r>
              <a:rPr sz="3000" dirty="0"/>
              <a:t> main(</a:t>
            </a:r>
            <a:r>
              <a:rPr sz="3000" dirty="0" err="1"/>
              <a:t>int</a:t>
            </a:r>
            <a:r>
              <a:rPr sz="3000" dirty="0"/>
              <a:t> </a:t>
            </a:r>
            <a:r>
              <a:rPr sz="3000" dirty="0" err="1"/>
              <a:t>argc</a:t>
            </a:r>
            <a:r>
              <a:rPr sz="3000" dirty="0"/>
              <a:t>, char *</a:t>
            </a:r>
            <a:r>
              <a:rPr sz="3000" dirty="0" err="1"/>
              <a:t>argv</a:t>
            </a:r>
            <a:r>
              <a:rPr sz="3000" dirty="0"/>
              <a:t>[])</a:t>
            </a:r>
          </a:p>
          <a:p>
            <a:pPr lvl="0" algn="l">
              <a:defRPr sz="1800"/>
            </a:pPr>
            <a:r>
              <a:rPr sz="3000" dirty="0"/>
              <a:t>{</a:t>
            </a:r>
          </a:p>
          <a:p>
            <a:pPr lvl="0" algn="l">
              <a:defRPr sz="1800"/>
            </a:pPr>
            <a:r>
              <a:rPr sz="3000" dirty="0"/>
              <a:t>    </a:t>
            </a:r>
            <a:r>
              <a:rPr sz="3000" dirty="0" err="1"/>
              <a:t>QCoreApplication</a:t>
            </a:r>
            <a:r>
              <a:rPr sz="3000" dirty="0"/>
              <a:t> a(</a:t>
            </a:r>
            <a:r>
              <a:rPr sz="3000" dirty="0" err="1"/>
              <a:t>argc</a:t>
            </a:r>
            <a:r>
              <a:rPr sz="3000" dirty="0"/>
              <a:t>, </a:t>
            </a:r>
            <a:r>
              <a:rPr sz="3000" dirty="0" err="1"/>
              <a:t>argv</a:t>
            </a:r>
            <a:r>
              <a:rPr sz="3000" dirty="0"/>
              <a:t>);</a:t>
            </a:r>
          </a:p>
          <a:p>
            <a:pPr lvl="0" algn="l">
              <a:defRPr sz="1800"/>
            </a:pPr>
            <a:endParaRPr sz="3000" dirty="0"/>
          </a:p>
          <a:p>
            <a:pPr lvl="0" algn="l">
              <a:defRPr sz="1800"/>
            </a:pPr>
            <a:r>
              <a:rPr sz="3000" dirty="0"/>
              <a:t>    Square sq1(3,4,5,6);</a:t>
            </a:r>
          </a:p>
          <a:p>
            <a:pPr lvl="0" algn="l">
              <a:defRPr sz="1800"/>
            </a:pPr>
            <a:r>
              <a:rPr sz="3000" dirty="0"/>
              <a:t>    Point p1(2,3), p2(8, 9);</a:t>
            </a:r>
          </a:p>
          <a:p>
            <a:pPr lvl="0" algn="l">
              <a:defRPr sz="1800"/>
            </a:pPr>
            <a:r>
              <a:rPr sz="3000" dirty="0"/>
              <a:t>    Square sq2(p1, p2);</a:t>
            </a:r>
          </a:p>
          <a:p>
            <a:pPr lvl="0" algn="l">
              <a:defRPr sz="1800"/>
            </a:pPr>
            <a:endParaRPr sz="3000" dirty="0"/>
          </a:p>
          <a:p>
            <a:pPr lvl="0" algn="l">
              <a:defRPr sz="1800"/>
            </a:pPr>
            <a:r>
              <a:rPr sz="3000" dirty="0"/>
              <a:t>    return </a:t>
            </a:r>
            <a:r>
              <a:rPr sz="3000" dirty="0" err="1"/>
              <a:t>a.exec</a:t>
            </a:r>
            <a:r>
              <a:rPr sz="3000" dirty="0"/>
              <a:t>();</a:t>
            </a:r>
          </a:p>
          <a:p>
            <a:pPr lvl="0" algn="l">
              <a:defRPr sz="1800"/>
            </a:pPr>
            <a:r>
              <a:rPr sz="3000" dirty="0"/>
              <a:t>}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323829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.pro File</a:t>
            </a:r>
          </a:p>
        </p:txBody>
      </p:sp>
      <p:sp>
        <p:nvSpPr>
          <p:cNvPr id="123" name="Shape 123"/>
          <p:cNvSpPr/>
          <p:nvPr/>
        </p:nvSpPr>
        <p:spPr>
          <a:xfrm>
            <a:off x="7359033" y="2781300"/>
            <a:ext cx="2926653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QT       += core</a:t>
            </a:r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QT       -= gui</a:t>
            </a:r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TARGET = Subobjects</a:t>
            </a:r>
          </a:p>
          <a:p>
            <a:pPr lvl="0" algn="l">
              <a:defRPr sz="1800"/>
            </a:pPr>
            <a:r>
              <a:rPr sz="1900"/>
              <a:t>CONFIG   += console</a:t>
            </a:r>
          </a:p>
          <a:p>
            <a:pPr lvl="0" algn="l">
              <a:defRPr sz="1800"/>
            </a:pPr>
            <a:r>
              <a:rPr sz="1900"/>
              <a:t>CONFIG   -= app_bundle</a:t>
            </a:r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TEMPLATE = app</a:t>
            </a:r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SOURCES += main.cpp \</a:t>
            </a:r>
          </a:p>
          <a:p>
            <a:pPr lvl="0" algn="l">
              <a:defRPr sz="1800"/>
            </a:pPr>
            <a:r>
              <a:rPr sz="1900"/>
              <a:t>    point.cpp \</a:t>
            </a:r>
          </a:p>
          <a:p>
            <a:pPr lvl="0" algn="l">
              <a:defRPr sz="1800"/>
            </a:pPr>
            <a:r>
              <a:rPr sz="1900"/>
              <a:t>    square.cpp</a:t>
            </a:r>
          </a:p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r>
              <a:rPr sz="1900"/>
              <a:t>HEADERS += \</a:t>
            </a:r>
          </a:p>
          <a:p>
            <a:pPr lvl="0" algn="l">
              <a:defRPr sz="1800"/>
            </a:pPr>
            <a:r>
              <a:rPr sz="1900"/>
              <a:t>    point.h \</a:t>
            </a:r>
          </a:p>
          <a:p>
            <a:pPr lvl="0" algn="l">
              <a:defRPr sz="1800"/>
            </a:pPr>
            <a:r>
              <a:rPr sz="1900"/>
              <a:t>    square.h</a:t>
            </a:r>
          </a:p>
        </p:txBody>
      </p:sp>
      <p:sp>
        <p:nvSpPr>
          <p:cNvPr id="124" name="Shape 124"/>
          <p:cNvSpPr/>
          <p:nvPr/>
        </p:nvSpPr>
        <p:spPr>
          <a:xfrm>
            <a:off x="1800460" y="3204927"/>
            <a:ext cx="425607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Note: This should </a:t>
            </a:r>
          </a:p>
          <a:p>
            <a:pPr lvl="0" algn="l">
              <a:defRPr sz="1800"/>
            </a:pPr>
            <a:r>
              <a:rPr sz="3600"/>
              <a:t>be generated by QT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Struct (Review)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In the C language, the struct keyword enables the programmer to define a structured chunk of memory that can store a heterogeneous set of data. </a:t>
            </a:r>
            <a:br>
              <a:rPr sz="3600"/>
            </a:br>
            <a:r>
              <a:rPr sz="3600"/>
              <a:t/>
            </a:r>
            <a:br>
              <a:rPr sz="3600"/>
            </a:br>
            <a:endParaRPr sz="360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struct Fraction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    int numer, denom;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    string description;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Class (Review)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class that is similar to struct. A class definition looks like this:</a:t>
            </a:r>
            <a:br>
              <a:rPr sz="3600"/>
            </a:br>
            <a:endParaRPr sz="430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 b="1"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public: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 publicMembers 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private: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 privateMembers 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Class (Review)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class that is similar to struct. A class definition looks like this:</a:t>
            </a:r>
            <a:br>
              <a:rPr sz="3600"/>
            </a:br>
            <a:endParaRPr sz="4300"/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 b="1"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ClassName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public: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 publicMembers 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private: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2000" i="1">
                <a:latin typeface="Courier"/>
                <a:ea typeface="Courier"/>
                <a:cs typeface="Courier"/>
                <a:sym typeface="Courier"/>
              </a:rPr>
              <a:t> privateMembers 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Class (Review)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defRPr sz="1800"/>
            </a:pPr>
            <a:r>
              <a:rPr sz="3600"/>
              <a:t>Header Files</a:t>
            </a:r>
          </a:p>
          <a:p>
            <a:pPr marL="889000" lvl="0" indent="-889000">
              <a:defRPr sz="1800"/>
            </a:pPr>
            <a:r>
              <a:rPr sz="3600"/>
              <a:t>To define a class (or any other type) you should place its definition in a header file, preferably with the same name as the class, and with the .h extension. Example shows a header file that contains a class definition.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00"/>
              <a:t>The Class (Review)</a:t>
            </a:r>
          </a:p>
          <a:p>
            <a:pPr lvl="0" defTabSz="490727">
              <a:defRPr sz="1800"/>
            </a:pPr>
            <a:r>
              <a:rPr sz="6700"/>
              <a:t>Fraction.h</a:t>
            </a:r>
          </a:p>
        </p:txBody>
      </p:sp>
      <p:sp>
        <p:nvSpPr>
          <p:cNvPr id="53" name="Shape 53"/>
          <p:cNvSpPr/>
          <p:nvPr/>
        </p:nvSpPr>
        <p:spPr>
          <a:xfrm>
            <a:off x="2939479" y="2959098"/>
            <a:ext cx="712584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ifndef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_FRACTION_H_ 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#define _FRACTION_H_  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0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class Fraction 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public: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void set(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numerator,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denominator);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double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toDouble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0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toString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private: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m_Numerator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m_Denominator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};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endif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952500" y="76628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Class (Review)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47017" lvl="0" indent="-847017" defTabSz="572516">
              <a:spcBef>
                <a:spcPts val="4100"/>
              </a:spcBef>
              <a:defRPr sz="1800"/>
            </a:pPr>
            <a:r>
              <a:rPr sz="3500"/>
              <a:t>Header files are #included in other files by the preprocessor. </a:t>
            </a:r>
          </a:p>
          <a:p>
            <a:pPr marL="847017" lvl="0" indent="-847017" defTabSz="572516">
              <a:spcBef>
                <a:spcPts val="4100"/>
              </a:spcBef>
              <a:defRPr sz="1800"/>
            </a:pPr>
            <a:r>
              <a:rPr sz="3500"/>
              <a:t>To prevent a header file from accidentally being #included more than once in any compiled file, wrap it with #ifndef-#define ... #endif preprocessor macros </a:t>
            </a:r>
          </a:p>
          <a:p>
            <a:pPr marL="847017" lvl="0" indent="-847017" defTabSz="572516">
              <a:spcBef>
                <a:spcPts val="4100"/>
              </a:spcBef>
              <a:defRPr sz="1800"/>
            </a:pPr>
            <a:r>
              <a:rPr sz="3500"/>
              <a:t>Generally, you should place the definitions of member functions outside the class definition in a separate implementation file with the .cpp extension.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952500" y="62166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00"/>
              <a:t>The Class (Review)</a:t>
            </a:r>
          </a:p>
          <a:p>
            <a:pPr lvl="0" defTabSz="490727">
              <a:defRPr sz="1800"/>
            </a:pPr>
            <a:r>
              <a:rPr sz="6700"/>
              <a:t>Fraction.cpp</a:t>
            </a:r>
          </a:p>
        </p:txBody>
      </p:sp>
      <p:sp>
        <p:nvSpPr>
          <p:cNvPr id="59" name="Shape 59"/>
          <p:cNvSpPr/>
          <p:nvPr/>
        </p:nvSpPr>
        <p:spPr>
          <a:xfrm>
            <a:off x="1491443" y="2410905"/>
            <a:ext cx="1002191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sz="20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#include "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fraction.h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"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void Fraction::set(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nn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nd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) 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m_Numerator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nn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m_Denominator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nd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double Fraction::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toDouble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  return 1.0 *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m_Numerator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/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m_Denominator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0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Fraction::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toString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sz="2000" b="1" dirty="0" err="1">
                <a:latin typeface="Courier"/>
                <a:ea typeface="Courier"/>
                <a:cs typeface="Courier"/>
                <a:sym typeface="Courier"/>
                <a:hlinkClick r:id="rId2"/>
              </a:rPr>
              <a:t>QString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("%1 / %2").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m_Numerator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).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dirty="0" err="1">
                <a:latin typeface="Courier"/>
                <a:ea typeface="Courier"/>
                <a:cs typeface="Courier"/>
                <a:sym typeface="Courier"/>
              </a:rPr>
              <a:t>m_Denominator</a:t>
            </a: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sz="20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1141</Words>
  <Application>Microsoft Office PowerPoint</Application>
  <PresentationFormat>Custom</PresentationFormat>
  <Paragraphs>269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Courier</vt:lpstr>
      <vt:lpstr>Helvetica Light</vt:lpstr>
      <vt:lpstr>Helvetica Neue</vt:lpstr>
      <vt:lpstr>Default</vt:lpstr>
      <vt:lpstr>Classes and UML</vt:lpstr>
      <vt:lpstr>Top of the class</vt:lpstr>
      <vt:lpstr>The Struct (Review)</vt:lpstr>
      <vt:lpstr>The Class (Review)</vt:lpstr>
      <vt:lpstr>The Class (Review)</vt:lpstr>
      <vt:lpstr>The Class (Review)</vt:lpstr>
      <vt:lpstr>The Class (Review) Fraction.h</vt:lpstr>
      <vt:lpstr>The Class (Review)</vt:lpstr>
      <vt:lpstr>The Class (Review) Fraction.cpp</vt:lpstr>
      <vt:lpstr>The Class (Review) MainFraction.cpp</vt:lpstr>
      <vt:lpstr>Encapsulation</vt:lpstr>
      <vt:lpstr>Introduction to UML</vt:lpstr>
      <vt:lpstr>Introduction to UML</vt:lpstr>
      <vt:lpstr>Introduction to UML</vt:lpstr>
      <vt:lpstr>Introduction to UML UML class diagram</vt:lpstr>
      <vt:lpstr>List of UML Diagram Types</vt:lpstr>
      <vt:lpstr>List of UML Diagram Types</vt:lpstr>
      <vt:lpstr>UML Relationships</vt:lpstr>
      <vt:lpstr>UML Relationships</vt:lpstr>
      <vt:lpstr>UML Relationships</vt:lpstr>
      <vt:lpstr>UML Relationships</vt:lpstr>
      <vt:lpstr>UML Relationships</vt:lpstr>
      <vt:lpstr>UML to Code</vt:lpstr>
      <vt:lpstr>Point.h</vt:lpstr>
      <vt:lpstr>Square.h</vt:lpstr>
      <vt:lpstr>Point.cpp</vt:lpstr>
      <vt:lpstr>Square.cpp</vt:lpstr>
      <vt:lpstr>main.cpp</vt:lpstr>
      <vt:lpstr>The .pro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UML</dc:title>
  <cp:lastModifiedBy>ncc</cp:lastModifiedBy>
  <cp:revision>2</cp:revision>
  <dcterms:modified xsi:type="dcterms:W3CDTF">2016-09-07T20:23:25Z</dcterms:modified>
</cp:coreProperties>
</file>