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3" r:id="rId6"/>
    <p:sldId id="265" r:id="rId7"/>
    <p:sldId id="266" r:id="rId8"/>
    <p:sldId id="259" r:id="rId9"/>
    <p:sldId id="267" r:id="rId10"/>
    <p:sldId id="268" r:id="rId11"/>
    <p:sldId id="269" r:id="rId12"/>
    <p:sldId id="260" r:id="rId13"/>
    <p:sldId id="271" r:id="rId14"/>
    <p:sldId id="261" r:id="rId15"/>
    <p:sldId id="272" r:id="rId16"/>
    <p:sldId id="273" r:id="rId17"/>
    <p:sldId id="275"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4C415A-E033-4CAC-B41F-F460FA474AFA}">
          <p14:sldIdLst>
            <p14:sldId id="256"/>
            <p14:sldId id="257"/>
          </p14:sldIdLst>
        </p14:section>
        <p14:section name="Multi-Agent Systems" id="{F750A2C0-1788-4A1F-A02E-9E3415633E9D}">
          <p14:sldIdLst>
            <p14:sldId id="258"/>
            <p14:sldId id="264"/>
            <p14:sldId id="263"/>
            <p14:sldId id="265"/>
            <p14:sldId id="266"/>
          </p14:sldIdLst>
        </p14:section>
        <p14:section name="CTAEMS" id="{E57AD59C-B56E-43B0-A799-09CBA8340EFF}">
          <p14:sldIdLst>
            <p14:sldId id="259"/>
            <p14:sldId id="267"/>
            <p14:sldId id="268"/>
            <p14:sldId id="269"/>
          </p14:sldIdLst>
        </p14:section>
        <p14:section name="My Research" id="{D6C5059A-C061-4EA3-9CF4-0F8EFE2F7642}">
          <p14:sldIdLst>
            <p14:sldId id="260"/>
            <p14:sldId id="271"/>
          </p14:sldIdLst>
        </p14:section>
        <p14:section name="The Project" id="{72F078BD-5810-4A6E-A3BD-3F7C43216CF3}">
          <p14:sldIdLst>
            <p14:sldId id="261"/>
            <p14:sldId id="272"/>
            <p14:sldId id="273"/>
            <p14:sldId id="275"/>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8/25/2014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8/25/2014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Cisc366: Multi-Agent Systems</a:t>
            </a:r>
            <a:endParaRPr lang="en-US" dirty="0"/>
          </a:p>
        </p:txBody>
      </p:sp>
      <p:sp>
        <p:nvSpPr>
          <p:cNvPr id="3" name="Subtitle 2"/>
          <p:cNvSpPr>
            <a:spLocks noGrp="1"/>
          </p:cNvSpPr>
          <p:nvPr>
            <p:ph type="subTitle" idx="1"/>
          </p:nvPr>
        </p:nvSpPr>
        <p:spPr/>
        <p:txBody>
          <a:bodyPr/>
          <a:lstStyle/>
          <a:p>
            <a:r>
              <a:rPr lang="en-US" dirty="0" smtClean="0"/>
              <a:t>CTAEMS Problem generation controller</a:t>
            </a:r>
            <a:endParaRPr lang="en-US" dirty="0"/>
          </a:p>
        </p:txBody>
      </p:sp>
    </p:spTree>
    <p:extLst>
      <p:ext uri="{BB962C8B-B14F-4D97-AF65-F5344CB8AC3E}">
        <p14:creationId xmlns:p14="http://schemas.microsoft.com/office/powerpoint/2010/main" val="202953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Non-local effects (NLE’s) </a:t>
            </a:r>
            <a:endParaRPr lang="en-US" dirty="0"/>
          </a:p>
        </p:txBody>
      </p:sp>
      <p:sp>
        <p:nvSpPr>
          <p:cNvPr id="3" name="Content Placeholder 2"/>
          <p:cNvSpPr>
            <a:spLocks noGrp="1"/>
          </p:cNvSpPr>
          <p:nvPr>
            <p:ph idx="1"/>
          </p:nvPr>
        </p:nvSpPr>
        <p:spPr/>
        <p:txBody>
          <a:bodyPr/>
          <a:lstStyle/>
          <a:p>
            <a:r>
              <a:rPr lang="en-US" dirty="0" smtClean="0"/>
              <a:t>Enables: Indicates that doing one task allows you to do another task</a:t>
            </a:r>
          </a:p>
          <a:p>
            <a:r>
              <a:rPr lang="en-US" dirty="0" smtClean="0"/>
              <a:t>Disables: Indicates that doing one task allows you to never do another task</a:t>
            </a:r>
          </a:p>
          <a:p>
            <a:r>
              <a:rPr lang="en-US" dirty="0" smtClean="0"/>
              <a:t>Facilitates: Indicates that doing one task helps you do another task</a:t>
            </a:r>
          </a:p>
          <a:p>
            <a:r>
              <a:rPr lang="en-US" dirty="0" smtClean="0"/>
              <a:t>Hinders: Indicates that doing one task makes it harder to do another task (can be represented as a negative value of </a:t>
            </a:r>
            <a:r>
              <a:rPr lang="en-US" dirty="0" err="1" smtClean="0"/>
              <a:t>fascilitation</a:t>
            </a:r>
            <a:r>
              <a:rPr lang="en-US" dirty="0" smtClean="0"/>
              <a:t>)</a:t>
            </a:r>
            <a:endParaRPr lang="en-US" dirty="0"/>
          </a:p>
        </p:txBody>
      </p:sp>
    </p:spTree>
    <p:extLst>
      <p:ext uri="{BB962C8B-B14F-4D97-AF65-F5344CB8AC3E}">
        <p14:creationId xmlns:p14="http://schemas.microsoft.com/office/powerpoint/2010/main" val="404521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95637" y="495300"/>
            <a:ext cx="5800725" cy="5867400"/>
          </a:xfrm>
          <a:prstGeom prst="rect">
            <a:avLst/>
          </a:prstGeom>
        </p:spPr>
      </p:pic>
    </p:spTree>
    <p:extLst>
      <p:ext uri="{BB962C8B-B14F-4D97-AF65-F5344CB8AC3E}">
        <p14:creationId xmlns:p14="http://schemas.microsoft.com/office/powerpoint/2010/main" val="34796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Research</a:t>
            </a:r>
            <a:endParaRPr lang="en-US" dirty="0"/>
          </a:p>
        </p:txBody>
      </p:sp>
      <p:sp>
        <p:nvSpPr>
          <p:cNvPr id="3" name="Text Placeholder 2"/>
          <p:cNvSpPr>
            <a:spLocks noGrp="1"/>
          </p:cNvSpPr>
          <p:nvPr>
            <p:ph type="body" idx="1"/>
          </p:nvPr>
        </p:nvSpPr>
        <p:spPr/>
        <p:txBody>
          <a:bodyPr/>
          <a:lstStyle/>
          <a:p>
            <a:r>
              <a:rPr lang="en-US" dirty="0" smtClean="0"/>
              <a:t>prescheduling</a:t>
            </a:r>
            <a:endParaRPr lang="en-US" dirty="0"/>
          </a:p>
        </p:txBody>
      </p:sp>
    </p:spTree>
    <p:extLst>
      <p:ext uri="{BB962C8B-B14F-4D97-AF65-F5344CB8AC3E}">
        <p14:creationId xmlns:p14="http://schemas.microsoft.com/office/powerpoint/2010/main" val="1536739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Interested in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AI applied to MAS Scheduling: Prescheduling, Model Staleness, Adaptive Contingency Planning. (Smoothing away uncertainty)</a:t>
            </a:r>
          </a:p>
          <a:p>
            <a:r>
              <a:rPr lang="en-US" dirty="0" smtClean="0"/>
              <a:t>Prescheduling: The act of scheduling a task prior to its known arrival time. If I preschedule, can it be useful? If so, how well does the predictive model have to be to have gain?</a:t>
            </a:r>
          </a:p>
          <a:p>
            <a:r>
              <a:rPr lang="en-US" dirty="0" smtClean="0"/>
              <a:t>Model Staleness: If everyone has a predictive model of a task set, how quickly does it become outdated? How much communication is needed to prevent loss? How does the qualities of each agent’s model affect the system?</a:t>
            </a:r>
          </a:p>
          <a:p>
            <a:r>
              <a:rPr lang="en-US" dirty="0" smtClean="0"/>
              <a:t>Adaptive Contingency planning: If I know what other agents are doing and a problem happens, how can we adapt rather than communicate?</a:t>
            </a:r>
          </a:p>
          <a:p>
            <a:endParaRPr lang="en-US" dirty="0"/>
          </a:p>
        </p:txBody>
      </p:sp>
    </p:spTree>
    <p:extLst>
      <p:ext uri="{BB962C8B-B14F-4D97-AF65-F5344CB8AC3E}">
        <p14:creationId xmlns:p14="http://schemas.microsoft.com/office/powerpoint/2010/main" val="2566054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sp>
        <p:nvSpPr>
          <p:cNvPr id="3" name="Text Placeholder 2"/>
          <p:cNvSpPr>
            <a:spLocks noGrp="1"/>
          </p:cNvSpPr>
          <p:nvPr>
            <p:ph type="body" idx="1"/>
          </p:nvPr>
        </p:nvSpPr>
        <p:spPr/>
        <p:txBody>
          <a:bodyPr/>
          <a:lstStyle/>
          <a:p>
            <a:r>
              <a:rPr lang="en-US" dirty="0" smtClean="0"/>
              <a:t>CTAEMS Problem Generation Controller</a:t>
            </a:r>
            <a:endParaRPr lang="en-US" dirty="0"/>
          </a:p>
        </p:txBody>
      </p:sp>
    </p:spTree>
    <p:extLst>
      <p:ext uri="{BB962C8B-B14F-4D97-AF65-F5344CB8AC3E}">
        <p14:creationId xmlns:p14="http://schemas.microsoft.com/office/powerpoint/2010/main" val="208043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p:txBody>
          <a:bodyPr/>
          <a:lstStyle/>
          <a:p>
            <a:r>
              <a:rPr lang="en-US" dirty="0" smtClean="0"/>
              <a:t>Large project that integrates with an even larger project. </a:t>
            </a:r>
          </a:p>
          <a:p>
            <a:pPr lvl="1"/>
            <a:r>
              <a:rPr lang="en-US" dirty="0" smtClean="0"/>
              <a:t>That is : You will be working on a 1) Problem Generation Controller that creates input to 2) a MAS Simulator that communicates with 3) different kinds of agents. </a:t>
            </a:r>
          </a:p>
          <a:p>
            <a:r>
              <a:rPr lang="en-US" dirty="0" smtClean="0"/>
              <a:t>Hands-on experience with developing state-of-the-art technology</a:t>
            </a:r>
          </a:p>
          <a:p>
            <a:r>
              <a:rPr lang="en-US" dirty="0" smtClean="0"/>
              <a:t>Learn leading software engineering techniques.</a:t>
            </a:r>
          </a:p>
          <a:p>
            <a:r>
              <a:rPr lang="en-US" dirty="0" smtClean="0"/>
              <a:t>Helps a fellow UD student. </a:t>
            </a:r>
          </a:p>
          <a:p>
            <a:endParaRPr lang="en-US" dirty="0"/>
          </a:p>
        </p:txBody>
      </p:sp>
    </p:spTree>
    <p:extLst>
      <p:ext uri="{BB962C8B-B14F-4D97-AF65-F5344CB8AC3E}">
        <p14:creationId xmlns:p14="http://schemas.microsoft.com/office/powerpoint/2010/main" val="3119583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Generation Controller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Constitutes of:</a:t>
            </a:r>
          </a:p>
          <a:p>
            <a:pPr lvl="1"/>
            <a:r>
              <a:rPr lang="en-US" b="1" u="sng" dirty="0" smtClean="0"/>
              <a:t>Task Set Controller</a:t>
            </a:r>
          </a:p>
          <a:p>
            <a:pPr lvl="2"/>
            <a:r>
              <a:rPr lang="en-US" dirty="0"/>
              <a:t>w</a:t>
            </a:r>
            <a:r>
              <a:rPr lang="en-US" dirty="0" smtClean="0"/>
              <a:t>hat are the tasks that need to be done</a:t>
            </a:r>
          </a:p>
          <a:p>
            <a:pPr lvl="3"/>
            <a:r>
              <a:rPr lang="en-US" dirty="0" smtClean="0"/>
              <a:t>How many subtasks?</a:t>
            </a:r>
          </a:p>
          <a:p>
            <a:pPr lvl="3"/>
            <a:r>
              <a:rPr lang="en-US" dirty="0" smtClean="0"/>
              <a:t>How connected is the task set? NLE’s</a:t>
            </a:r>
          </a:p>
          <a:p>
            <a:pPr lvl="3"/>
            <a:r>
              <a:rPr lang="en-US" dirty="0" smtClean="0"/>
              <a:t>Deadline Tightness, Load, Payoffs (make abstract if can if decide to consider other variables)</a:t>
            </a:r>
          </a:p>
          <a:p>
            <a:pPr marL="1371600" lvl="3" indent="0">
              <a:buNone/>
            </a:pPr>
            <a:endParaRPr lang="en-US" dirty="0" smtClean="0"/>
          </a:p>
          <a:p>
            <a:pPr lvl="1"/>
            <a:r>
              <a:rPr lang="en-US" dirty="0" smtClean="0"/>
              <a:t> Agent-Belief Interface Controller </a:t>
            </a:r>
            <a:endParaRPr lang="en-US" dirty="0"/>
          </a:p>
          <a:p>
            <a:pPr lvl="2"/>
            <a:r>
              <a:rPr lang="en-US" dirty="0" smtClean="0"/>
              <a:t>What </a:t>
            </a:r>
            <a:r>
              <a:rPr lang="en-US" dirty="0" smtClean="0"/>
              <a:t>are the initial beliefs? (static)</a:t>
            </a:r>
          </a:p>
          <a:p>
            <a:pPr lvl="2"/>
            <a:r>
              <a:rPr lang="en-US" dirty="0" smtClean="0"/>
              <a:t>When are certain beliefs introduced/Quality? Need Pay for a belief (dynamic)</a:t>
            </a:r>
          </a:p>
          <a:p>
            <a:pPr lvl="2"/>
            <a:endParaRPr lang="en-US" dirty="0" smtClean="0"/>
          </a:p>
          <a:p>
            <a:pPr lvl="2"/>
            <a:endParaRPr lang="en-US" dirty="0" smtClean="0"/>
          </a:p>
          <a:p>
            <a:pPr lvl="2"/>
            <a:endParaRPr lang="en-US" dirty="0" smtClean="0"/>
          </a:p>
        </p:txBody>
      </p:sp>
    </p:spTree>
    <p:extLst>
      <p:ext uri="{BB962C8B-B14F-4D97-AF65-F5344CB8AC3E}">
        <p14:creationId xmlns:p14="http://schemas.microsoft.com/office/powerpoint/2010/main" val="387415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CTAEMS Task Set Controller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Controls how many tasks and how many of their respective subtasks, and connectedness (NLE’s)</a:t>
            </a:r>
          </a:p>
          <a:p>
            <a:r>
              <a:rPr lang="en-US" dirty="0" smtClean="0"/>
              <a:t>Needs to be able to create/modify task sets to/from file (using a preset grammar)</a:t>
            </a:r>
          </a:p>
          <a:p>
            <a:pPr lvl="1"/>
            <a:r>
              <a:rPr lang="en-US" dirty="0" smtClean="0"/>
              <a:t> Example : &lt;</a:t>
            </a:r>
            <a:r>
              <a:rPr lang="en-US" dirty="0" err="1" smtClean="0"/>
              <a:t>taskname</a:t>
            </a:r>
            <a:r>
              <a:rPr lang="en-US" dirty="0" smtClean="0"/>
              <a:t>&gt;:{&lt;subtask_1&gt;,…&lt;</a:t>
            </a:r>
            <a:r>
              <a:rPr lang="en-US" dirty="0" err="1" smtClean="0"/>
              <a:t>subtask_n</a:t>
            </a:r>
            <a:r>
              <a:rPr lang="en-US" dirty="0" smtClean="0"/>
              <a:t>&gt;}, &lt;QAF&gt;, [NLE_1,…</a:t>
            </a:r>
            <a:r>
              <a:rPr lang="en-US" dirty="0" err="1" smtClean="0"/>
              <a:t>NLE_n</a:t>
            </a:r>
            <a:r>
              <a:rPr lang="en-US" dirty="0" smtClean="0"/>
              <a:t>]</a:t>
            </a:r>
          </a:p>
          <a:p>
            <a:r>
              <a:rPr lang="en-US" dirty="0" smtClean="0"/>
              <a:t>Auto generate task sets based on how many tasks, and how many subtasks they have using uniform, random, Gaussian, and Bi-modal (with their respective inputs </a:t>
            </a:r>
            <a:r>
              <a:rPr lang="en-US" dirty="0"/>
              <a:t>, for example Gaussian needs to have a mean and an Standard </a:t>
            </a:r>
            <a:r>
              <a:rPr lang="en-US" dirty="0" err="1"/>
              <a:t>Dev</a:t>
            </a:r>
            <a:r>
              <a:rPr lang="en-US" dirty="0"/>
              <a:t>) and be able to be modified by user-input</a:t>
            </a:r>
            <a:r>
              <a:rPr lang="en-US" dirty="0" smtClean="0"/>
              <a:t>. Can possibly use sliders.</a:t>
            </a:r>
          </a:p>
          <a:p>
            <a:r>
              <a:rPr lang="en-US" dirty="0" smtClean="0"/>
              <a:t>Be able to auto-generate/control NLE’s via 4 probability sliders (enable, disable, facilitates, facilitates magnitude) that represent the probability to be connected to other tasks.(example, .2 enablement means that  the task enables on average 20 out of every 100 tasks)</a:t>
            </a:r>
          </a:p>
          <a:p>
            <a:r>
              <a:rPr lang="en-US" dirty="0" smtClean="0"/>
              <a:t>Need to be able to graphically see/modify the NLE’s and task sets. (example. click a button to destroy 10% of the enablement relationships)</a:t>
            </a:r>
          </a:p>
          <a:p>
            <a:endParaRPr lang="en-US" dirty="0"/>
          </a:p>
        </p:txBody>
      </p:sp>
    </p:spTree>
    <p:extLst>
      <p:ext uri="{BB962C8B-B14F-4D97-AF65-F5344CB8AC3E}">
        <p14:creationId xmlns:p14="http://schemas.microsoft.com/office/powerpoint/2010/main" val="89029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Set 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Controls Rewards, deadline tightness, and load of tasks</a:t>
            </a:r>
          </a:p>
          <a:p>
            <a:r>
              <a:rPr lang="en-US" dirty="0" smtClean="0"/>
              <a:t>Want to be able to manually click values on graph. </a:t>
            </a:r>
          </a:p>
          <a:p>
            <a:r>
              <a:rPr lang="en-US" dirty="0" smtClean="0"/>
              <a:t>For anything individually task related (reward, deadline tightness), let’s say reward, I want to click on point (3,200) for any task that arrives at time 3, the reward should be 200. If any task that arrives at time 4, then the reward should be 300. </a:t>
            </a:r>
          </a:p>
          <a:p>
            <a:r>
              <a:rPr lang="en-US" dirty="0" smtClean="0"/>
              <a:t>For anything </a:t>
            </a:r>
            <a:r>
              <a:rPr lang="en-US" dirty="0" err="1" smtClean="0"/>
              <a:t>taskset</a:t>
            </a:r>
            <a:r>
              <a:rPr lang="en-US" dirty="0" smtClean="0"/>
              <a:t> related (load), similarly for load, if the time = 2, the load is 600, time = 3 the load = 200, etc. </a:t>
            </a:r>
          </a:p>
          <a:p>
            <a:r>
              <a:rPr lang="en-US" dirty="0" smtClean="0"/>
              <a:t>Preset curves (uniform, random, Gaussian, Bi-modal) should be auto-generate for these two controllers (with their respective inputs, for example Gaussian needs to have a mean and an Standard </a:t>
            </a:r>
            <a:r>
              <a:rPr lang="en-US" dirty="0" err="1" smtClean="0"/>
              <a:t>Dev</a:t>
            </a:r>
            <a:r>
              <a:rPr lang="en-US" dirty="0" smtClean="0"/>
              <a:t>) and be able to be modified by user-input.</a:t>
            </a:r>
            <a:endParaRPr lang="en-US" dirty="0"/>
          </a:p>
        </p:txBody>
      </p:sp>
      <p:pic>
        <p:nvPicPr>
          <p:cNvPr id="4" name="Picture 3"/>
          <p:cNvPicPr>
            <a:picLocks noChangeAspect="1"/>
          </p:cNvPicPr>
          <p:nvPr/>
        </p:nvPicPr>
        <p:blipFill>
          <a:blip r:embed="rId2"/>
          <a:stretch>
            <a:fillRect/>
          </a:stretch>
        </p:blipFill>
        <p:spPr>
          <a:xfrm>
            <a:off x="7850793" y="483573"/>
            <a:ext cx="3449076" cy="2557328"/>
          </a:xfrm>
          <a:prstGeom prst="rect">
            <a:avLst/>
          </a:prstGeom>
        </p:spPr>
      </p:pic>
    </p:spTree>
    <p:extLst>
      <p:ext uri="{BB962C8B-B14F-4D97-AF65-F5344CB8AC3E}">
        <p14:creationId xmlns:p14="http://schemas.microsoft.com/office/powerpoint/2010/main" val="401598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Agent-Belief Controller</a:t>
            </a:r>
            <a:endParaRPr lang="en-US" dirty="0"/>
          </a:p>
        </p:txBody>
      </p:sp>
      <p:sp>
        <p:nvSpPr>
          <p:cNvPr id="3" name="Content Placeholder 2"/>
          <p:cNvSpPr>
            <a:spLocks noGrp="1"/>
          </p:cNvSpPr>
          <p:nvPr>
            <p:ph idx="1"/>
          </p:nvPr>
        </p:nvSpPr>
        <p:spPr/>
        <p:txBody>
          <a:bodyPr/>
          <a:lstStyle/>
          <a:p>
            <a:r>
              <a:rPr lang="en-US" dirty="0" smtClean="0"/>
              <a:t>Initially: all agents have beliefs of whatever tasks are known at the present time. Nothing can be learned (no information gathering</a:t>
            </a:r>
            <a:r>
              <a:rPr lang="en-US" smtClean="0"/>
              <a:t>) prior.</a:t>
            </a:r>
            <a:endParaRPr lang="en-US" dirty="0" smtClean="0"/>
          </a:p>
          <a:p>
            <a:r>
              <a:rPr lang="en-US" dirty="0" smtClean="0"/>
              <a:t>If have time, a controller which skews (random, Gaussian, manual </a:t>
            </a:r>
            <a:r>
              <a:rPr lang="en-US" dirty="0" err="1" smtClean="0"/>
              <a:t>etc</a:t>
            </a:r>
            <a:r>
              <a:rPr lang="en-US" dirty="0" smtClean="0"/>
              <a:t>) the task information (reward, constraints, </a:t>
            </a:r>
            <a:r>
              <a:rPr lang="en-US" dirty="0" err="1" smtClean="0"/>
              <a:t>etc</a:t>
            </a:r>
            <a:r>
              <a:rPr lang="en-US" dirty="0" smtClean="0"/>
              <a:t>) from the task set.</a:t>
            </a:r>
          </a:p>
        </p:txBody>
      </p:sp>
    </p:spTree>
    <p:extLst>
      <p:ext uri="{BB962C8B-B14F-4D97-AF65-F5344CB8AC3E}">
        <p14:creationId xmlns:p14="http://schemas.microsoft.com/office/powerpoint/2010/main" val="317156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Multi-Agent Systems</a:t>
            </a:r>
          </a:p>
          <a:p>
            <a:r>
              <a:rPr lang="en-US" dirty="0" smtClean="0"/>
              <a:t>CTAEMS</a:t>
            </a:r>
          </a:p>
          <a:p>
            <a:r>
              <a:rPr lang="en-US" dirty="0" smtClean="0"/>
              <a:t>My Research</a:t>
            </a:r>
          </a:p>
          <a:p>
            <a:r>
              <a:rPr lang="en-US" dirty="0" smtClean="0"/>
              <a:t>The Project</a:t>
            </a:r>
          </a:p>
          <a:p>
            <a:endParaRPr lang="en-US" dirty="0"/>
          </a:p>
        </p:txBody>
      </p:sp>
    </p:spTree>
    <p:extLst>
      <p:ext uri="{BB962C8B-B14F-4D97-AF65-F5344CB8AC3E}">
        <p14:creationId xmlns:p14="http://schemas.microsoft.com/office/powerpoint/2010/main" val="165861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Multi-Agent systems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020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Multi-agents? </a:t>
            </a:r>
            <a:endParaRPr lang="en-US" dirty="0"/>
          </a:p>
        </p:txBody>
      </p:sp>
      <p:sp>
        <p:nvSpPr>
          <p:cNvPr id="3" name="Content Placeholder 2"/>
          <p:cNvSpPr>
            <a:spLocks noGrp="1"/>
          </p:cNvSpPr>
          <p:nvPr>
            <p:ph idx="1"/>
          </p:nvPr>
        </p:nvSpPr>
        <p:spPr/>
        <p:txBody>
          <a:bodyPr/>
          <a:lstStyle/>
          <a:p>
            <a:r>
              <a:rPr lang="en-US" dirty="0"/>
              <a:t>An </a:t>
            </a:r>
            <a:r>
              <a:rPr lang="en-US" b="1" i="1" u="sng" dirty="0" smtClean="0"/>
              <a:t>intelligent agent</a:t>
            </a:r>
            <a:r>
              <a:rPr lang="en-US" dirty="0" smtClean="0"/>
              <a:t> </a:t>
            </a:r>
            <a:r>
              <a:rPr lang="en-US" dirty="0"/>
              <a:t>is a persistent entity capable of flexible, autonomous action in some environment. "Flexibility" includes proactive,</a:t>
            </a:r>
            <a:br>
              <a:rPr lang="en-US" dirty="0"/>
            </a:br>
            <a:r>
              <a:rPr lang="en-US" dirty="0"/>
              <a:t>reactive, and social behavior:</a:t>
            </a:r>
            <a:br>
              <a:rPr lang="en-US" dirty="0"/>
            </a:br>
            <a:r>
              <a:rPr lang="en-US" dirty="0"/>
              <a:t>   - proactive: it decides how it should achieve its goals</a:t>
            </a:r>
            <a:br>
              <a:rPr lang="en-US" dirty="0"/>
            </a:br>
            <a:r>
              <a:rPr lang="en-US" dirty="0"/>
              <a:t>   - reactive: it reacts to changes in its environment</a:t>
            </a:r>
            <a:br>
              <a:rPr lang="en-US" dirty="0"/>
            </a:br>
            <a:r>
              <a:rPr lang="en-US" dirty="0"/>
              <a:t>   - social: in general, it can't achieve goals by itself</a:t>
            </a:r>
          </a:p>
        </p:txBody>
      </p:sp>
      <p:pic>
        <p:nvPicPr>
          <p:cNvPr id="4" name="Picture 4" descr="https://encrypted-tbn3.gstatic.com/images?q=tbn:ANd9GcSinDZJ32Vxf6tdlglfxhYj8GQ0q4S27myjoTfqSC57YmkAXv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568" y="3397854"/>
            <a:ext cx="2305050" cy="19812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encrypted-tbn3.gstatic.com/images?q=tbn:ANd9GcR4GnojMzqDQFR9-jdkjIhZJ61pVrDEI6P1cMLIwRxd4DVUaW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314" y="5129079"/>
            <a:ext cx="1715192" cy="16290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www.webseoanalytics.com/blog/wp-content/uploads/2010/07/social-media-pp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5943" y="5149378"/>
            <a:ext cx="2497135" cy="158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88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s://lh5.googleusercontent.com/LDubniaJ-Vrd1dgJt5c1R5WhZ4tkqQ-gmoTm6_H7huJc5vBU2Xky50zYmQ5ruLRRjzrfMiLL4usea-oX1fcBOg9V1r8VPVYd58I7LP3PWnGCgoUymJQIQD-xmf6TZh1VLE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267" y="2249487"/>
            <a:ext cx="4730288" cy="354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22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Cooperating, but self-interested</a:t>
            </a:r>
          </a:p>
          <a:p>
            <a:r>
              <a:rPr lang="en-US" dirty="0" smtClean="0"/>
              <a:t>5 vs. 5 Adversarial environment</a:t>
            </a:r>
          </a:p>
          <a:p>
            <a:r>
              <a:rPr lang="en-US" dirty="0" smtClean="0"/>
              <a:t>Agent Capabilities/Performance</a:t>
            </a:r>
            <a:br>
              <a:rPr lang="en-US" dirty="0" smtClean="0"/>
            </a:br>
            <a:r>
              <a:rPr lang="en-US" dirty="0" smtClean="0"/>
              <a:t>change over time</a:t>
            </a:r>
          </a:p>
          <a:p>
            <a:r>
              <a:rPr lang="en-US" dirty="0" smtClean="0"/>
              <a:t>Partially Observable  Dynamic </a:t>
            </a:r>
            <a:br>
              <a:rPr lang="en-US" dirty="0" smtClean="0"/>
            </a:br>
            <a:r>
              <a:rPr lang="en-US" dirty="0" smtClean="0"/>
              <a:t>Environment</a:t>
            </a:r>
          </a:p>
          <a:p>
            <a:endParaRPr lang="en-US" dirty="0"/>
          </a:p>
        </p:txBody>
      </p:sp>
      <p:pic>
        <p:nvPicPr>
          <p:cNvPr id="1026" name="Picture 2" descr="http://pad3.whstatic.com/images/thumb/e/e9/Play-League-of-Legends-Step-13.jpg/670px-Play-League-of-Legends-Step-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49" y="2249487"/>
            <a:ext cx="4747162" cy="356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9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smtClean="0"/>
              <a:t>Robotic </a:t>
            </a:r>
            <a:r>
              <a:rPr lang="en-US" dirty="0"/>
              <a:t>soccer teams (or rescue teams</a:t>
            </a:r>
            <a:r>
              <a:rPr lang="en-US" dirty="0" smtClean="0"/>
              <a:t>)</a:t>
            </a:r>
          </a:p>
          <a:p>
            <a:r>
              <a:rPr lang="en-US" dirty="0" smtClean="0"/>
              <a:t>Cars</a:t>
            </a:r>
            <a:r>
              <a:rPr lang="en-US" dirty="0"/>
              <a:t>, such as electric cars, which collaborate to </a:t>
            </a:r>
            <a:r>
              <a:rPr lang="en-US" dirty="0" smtClean="0"/>
              <a:t>sell electricity </a:t>
            </a:r>
            <a:r>
              <a:rPr lang="en-US" dirty="0"/>
              <a:t>regulation capability to the power grid (V2G: </a:t>
            </a:r>
            <a:r>
              <a:rPr lang="en-US" dirty="0" smtClean="0"/>
              <a:t>effectively behaving </a:t>
            </a:r>
            <a:r>
              <a:rPr lang="en-US" dirty="0"/>
              <a:t>as a large virtual battery</a:t>
            </a:r>
            <a:r>
              <a:rPr lang="en-US" dirty="0" smtClean="0"/>
              <a:t>)</a:t>
            </a:r>
          </a:p>
          <a:p>
            <a:r>
              <a:rPr lang="en-US" dirty="0" smtClean="0"/>
              <a:t>Buying/selling </a:t>
            </a:r>
            <a:r>
              <a:rPr lang="en-US" dirty="0"/>
              <a:t>stocks or bidding for Google </a:t>
            </a:r>
            <a:r>
              <a:rPr lang="en-US" dirty="0" err="1"/>
              <a:t>AdWords</a:t>
            </a:r>
            <a:endParaRPr lang="en-US" dirty="0"/>
          </a:p>
        </p:txBody>
      </p:sp>
    </p:spTree>
    <p:extLst>
      <p:ext uri="{BB962C8B-B14F-4D97-AF65-F5344CB8AC3E}">
        <p14:creationId xmlns:p14="http://schemas.microsoft.com/office/powerpoint/2010/main" val="280792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CTAEMS</a:t>
            </a:r>
            <a:endParaRPr lang="en-US" dirty="0"/>
          </a:p>
        </p:txBody>
      </p:sp>
      <p:sp>
        <p:nvSpPr>
          <p:cNvPr id="3" name="Text Placeholder 2"/>
          <p:cNvSpPr>
            <a:spLocks noGrp="1"/>
          </p:cNvSpPr>
          <p:nvPr>
            <p:ph type="body" idx="1"/>
          </p:nvPr>
        </p:nvSpPr>
        <p:spPr/>
        <p:txBody>
          <a:bodyPr/>
          <a:lstStyle/>
          <a:p>
            <a:r>
              <a:rPr lang="en-US" dirty="0"/>
              <a:t>A Framework for </a:t>
            </a:r>
            <a:r>
              <a:rPr lang="en-US" dirty="0" smtClean="0"/>
              <a:t>Coordination, Task </a:t>
            </a:r>
            <a:r>
              <a:rPr lang="en-US" dirty="0"/>
              <a:t>Analysis, Environment Modeling, and Simulation. </a:t>
            </a:r>
          </a:p>
        </p:txBody>
      </p:sp>
    </p:spTree>
    <p:extLst>
      <p:ext uri="{BB962C8B-B14F-4D97-AF65-F5344CB8AC3E}">
        <p14:creationId xmlns:p14="http://schemas.microsoft.com/office/powerpoint/2010/main" val="245817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structure</a:t>
            </a:r>
            <a:endParaRPr lang="en-US" dirty="0"/>
          </a:p>
        </p:txBody>
      </p:sp>
      <p:sp>
        <p:nvSpPr>
          <p:cNvPr id="3" name="Content Placeholder 2"/>
          <p:cNvSpPr>
            <a:spLocks noGrp="1"/>
          </p:cNvSpPr>
          <p:nvPr>
            <p:ph idx="1"/>
          </p:nvPr>
        </p:nvSpPr>
        <p:spPr/>
        <p:txBody>
          <a:bodyPr/>
          <a:lstStyle/>
          <a:p>
            <a:r>
              <a:rPr lang="en-US" dirty="0" smtClean="0"/>
              <a:t>Leaves are methods (aka “actions”) that can be executed by the agent. </a:t>
            </a:r>
          </a:p>
          <a:p>
            <a:pPr lvl="1"/>
            <a:r>
              <a:rPr lang="en-US" dirty="0" smtClean="0"/>
              <a:t>Actions take duration to complete and produce a final quality/reward/value</a:t>
            </a:r>
          </a:p>
          <a:p>
            <a:r>
              <a:rPr lang="en-US" dirty="0" smtClean="0"/>
              <a:t>Non-leaves are tasks/goals: children are “subtasks”</a:t>
            </a:r>
          </a:p>
          <a:p>
            <a:pPr lvl="1"/>
            <a:r>
              <a:rPr lang="en-US" dirty="0" smtClean="0"/>
              <a:t>Each Non-leaf node has  a Quality Accumulation Function (QAF), such as “and”, “or”, “sum,” and others (be abstract)</a:t>
            </a:r>
          </a:p>
          <a:p>
            <a:pPr lvl="2"/>
            <a:r>
              <a:rPr lang="en-US" dirty="0" smtClean="0"/>
              <a:t>And indicates every subtask needs to be completed in order for the task to be completed</a:t>
            </a:r>
          </a:p>
          <a:p>
            <a:pPr lvl="2"/>
            <a:r>
              <a:rPr lang="en-US" dirty="0" smtClean="0"/>
              <a:t>Or indicates that one subtask needs to be completed in order for the task to be completed</a:t>
            </a:r>
          </a:p>
          <a:p>
            <a:pPr marL="914400" lvl="2" indent="0">
              <a:buNone/>
            </a:pPr>
            <a:endParaRPr lang="en-US" dirty="0"/>
          </a:p>
        </p:txBody>
      </p:sp>
    </p:spTree>
    <p:extLst>
      <p:ext uri="{BB962C8B-B14F-4D97-AF65-F5344CB8AC3E}">
        <p14:creationId xmlns:p14="http://schemas.microsoft.com/office/powerpoint/2010/main" val="1998312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TC104033919[[fn=Circuit]]</Template>
  <TotalTime>236</TotalTime>
  <Words>968</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Tw Cen MT</vt:lpstr>
      <vt:lpstr>Circuit</vt:lpstr>
      <vt:lpstr>Cisc366: Multi-Agent Systems</vt:lpstr>
      <vt:lpstr>Outline</vt:lpstr>
      <vt:lpstr>Multi-Agent systems</vt:lpstr>
      <vt:lpstr>Why Multi-agents? </vt:lpstr>
      <vt:lpstr>Example</vt:lpstr>
      <vt:lpstr>Example</vt:lpstr>
      <vt:lpstr>Other Examples</vt:lpstr>
      <vt:lpstr>CTAEMS</vt:lpstr>
      <vt:lpstr>Hierarchical structure</vt:lpstr>
      <vt:lpstr>Non-local effects (NLE’s) </vt:lpstr>
      <vt:lpstr>PowerPoint Presentation</vt:lpstr>
      <vt:lpstr>My Research</vt:lpstr>
      <vt:lpstr>Interested in</vt:lpstr>
      <vt:lpstr>The Project</vt:lpstr>
      <vt:lpstr>Motivation</vt:lpstr>
      <vt:lpstr>Problem Generation Controller</vt:lpstr>
      <vt:lpstr>CTAEMS Task Set Controller</vt:lpstr>
      <vt:lpstr>Task Set Controller</vt:lpstr>
      <vt:lpstr>Agent-Belief Controller</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Cisc366: Multi-Agent Systems</dc:title>
  <dc:creator>Matthew Saponaro</dc:creator>
  <cp:lastModifiedBy>Matthew Saponaro</cp:lastModifiedBy>
  <cp:revision>25</cp:revision>
  <dcterms:created xsi:type="dcterms:W3CDTF">2014-08-24T00:30:40Z</dcterms:created>
  <dcterms:modified xsi:type="dcterms:W3CDTF">2014-08-26T00:51:38Z</dcterms:modified>
</cp:coreProperties>
</file>