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8"/>
  </p:notesMasterIdLst>
  <p:handoutMasterIdLst>
    <p:handoutMasterId r:id="rId9"/>
  </p:handoutMasterIdLst>
  <p:sldIdLst>
    <p:sldId id="903" r:id="rId2"/>
    <p:sldId id="1080" r:id="rId3"/>
    <p:sldId id="1081" r:id="rId4"/>
    <p:sldId id="1087" r:id="rId5"/>
    <p:sldId id="1078" r:id="rId6"/>
    <p:sldId id="1088" r:id="rId7"/>
  </p:sldIdLst>
  <p:sldSz cx="12192000" cy="6858000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A3A"/>
    <a:srgbClr val="0033CC"/>
    <a:srgbClr val="000066"/>
    <a:srgbClr val="FF5050"/>
    <a:srgbClr val="006699"/>
    <a:srgbClr val="FF0000"/>
    <a:srgbClr val="3333CC"/>
    <a:srgbClr val="66FF33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990" autoAdjust="0"/>
  </p:normalViewPr>
  <p:slideViewPr>
    <p:cSldViewPr showGuides="1">
      <p:cViewPr varScale="1">
        <p:scale>
          <a:sx n="111" d="100"/>
          <a:sy n="111" d="100"/>
        </p:scale>
        <p:origin x="510" y="78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 showGuides="1"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839B74E2-C602-45D4-8871-2E4A06B5C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09613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19D9AA1E-B1C7-4331-BC82-AD92CBE3F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1C95-1608-441B-8A4F-4B33DBE42074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57B8-FB62-4F90-A517-965F08FD8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E327-B14E-400E-A861-182595CBD795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C9B9-9AB6-47F8-9561-1340F7AFB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C7E5-B6F4-4C25-886A-4BF51CA90110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9ADB-2223-4918-9AF6-45A3EBEC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0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BED-4C0A-475A-84B3-692AA2039F0D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E5DF-37C9-47CA-B637-31A1DDD60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3AE9-528D-4CE1-9428-A3C53DAA2F4D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A374-F60A-486C-92B8-611B5FC0F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F216A-342A-42C2-815F-C9A75D5671E7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DD380-2796-4E89-983F-06D99FCD7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8A8B-FBE0-426A-9E65-B1F381C5F5D3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0532-8D13-4C76-A36B-D846E3EB5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4FFD-CF08-43A3-8E5F-F9E9DA82DD1E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286E-7376-4B69-A605-8E4C59C6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2816-0FC9-443A-96EB-AB8103B66C78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9A102-26F7-4EB1-8D42-BCB723458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70A8-021A-4CE8-A762-1646DACC3779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50A-1461-4AAE-856C-CDCE66AC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15C3-2D91-418F-B5C4-929E332579D1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5187-66D0-446D-8FAC-F6B64B68A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5A616-D74F-4802-BF94-38F2E0311A02}" type="datetimeFigureOut">
              <a:rPr lang="en-US"/>
              <a:pPr>
                <a:defRPr/>
              </a:pPr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AEF042-4271-4C61-A0E7-83ADA3977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abela@um.edu.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7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abela@um.edu.m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21213"/>
            <a:ext cx="10058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35200" y="6229350"/>
            <a:ext cx="1930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96516" y="585428"/>
            <a:ext cx="9144000" cy="1295400"/>
          </a:xfrm>
        </p:spPr>
        <p:txBody>
          <a:bodyPr lIns="90488" tIns="44450" rIns="90488" bIns="44450"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002060"/>
                </a:solidFill>
                <a:latin typeface="+mn-lt"/>
              </a:rPr>
              <a:t>CIS3187 (5 ECTS)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Coursework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5400" b="1" dirty="0">
                <a:solidFill>
                  <a:srgbClr val="00B0F0"/>
                </a:solidFill>
                <a:latin typeface="+mn-lt"/>
              </a:rPr>
              <a:t>Coursework 2019-20</a:t>
            </a:r>
            <a:endParaRPr lang="en-US" altLang="en-US" sz="4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73600" y="5258720"/>
            <a:ext cx="1744663" cy="16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470900" y="6464300"/>
            <a:ext cx="250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5129" name="Subtitle 2"/>
          <p:cNvSpPr txBox="1">
            <a:spLocks/>
          </p:cNvSpPr>
          <p:nvPr/>
        </p:nvSpPr>
        <p:spPr bwMode="auto">
          <a:xfrm>
            <a:off x="10128250" y="87313"/>
            <a:ext cx="1973263" cy="2286000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b="1" dirty="0">
              <a:hlinkClick r:id="rId3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u="sng" dirty="0">
                <a:solidFill>
                  <a:srgbClr val="0070C0"/>
                </a:solidFill>
              </a:rPr>
              <a:t>john.abela@um.edu.mt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u="sng" dirty="0">
              <a:solidFill>
                <a:srgbClr val="0070C0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336600"/>
                </a:solidFill>
                <a:cs typeface="Calibri" panose="020F0502020204030204" pitchFamily="34" charset="0"/>
              </a:rPr>
              <a:t>©John Abela 2019-2020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" y="82528"/>
            <a:ext cx="2548523" cy="646172"/>
          </a:xfrm>
          <a:prstGeom prst="rect">
            <a:avLst/>
          </a:prstGeom>
        </p:spPr>
      </p:pic>
      <p:pic>
        <p:nvPicPr>
          <p:cNvPr id="1026" name="Picture 2" descr="Image result for business intelligence">
            <a:extLst>
              <a:ext uri="{FF2B5EF4-FFF2-40B4-BE49-F238E27FC236}">
                <a16:creationId xmlns:a16="http://schemas.microsoft.com/office/drawing/2014/main" id="{C6C9E369-21FD-4D34-B604-17FE2A8A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30" y="2469822"/>
            <a:ext cx="2888940" cy="28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 analytics">
            <a:extLst>
              <a:ext uri="{FF2B5EF4-FFF2-40B4-BE49-F238E27FC236}">
                <a16:creationId xmlns:a16="http://schemas.microsoft.com/office/drawing/2014/main" id="{9465B518-7701-4986-A8DB-46783A95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84" y="2492896"/>
            <a:ext cx="4236443" cy="28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CB4BD-F7E1-4040-98DA-B705108EF09A}"/>
              </a:ext>
            </a:extLst>
          </p:cNvPr>
          <p:cNvSpPr txBox="1"/>
          <p:nvPr/>
        </p:nvSpPr>
        <p:spPr>
          <a:xfrm>
            <a:off x="10820400" y="652797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/>
            <a:r>
              <a:rPr lang="en-GB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02-Nov-2019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3372DCD-06E1-422B-BDE5-35DA33DC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33" y="3052913"/>
            <a:ext cx="4101922" cy="3537012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9133175" cy="3060340"/>
          </a:xfrm>
        </p:spPr>
        <p:txBody>
          <a:bodyPr/>
          <a:lstStyle/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n-GB" sz="2400" b="1" dirty="0">
                <a:solidFill>
                  <a:srgbClr val="7030A0"/>
                </a:solidFill>
              </a:rPr>
              <a:t>Important Note</a:t>
            </a:r>
            <a:r>
              <a:rPr lang="en-GB" sz="2400" dirty="0"/>
              <a:t>!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Students</a:t>
            </a:r>
            <a:r>
              <a:rPr lang="en-GB" sz="2400" dirty="0"/>
              <a:t> taking </a:t>
            </a:r>
            <a:r>
              <a:rPr lang="en-GB" sz="2400" b="1" dirty="0">
                <a:solidFill>
                  <a:srgbClr val="0070C0"/>
                </a:solidFill>
              </a:rPr>
              <a:t>CIS3087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advised</a:t>
            </a:r>
            <a:r>
              <a:rPr lang="en-GB" sz="2400" dirty="0"/>
              <a:t> that, </a:t>
            </a:r>
            <a:r>
              <a:rPr lang="en-GB" sz="2400" b="1" dirty="0">
                <a:solidFill>
                  <a:srgbClr val="0070C0"/>
                </a:solidFill>
              </a:rPr>
              <a:t>although</a:t>
            </a:r>
            <a:r>
              <a:rPr lang="en-GB" sz="2400" dirty="0"/>
              <a:t> they </a:t>
            </a:r>
            <a:r>
              <a:rPr lang="en-GB" sz="2400" b="1" dirty="0">
                <a:solidFill>
                  <a:srgbClr val="0070C0"/>
                </a:solidFill>
              </a:rPr>
              <a:t>do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not</a:t>
            </a:r>
            <a:r>
              <a:rPr lang="en-GB" sz="2400" dirty="0"/>
              <a:t> have to </a:t>
            </a:r>
            <a:r>
              <a:rPr lang="en-GB" sz="2400" b="1" dirty="0">
                <a:solidFill>
                  <a:srgbClr val="0070C0"/>
                </a:solidFill>
              </a:rPr>
              <a:t>implement</a:t>
            </a:r>
            <a:r>
              <a:rPr lang="en-GB" sz="2400" dirty="0"/>
              <a:t> a </a:t>
            </a:r>
            <a:r>
              <a:rPr lang="en-GB" sz="2400" b="1" dirty="0">
                <a:solidFill>
                  <a:srgbClr val="0070C0"/>
                </a:solidFill>
              </a:rPr>
              <a:t>multi-layer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perceptron</a:t>
            </a:r>
            <a:r>
              <a:rPr lang="en-GB" sz="2400" dirty="0"/>
              <a:t> in </a:t>
            </a:r>
            <a:r>
              <a:rPr lang="en-GB" sz="2400" b="1" dirty="0">
                <a:solidFill>
                  <a:srgbClr val="0070C0"/>
                </a:solidFill>
              </a:rPr>
              <a:t>code</a:t>
            </a:r>
            <a:r>
              <a:rPr lang="en-GB" sz="2400" dirty="0"/>
              <a:t>, they </a:t>
            </a:r>
            <a:r>
              <a:rPr lang="en-GB" sz="2400" b="1" dirty="0">
                <a:solidFill>
                  <a:srgbClr val="0070C0"/>
                </a:solidFill>
              </a:rPr>
              <a:t>have</a:t>
            </a:r>
            <a:r>
              <a:rPr lang="en-GB" sz="2400" dirty="0"/>
              <a:t> to </a:t>
            </a:r>
            <a:r>
              <a:rPr lang="en-GB" sz="2400" b="1" dirty="0">
                <a:solidFill>
                  <a:srgbClr val="0070C0"/>
                </a:solidFill>
              </a:rPr>
              <a:t>understand</a:t>
            </a:r>
            <a:r>
              <a:rPr lang="en-GB" sz="2400" dirty="0"/>
              <a:t> how </a:t>
            </a:r>
            <a:r>
              <a:rPr lang="en-GB" sz="2400" b="1" dirty="0">
                <a:solidFill>
                  <a:srgbClr val="0070C0"/>
                </a:solidFill>
              </a:rPr>
              <a:t>error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back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propagation</a:t>
            </a:r>
            <a:r>
              <a:rPr lang="en-GB" sz="2400" dirty="0"/>
              <a:t> works.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There is </a:t>
            </a:r>
            <a:r>
              <a:rPr lang="en-GB" sz="2400" b="1" dirty="0">
                <a:solidFill>
                  <a:srgbClr val="0070C0"/>
                </a:solidFill>
              </a:rPr>
              <a:t>always</a:t>
            </a:r>
            <a:r>
              <a:rPr lang="en-GB" sz="2400" dirty="0"/>
              <a:t> a </a:t>
            </a:r>
            <a:r>
              <a:rPr lang="en-GB" sz="2400" b="1" dirty="0">
                <a:solidFill>
                  <a:srgbClr val="0070C0"/>
                </a:solidFill>
              </a:rPr>
              <a:t>question</a:t>
            </a:r>
            <a:r>
              <a:rPr lang="en-GB" sz="2400" dirty="0"/>
              <a:t> about </a:t>
            </a:r>
            <a:r>
              <a:rPr lang="en-GB" sz="2400" b="1" dirty="0">
                <a:solidFill>
                  <a:srgbClr val="0070C0"/>
                </a:solidFill>
              </a:rPr>
              <a:t>neural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networks</a:t>
            </a:r>
            <a:r>
              <a:rPr lang="en-GB" sz="2400" dirty="0"/>
              <a:t> in the </a:t>
            </a:r>
            <a:r>
              <a:rPr lang="en-GB" sz="2400" b="1" dirty="0">
                <a:solidFill>
                  <a:srgbClr val="0070C0"/>
                </a:solidFill>
              </a:rPr>
              <a:t>CIS3087</a:t>
            </a:r>
            <a:r>
              <a:rPr lang="en-GB" sz="2400" dirty="0"/>
              <a:t> &amp; the CIS </a:t>
            </a:r>
            <a:r>
              <a:rPr lang="en-GB" sz="2400" b="1" dirty="0">
                <a:solidFill>
                  <a:srgbClr val="0070C0"/>
                </a:solidFill>
              </a:rPr>
              <a:t>3187</a:t>
            </a:r>
            <a:r>
              <a:rPr lang="en-GB" sz="2400" dirty="0"/>
              <a:t> exams.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It is </a:t>
            </a:r>
            <a:r>
              <a:rPr lang="en-GB" sz="2400" b="1" dirty="0">
                <a:solidFill>
                  <a:srgbClr val="0070C0"/>
                </a:solidFill>
              </a:rPr>
              <a:t>therefore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probably</a:t>
            </a:r>
            <a:r>
              <a:rPr lang="en-GB" sz="2400" dirty="0"/>
              <a:t> not </a:t>
            </a:r>
            <a:r>
              <a:rPr lang="en-GB" sz="2400" b="1" dirty="0">
                <a:solidFill>
                  <a:srgbClr val="0070C0"/>
                </a:solidFill>
              </a:rPr>
              <a:t>wise</a:t>
            </a:r>
            <a:r>
              <a:rPr lang="en-GB" sz="2400" dirty="0"/>
              <a:t> to not </a:t>
            </a:r>
            <a:r>
              <a:rPr lang="en-GB" sz="2400" b="1" dirty="0">
                <a:solidFill>
                  <a:srgbClr val="0070C0"/>
                </a:solidFill>
              </a:rPr>
              <a:t>pay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attention</a:t>
            </a:r>
            <a:r>
              <a:rPr lang="en-GB" sz="2400" dirty="0"/>
              <a:t> to this </a:t>
            </a:r>
            <a:r>
              <a:rPr lang="en-GB" sz="2400" b="1" dirty="0">
                <a:solidFill>
                  <a:srgbClr val="0070C0"/>
                </a:solidFill>
              </a:rPr>
              <a:t>presentation</a:t>
            </a:r>
            <a:r>
              <a:rPr lang="en-GB" sz="2400" dirty="0"/>
              <a:t>.</a:t>
            </a:r>
            <a:endParaRPr lang="en-GB" sz="1600" dirty="0"/>
          </a:p>
          <a:p>
            <a:pPr lvl="1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000" dirty="0"/>
          </a:p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endParaRPr lang="en-GB" altLang="en-US" sz="2400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2019-20</a:t>
            </a:r>
          </a:p>
        </p:txBody>
      </p:sp>
      <p:pic>
        <p:nvPicPr>
          <p:cNvPr id="2052" name="Picture 4" descr="Image result for student  asleep">
            <a:extLst>
              <a:ext uri="{FF2B5EF4-FFF2-40B4-BE49-F238E27FC236}">
                <a16:creationId xmlns:a16="http://schemas.microsoft.com/office/drawing/2014/main" id="{3D1F042A-D502-4F35-8417-D9EB9838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6" y="4099237"/>
            <a:ext cx="3756447" cy="24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 descr="Image result fo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57" y="6034918"/>
            <a:ext cx="2203800" cy="74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10512425" cy="468017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objective</a:t>
            </a:r>
            <a:r>
              <a:rPr lang="en-US" sz="2200" dirty="0"/>
              <a:t> of this </a:t>
            </a:r>
            <a:r>
              <a:rPr lang="en-US" sz="2200" b="1" dirty="0">
                <a:solidFill>
                  <a:srgbClr val="0070C0"/>
                </a:solidFill>
              </a:rPr>
              <a:t>assignment</a:t>
            </a:r>
            <a:r>
              <a:rPr lang="en-US" sz="2200" dirty="0"/>
              <a:t> is to </a:t>
            </a:r>
            <a:r>
              <a:rPr lang="en-US" sz="2200" b="1" dirty="0">
                <a:solidFill>
                  <a:srgbClr val="0070C0"/>
                </a:solidFill>
              </a:rPr>
              <a:t>learn</a:t>
            </a:r>
            <a:r>
              <a:rPr lang="en-US" sz="2200" dirty="0"/>
              <a:t> how </a:t>
            </a:r>
            <a:r>
              <a:rPr lang="en-US" sz="2200" b="1" dirty="0">
                <a:solidFill>
                  <a:srgbClr val="0070C0"/>
                </a:solidFill>
              </a:rPr>
              <a:t>artificial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neural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networks</a:t>
            </a:r>
            <a:r>
              <a:rPr lang="en-US" sz="2200" dirty="0"/>
              <a:t> work and  </a:t>
            </a:r>
            <a:r>
              <a:rPr lang="en-US" sz="2200" b="1" dirty="0">
                <a:solidFill>
                  <a:srgbClr val="0070C0"/>
                </a:solidFill>
              </a:rPr>
              <a:t>how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70C0"/>
                </a:solidFill>
              </a:rPr>
              <a:t>implement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multi-layer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perceptron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0070C0"/>
                </a:solidFill>
              </a:rPr>
              <a:t>high-level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language</a:t>
            </a:r>
            <a:r>
              <a:rPr lang="en-US" sz="2200" dirty="0"/>
              <a:t> trained </a:t>
            </a:r>
            <a:r>
              <a:rPr lang="en-US" sz="2200" b="1" dirty="0">
                <a:solidFill>
                  <a:srgbClr val="0070C0"/>
                </a:solidFill>
              </a:rPr>
              <a:t>using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back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propagation</a:t>
            </a:r>
            <a:r>
              <a:rPr lang="en-US" sz="2200" dirty="0"/>
              <a:t> algorithm.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Implement an artificial neural network that learns a Boolean function. The Boolean function must map 5 bits into 3 bits. You must create a Boolean function yourself in a spread sheet. You will have 32 inputs and output. Randomly choose 26 of the input-output pairs for training and the rest for testing.</a:t>
            </a:r>
            <a:endParaRPr lang="en-GB" sz="22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The neural network must have 5 input neurons, 4 hidden neurons, and 3 output neurons. Use the Sigmoid transfer function, 0.2 error threshold and 0.2 learning rate. You are encouraged to experiment with more hidden neurons.</a:t>
            </a:r>
            <a:endParaRPr lang="en-GB" sz="22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Implement the </a:t>
            </a:r>
            <a:r>
              <a:rPr lang="en-US" sz="2200" b="1" i="1" dirty="0">
                <a:solidFill>
                  <a:srgbClr val="002060"/>
                </a:solidFill>
              </a:rPr>
              <a:t>Error Back Propagation</a:t>
            </a:r>
            <a:r>
              <a:rPr lang="en-US" sz="2200" b="1" dirty="0">
                <a:solidFill>
                  <a:srgbClr val="002060"/>
                </a:solidFill>
              </a:rPr>
              <a:t> algorithm for training the weights.</a:t>
            </a:r>
            <a:endParaRPr lang="en-GB" sz="22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You must use a high-level language such as C++, C, Java, C#, Swift, Objective-C, Go, Python, Rust, or Scala.</a:t>
            </a:r>
            <a:endParaRPr lang="en-GB" alt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E3D476-DB61-4C42-B811-E06ABD1D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 Deliverables (1)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pic>
        <p:nvPicPr>
          <p:cNvPr id="8" name="Picture 6" descr="Image result for jav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73" y="5991852"/>
            <a:ext cx="1168676" cy="7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cal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836" y="4601709"/>
            <a:ext cx="1175090" cy="4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c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96" y="6007084"/>
            <a:ext cx="707574" cy="7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Image result for golang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68" y="6154996"/>
            <a:ext cx="1194189" cy="4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39" y="5956216"/>
            <a:ext cx="793299" cy="901784"/>
          </a:xfrm>
          <a:prstGeom prst="rect">
            <a:avLst/>
          </a:prstGeom>
        </p:spPr>
      </p:pic>
      <p:pic>
        <p:nvPicPr>
          <p:cNvPr id="14" name="Picture 30" descr="Image result for c++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5896336"/>
            <a:ext cx="1233277" cy="8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60" y="5155743"/>
            <a:ext cx="950856" cy="905380"/>
          </a:xfrm>
          <a:prstGeom prst="rect">
            <a:avLst/>
          </a:prstGeom>
        </p:spPr>
      </p:pic>
      <p:pic>
        <p:nvPicPr>
          <p:cNvPr id="16" name="Picture 34" descr="Image result for objective c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09" y="5792784"/>
            <a:ext cx="1172865" cy="11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 descr="Image result for apple swift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50" y="6043776"/>
            <a:ext cx="1192679" cy="6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2019-20</a:t>
            </a:r>
          </a:p>
        </p:txBody>
      </p:sp>
    </p:spTree>
    <p:extLst>
      <p:ext uri="{BB962C8B-B14F-4D97-AF65-F5344CB8AC3E}">
        <p14:creationId xmlns:p14="http://schemas.microsoft.com/office/powerpoint/2010/main" val="19873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10285303" cy="4860540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may not use Python AI or Machine Learning packages. The implementation must be your own. You can, however, use matrix/vector arithmetic packages such as </a:t>
            </a:r>
            <a:r>
              <a:rPr lang="en-US" sz="2400" b="1" dirty="0" err="1">
                <a:solidFill>
                  <a:srgbClr val="002060"/>
                </a:solidFill>
              </a:rPr>
              <a:t>NumPy</a:t>
            </a:r>
            <a:r>
              <a:rPr lang="en-US" sz="2400" b="1" dirty="0">
                <a:solidFill>
                  <a:srgbClr val="002060"/>
                </a:solidFill>
              </a:rPr>
              <a:t> or Pandas.</a:t>
            </a:r>
            <a:endParaRPr lang="en-GB" sz="24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must plot the bad facts vs the epochs graph to show convergence.</a:t>
            </a:r>
            <a:endParaRPr lang="en-GB" sz="24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can use RapidMiner (instead of writing and implementing your own neural network) but the marking will then be out of 50%. If you are going to use RapidMiner then implement a 5 to 1 Boolean function.</a:t>
            </a:r>
            <a:endParaRPr lang="en-GB" sz="24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Documentation must include source code, data sets, epochs graph, problems encountered, choices made, testing results, plus any comments you wish to make.</a:t>
            </a: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The network should converge in less than 1000 epochs.</a:t>
            </a:r>
            <a:endParaRPr lang="en-GB" sz="2400" b="1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dirty="0"/>
          </a:p>
          <a:p>
            <a:pPr lvl="0" eaLnBrk="1" hangingPunct="1">
              <a:lnSpc>
                <a:spcPct val="10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334419-334D-407B-869F-E7E6C7682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 Deliverables (2)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pic>
        <p:nvPicPr>
          <p:cNvPr id="1026" name="Picture 2" descr="Image result for rapidmi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260" y="5427306"/>
            <a:ext cx="3529642" cy="12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2019-20</a:t>
            </a:r>
          </a:p>
        </p:txBody>
      </p:sp>
    </p:spTree>
    <p:extLst>
      <p:ext uri="{BB962C8B-B14F-4D97-AF65-F5344CB8AC3E}">
        <p14:creationId xmlns:p14="http://schemas.microsoft.com/office/powerpoint/2010/main" val="39639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Submission Deadline and Notes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980728"/>
            <a:ext cx="11329419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70C0"/>
                </a:solidFill>
              </a:rPr>
              <a:t>Deadline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70C0"/>
                </a:solidFill>
              </a:rPr>
              <a:t>Monday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13th January, 2020 </a:t>
            </a:r>
            <a:r>
              <a:rPr lang="en-US" sz="2400" dirty="0"/>
              <a:t>at </a:t>
            </a:r>
            <a:r>
              <a:rPr lang="en-US" sz="2400" b="1" u="sng" dirty="0">
                <a:solidFill>
                  <a:srgbClr val="FF0000"/>
                </a:solidFill>
              </a:rPr>
              <a:t>Noon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Do not </a:t>
            </a:r>
            <a:r>
              <a:rPr lang="en-US" sz="2400" b="1" dirty="0">
                <a:solidFill>
                  <a:srgbClr val="0070C0"/>
                </a:solidFill>
              </a:rPr>
              <a:t>forget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Plagiarism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Declaration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Form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must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0070C0"/>
                </a:solidFill>
              </a:rPr>
              <a:t>signed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Do not forget a </a:t>
            </a:r>
            <a:r>
              <a:rPr lang="en-US" sz="2400" b="1" dirty="0">
                <a:solidFill>
                  <a:srgbClr val="0070C0"/>
                </a:solidFill>
              </a:rPr>
              <a:t>Statement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70C0"/>
                </a:solidFill>
              </a:rPr>
              <a:t>Completion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Submit the </a:t>
            </a:r>
            <a:r>
              <a:rPr lang="en-US" sz="2400" b="1" u="sng" dirty="0">
                <a:solidFill>
                  <a:srgbClr val="FF0000"/>
                </a:solidFill>
              </a:rPr>
              <a:t>printed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coursework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rgbClr val="0070C0"/>
                </a:solidFill>
              </a:rPr>
              <a:t>secretary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Department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70C0"/>
                </a:solidFill>
              </a:rPr>
              <a:t>CIS</a:t>
            </a:r>
            <a:r>
              <a:rPr lang="en-US" sz="2400" dirty="0"/>
              <a:t>. You </a:t>
            </a:r>
            <a:r>
              <a:rPr lang="en-US" sz="2400" b="1" dirty="0">
                <a:solidFill>
                  <a:srgbClr val="0070C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also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upload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assignment</a:t>
            </a:r>
            <a:r>
              <a:rPr lang="en-US" sz="2400" dirty="0"/>
              <a:t>, as a </a:t>
            </a:r>
            <a:r>
              <a:rPr lang="en-US" sz="2400" b="1" u="sng" dirty="0">
                <a:solidFill>
                  <a:srgbClr val="FF0000"/>
                </a:solidFill>
              </a:rPr>
              <a:t>single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Word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PDF</a:t>
            </a:r>
            <a:r>
              <a:rPr lang="en-US" sz="2400" dirty="0"/>
              <a:t> file to </a:t>
            </a:r>
            <a:r>
              <a:rPr lang="en-US" sz="2400" b="1" dirty="0" err="1">
                <a:solidFill>
                  <a:srgbClr val="0070C0"/>
                </a:solidFill>
              </a:rPr>
              <a:t>Turnitin</a:t>
            </a:r>
            <a:r>
              <a:rPr lang="en-US" sz="2400" dirty="0"/>
              <a:t>. You </a:t>
            </a:r>
            <a:r>
              <a:rPr lang="en-US" sz="2400" b="1" dirty="0">
                <a:solidFill>
                  <a:srgbClr val="0070C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include</a:t>
            </a:r>
            <a:r>
              <a:rPr lang="en-US" sz="2400" dirty="0"/>
              <a:t> all the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/>
              <a:t> in this </a:t>
            </a:r>
            <a:r>
              <a:rPr lang="en-US" sz="2400" b="1" dirty="0">
                <a:solidFill>
                  <a:srgbClr val="0070C0"/>
                </a:solidFill>
              </a:rPr>
              <a:t>document</a:t>
            </a:r>
            <a:r>
              <a:rPr lang="en-US" sz="2400" dirty="0"/>
              <a:t>. Put </a:t>
            </a:r>
            <a:r>
              <a:rPr lang="en-US" sz="2400" b="1" dirty="0">
                <a:solidFill>
                  <a:srgbClr val="0070C0"/>
                </a:solidFill>
              </a:rPr>
              <a:t>soft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copy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document</a:t>
            </a:r>
            <a:r>
              <a:rPr lang="en-US" sz="2400" dirty="0"/>
              <a:t>, all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binaries</a:t>
            </a:r>
            <a:r>
              <a:rPr lang="en-US" sz="2400" dirty="0"/>
              <a:t> on a </a:t>
            </a:r>
            <a:r>
              <a:rPr lang="en-US" sz="2400" b="1" dirty="0">
                <a:solidFill>
                  <a:srgbClr val="0070C0"/>
                </a:solidFill>
              </a:rPr>
              <a:t>CD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DVD</a:t>
            </a:r>
            <a:r>
              <a:rPr lang="en-US" sz="2400" dirty="0"/>
              <a:t>. </a:t>
            </a:r>
            <a:r>
              <a:rPr lang="en-US" sz="2400" b="1" dirty="0" err="1">
                <a:solidFill>
                  <a:srgbClr val="0070C0"/>
                </a:solidFill>
              </a:rPr>
              <a:t>Pendrives</a:t>
            </a:r>
            <a:r>
              <a:rPr lang="en-US" sz="2400" dirty="0"/>
              <a:t> may </a:t>
            </a:r>
            <a:r>
              <a:rPr lang="en-US" sz="2400" b="1" dirty="0">
                <a:solidFill>
                  <a:srgbClr val="0070C0"/>
                </a:solidFill>
              </a:rPr>
              <a:t>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0070C0"/>
                </a:solidFill>
              </a:rPr>
              <a:t>returned</a:t>
            </a:r>
            <a:r>
              <a:rPr lang="en-US" sz="2400" dirty="0"/>
              <a:t>.</a:t>
            </a:r>
            <a:endParaRPr lang="en-GB" sz="24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Drawings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images</a:t>
            </a:r>
            <a:r>
              <a:rPr lang="en-GB" sz="2400" dirty="0"/>
              <a:t> in the </a:t>
            </a:r>
            <a:r>
              <a:rPr lang="en-GB" sz="2400" b="1" dirty="0">
                <a:solidFill>
                  <a:srgbClr val="0070C0"/>
                </a:solidFill>
              </a:rPr>
              <a:t>documentation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encouraged</a:t>
            </a:r>
            <a:r>
              <a:rPr lang="en-GB" sz="2400" dirty="0"/>
              <a:t>. </a:t>
            </a:r>
            <a:r>
              <a:rPr lang="en-GB" sz="2400" b="1" dirty="0">
                <a:solidFill>
                  <a:srgbClr val="0070C0"/>
                </a:solidFill>
              </a:rPr>
              <a:t>Font</a:t>
            </a:r>
            <a:r>
              <a:rPr lang="en-GB" sz="2400" dirty="0"/>
              <a:t> must be </a:t>
            </a:r>
            <a:r>
              <a:rPr lang="en-GB" sz="2400" b="1" dirty="0">
                <a:solidFill>
                  <a:srgbClr val="0070C0"/>
                </a:solidFill>
              </a:rPr>
              <a:t>Calibri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11pt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You can </a:t>
            </a:r>
            <a:r>
              <a:rPr lang="en-GB" sz="2400" b="1" dirty="0">
                <a:solidFill>
                  <a:srgbClr val="0070C0"/>
                </a:solidFill>
              </a:rPr>
              <a:t>quote</a:t>
            </a:r>
            <a:r>
              <a:rPr lang="en-GB" sz="2400" dirty="0"/>
              <a:t> other </a:t>
            </a:r>
            <a:r>
              <a:rPr lang="en-GB" sz="2400" b="1" dirty="0">
                <a:solidFill>
                  <a:srgbClr val="0070C0"/>
                </a:solidFill>
              </a:rPr>
              <a:t>work</a:t>
            </a:r>
            <a:r>
              <a:rPr lang="en-GB" sz="2400" dirty="0"/>
              <a:t> as </a:t>
            </a:r>
            <a:r>
              <a:rPr lang="en-GB" sz="2400" b="1" dirty="0">
                <a:solidFill>
                  <a:srgbClr val="0070C0"/>
                </a:solidFill>
              </a:rPr>
              <a:t>long</a:t>
            </a:r>
            <a:r>
              <a:rPr lang="en-GB" sz="2400" dirty="0"/>
              <a:t> as this is </a:t>
            </a:r>
            <a:r>
              <a:rPr lang="en-GB" sz="2400" b="1" dirty="0">
                <a:solidFill>
                  <a:srgbClr val="0070C0"/>
                </a:solidFill>
              </a:rPr>
              <a:t>clearly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indicated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If you use </a:t>
            </a:r>
            <a:r>
              <a:rPr lang="en-GB" sz="2400" b="1" dirty="0">
                <a:solidFill>
                  <a:srgbClr val="0070C0"/>
                </a:solidFill>
              </a:rPr>
              <a:t>images</a:t>
            </a:r>
            <a:r>
              <a:rPr lang="en-GB" sz="2400" dirty="0"/>
              <a:t> from 3</a:t>
            </a:r>
            <a:r>
              <a:rPr lang="en-GB" sz="2400" baseline="30000" dirty="0"/>
              <a:t>rd</a:t>
            </a:r>
            <a:r>
              <a:rPr lang="en-GB" sz="2400" dirty="0"/>
              <a:t> parties simply </a:t>
            </a:r>
            <a:r>
              <a:rPr lang="en-GB" sz="2400" b="1" dirty="0">
                <a:solidFill>
                  <a:srgbClr val="0070C0"/>
                </a:solidFill>
              </a:rPr>
              <a:t>caption</a:t>
            </a:r>
            <a:r>
              <a:rPr lang="en-GB" sz="2400" dirty="0"/>
              <a:t> with ‘</a:t>
            </a:r>
            <a:r>
              <a:rPr lang="en-GB" sz="2400" b="1" dirty="0">
                <a:solidFill>
                  <a:srgbClr val="0070C0"/>
                </a:solidFill>
              </a:rPr>
              <a:t>reproduced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from</a:t>
            </a:r>
            <a:r>
              <a:rPr lang="en-GB" sz="2400" dirty="0"/>
              <a:t>…’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Make </a:t>
            </a:r>
            <a:r>
              <a:rPr lang="en-GB" sz="2400" b="1" dirty="0">
                <a:solidFill>
                  <a:srgbClr val="0070C0"/>
                </a:solidFill>
              </a:rPr>
              <a:t>sure</a:t>
            </a:r>
            <a:r>
              <a:rPr lang="en-GB" sz="2400" dirty="0"/>
              <a:t> you </a:t>
            </a:r>
            <a:r>
              <a:rPr lang="en-GB" sz="2400" b="1" dirty="0">
                <a:solidFill>
                  <a:srgbClr val="0070C0"/>
                </a:solidFill>
              </a:rPr>
              <a:t>include</a:t>
            </a:r>
            <a:r>
              <a:rPr lang="en-GB" sz="2400" dirty="0"/>
              <a:t> your </a:t>
            </a:r>
            <a:r>
              <a:rPr lang="en-GB" sz="2400" b="1" dirty="0">
                <a:solidFill>
                  <a:srgbClr val="0070C0"/>
                </a:solidFill>
              </a:rPr>
              <a:t>full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name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0070C0"/>
                </a:solidFill>
              </a:rPr>
              <a:t>ID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rgbClr val="0070C0"/>
                </a:solidFill>
              </a:rPr>
              <a:t>passport</a:t>
            </a:r>
            <a:r>
              <a:rPr lang="en-GB" sz="2400" dirty="0"/>
              <a:t> number, and the </a:t>
            </a:r>
            <a:r>
              <a:rPr lang="en-GB" sz="2400" b="1" dirty="0">
                <a:solidFill>
                  <a:srgbClr val="0070C0"/>
                </a:solidFill>
              </a:rPr>
              <a:t>degree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programme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You </a:t>
            </a:r>
            <a:r>
              <a:rPr lang="en-GB" sz="2400" b="1" dirty="0">
                <a:solidFill>
                  <a:srgbClr val="0070C0"/>
                </a:solidFill>
              </a:rPr>
              <a:t>may</a:t>
            </a:r>
            <a:r>
              <a:rPr lang="en-GB" sz="2400" dirty="0"/>
              <a:t> work in </a:t>
            </a:r>
            <a:r>
              <a:rPr lang="en-GB" sz="2400" b="1" dirty="0">
                <a:solidFill>
                  <a:srgbClr val="0070C0"/>
                </a:solidFill>
              </a:rPr>
              <a:t>groups</a:t>
            </a:r>
            <a:r>
              <a:rPr lang="en-GB" sz="2400" dirty="0"/>
              <a:t> as </a:t>
            </a:r>
            <a:r>
              <a:rPr lang="en-GB" sz="2400" b="1" dirty="0">
                <a:solidFill>
                  <a:srgbClr val="0070C0"/>
                </a:solidFill>
              </a:rPr>
              <a:t>long</a:t>
            </a:r>
            <a:r>
              <a:rPr lang="en-GB" sz="2400" dirty="0"/>
              <a:t> as the </a:t>
            </a:r>
            <a:r>
              <a:rPr lang="en-GB" sz="2400" b="1" dirty="0">
                <a:solidFill>
                  <a:srgbClr val="0070C0"/>
                </a:solidFill>
              </a:rPr>
              <a:t>work</a:t>
            </a:r>
            <a:r>
              <a:rPr lang="en-GB" sz="2400" dirty="0"/>
              <a:t> you </a:t>
            </a:r>
            <a:r>
              <a:rPr lang="en-GB" sz="2400" b="1" dirty="0">
                <a:solidFill>
                  <a:srgbClr val="0070C0"/>
                </a:solidFill>
              </a:rPr>
              <a:t>submit</a:t>
            </a:r>
            <a:r>
              <a:rPr lang="en-GB" sz="2400" dirty="0"/>
              <a:t> is your </a:t>
            </a:r>
            <a:r>
              <a:rPr lang="en-GB" sz="2400" b="1" dirty="0">
                <a:solidFill>
                  <a:srgbClr val="0070C0"/>
                </a:solidFill>
              </a:rPr>
              <a:t>own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only</a:t>
            </a:r>
            <a:r>
              <a:rPr lang="en-GB" sz="2400" dirty="0"/>
              <a:t> your </a:t>
            </a:r>
            <a:r>
              <a:rPr lang="en-GB" sz="2400" b="1" dirty="0">
                <a:solidFill>
                  <a:srgbClr val="0070C0"/>
                </a:solidFill>
              </a:rPr>
              <a:t>own</a:t>
            </a:r>
            <a:r>
              <a:rPr lang="en-GB" sz="2400" dirty="0"/>
              <a:t>.</a:t>
            </a:r>
          </a:p>
          <a:p>
            <a:pPr lvl="0"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2019-20</a:t>
            </a:r>
          </a:p>
        </p:txBody>
      </p:sp>
    </p:spTree>
    <p:extLst>
      <p:ext uri="{BB962C8B-B14F-4D97-AF65-F5344CB8AC3E}">
        <p14:creationId xmlns:p14="http://schemas.microsoft.com/office/powerpoint/2010/main" val="23982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Help &amp; Contact Hour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30" y="980728"/>
            <a:ext cx="11329418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If you get </a:t>
            </a:r>
            <a:r>
              <a:rPr lang="en-US" sz="2400" b="1" dirty="0">
                <a:solidFill>
                  <a:srgbClr val="0070C0"/>
                </a:solidFill>
              </a:rPr>
              <a:t>stuck</a:t>
            </a:r>
            <a:r>
              <a:rPr lang="en-US" sz="2400" dirty="0"/>
              <a:t> ask for a </a:t>
            </a:r>
            <a:r>
              <a:rPr lang="en-US" sz="2400" b="1" dirty="0">
                <a:solidFill>
                  <a:srgbClr val="0070C0"/>
                </a:solidFill>
              </a:rPr>
              <a:t>contact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hour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This is </a:t>
            </a:r>
            <a:r>
              <a:rPr lang="en-US" sz="2400" b="1" dirty="0">
                <a:solidFill>
                  <a:srgbClr val="0070C0"/>
                </a:solidFill>
              </a:rPr>
              <a:t>strictly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problems</a:t>
            </a:r>
            <a:r>
              <a:rPr lang="en-US" sz="2400" dirty="0"/>
              <a:t> of an </a:t>
            </a:r>
            <a:r>
              <a:rPr lang="en-US" sz="2400" b="1" dirty="0">
                <a:solidFill>
                  <a:srgbClr val="0070C0"/>
                </a:solidFill>
              </a:rPr>
              <a:t>academic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nature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My email is </a:t>
            </a:r>
            <a:r>
              <a:rPr lang="en-US" altLang="en-US" sz="2400" dirty="0">
                <a:cs typeface="Arial" panose="020B0604020202020204" pitchFamily="34" charset="0"/>
                <a:hlinkClick r:id="rId3"/>
              </a:rPr>
              <a:t>john.abela@um.edu.mt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In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emergencies</a:t>
            </a:r>
            <a:r>
              <a:rPr lang="en-US" altLang="en-US" sz="2400" dirty="0">
                <a:cs typeface="Arial" panose="020B0604020202020204" pitchFamily="34" charset="0"/>
              </a:rPr>
              <a:t> my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mobile</a:t>
            </a:r>
            <a:r>
              <a:rPr lang="en-US" altLang="en-US" sz="2400" dirty="0"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79367936</a:t>
            </a:r>
            <a:r>
              <a:rPr lang="en-US" altLang="en-US" sz="2400" dirty="0">
                <a:cs typeface="Arial" panose="020B0604020202020204" pitchFamily="34" charset="0"/>
              </a:rPr>
              <a:t>. 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text</a:t>
            </a:r>
            <a:r>
              <a:rPr lang="en-US" altLang="en-US" sz="2400" dirty="0">
                <a:cs typeface="Arial" panose="020B0604020202020204" pitchFamily="34" charset="0"/>
              </a:rPr>
              <a:t> before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calling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note</a:t>
            </a:r>
            <a:r>
              <a:rPr lang="en-US" altLang="en-US" sz="2400" dirty="0">
                <a:cs typeface="Arial" panose="020B0604020202020204" pitchFamily="34" charset="0"/>
              </a:rPr>
              <a:t> that I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cannot</a:t>
            </a:r>
            <a:r>
              <a:rPr lang="en-US" altLang="en-US" sz="2400" dirty="0">
                <a:cs typeface="Arial" panose="020B0604020202020204" pitchFamily="34" charset="0"/>
              </a:rPr>
              <a:t> do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debugging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076" name="Picture 4" descr="http://2.bp.blogspot.com/_9fDGoYk_xBk/SRQazcF6fsI/AAAAAAAAAkc/HFfHuR3URgs/s400/GoldfishDiarrhea.jpg">
            <a:extLst>
              <a:ext uri="{FF2B5EF4-FFF2-40B4-BE49-F238E27FC236}">
                <a16:creationId xmlns:a16="http://schemas.microsoft.com/office/drawing/2014/main" id="{3D4968A0-F0A1-459C-AED3-36B54ED0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3194118"/>
            <a:ext cx="2769981" cy="343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AF2E9-44D6-4364-9594-4F206DBAF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528900"/>
            <a:ext cx="4943475" cy="446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2019-20</a:t>
            </a:r>
          </a:p>
        </p:txBody>
      </p:sp>
    </p:spTree>
    <p:extLst>
      <p:ext uri="{BB962C8B-B14F-4D97-AF65-F5344CB8AC3E}">
        <p14:creationId xmlns:p14="http://schemas.microsoft.com/office/powerpoint/2010/main" val="4219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16137</TotalTime>
  <Words>680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</vt:lpstr>
      <vt:lpstr>Segoe UI Black</vt:lpstr>
      <vt:lpstr>Times New Roman</vt:lpstr>
      <vt:lpstr>Wingdings</vt:lpstr>
      <vt:lpstr>Edge</vt:lpstr>
      <vt:lpstr>CIS3187 (5 ECTS) Coursework Coursework 2019-20</vt:lpstr>
      <vt:lpstr>CIS 3187 Coursework Implementing a Multi-Layer Perceptron</vt:lpstr>
      <vt:lpstr>CIS 3187 Coursework Deliverables (1) Implementing a Multi-Layer Perceptron</vt:lpstr>
      <vt:lpstr>CIS 3187 Coursework Deliverables (2) Implementing a Multi-Layer Perceptron</vt:lpstr>
      <vt:lpstr>Submission Deadline and Notes</vt:lpstr>
      <vt:lpstr>Help &amp; Contact Hour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Bing Liu</dc:creator>
  <cp:lastModifiedBy>John Abela</cp:lastModifiedBy>
  <cp:revision>3240</cp:revision>
  <dcterms:created xsi:type="dcterms:W3CDTF">2004-06-21T03:23:40Z</dcterms:created>
  <dcterms:modified xsi:type="dcterms:W3CDTF">2019-11-02T14:46:14Z</dcterms:modified>
</cp:coreProperties>
</file>