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90" y="2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5/19/2020</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5/19/2020</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5/19/2020</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5/19/2020</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5/19/2020</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5/19/2020</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5/19/2020</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5/19/2020</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5/19/2020</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5/19/2020</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5/19/2020</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5/19/2020</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AF745D9E-FD4A-422A-A3DD-348AE3990002}"/>
              </a:ext>
            </a:extLst>
          </p:cNvPr>
          <p:cNvSpPr>
            <a:spLocks noGrp="1"/>
          </p:cNvSpPr>
          <p:nvPr>
            <p:ph type="ctrTitle"/>
          </p:nvPr>
        </p:nvSpPr>
        <p:spPr>
          <a:xfrm>
            <a:off x="3628291" y="1744652"/>
            <a:ext cx="4935415" cy="702968"/>
          </a:xfrm>
        </p:spPr>
        <p:txBody>
          <a:bodyPr>
            <a:normAutofit/>
          </a:bodyPr>
          <a:lstStyle/>
          <a:p>
            <a:r>
              <a:rPr lang="en-AU" sz="4400" b="1" dirty="0"/>
              <a:t>DATA EXAMINATION</a:t>
            </a:r>
            <a:endParaRPr sz="4400" b="1" dirty="0"/>
          </a:p>
        </p:txBody>
      </p:sp>
      <p:sp>
        <p:nvSpPr>
          <p:cNvPr id="3" name="slide1">
            <a:extLst>
              <a:ext uri="{FF2B5EF4-FFF2-40B4-BE49-F238E27FC236}">
                <a16:creationId xmlns:a16="http://schemas.microsoft.com/office/drawing/2014/main" id="{7FCFDEF2-CA52-49A3-BC4C-F5552EE75088}"/>
              </a:ext>
            </a:extLst>
          </p:cNvPr>
          <p:cNvSpPr>
            <a:spLocks noGrp="1"/>
          </p:cNvSpPr>
          <p:nvPr>
            <p:ph type="subTitle" idx="1"/>
          </p:nvPr>
        </p:nvSpPr>
        <p:spPr>
          <a:xfrm>
            <a:off x="834588" y="2431902"/>
            <a:ext cx="10522824" cy="702968"/>
          </a:xfrm>
        </p:spPr>
        <p:txBody>
          <a:bodyPr>
            <a:noAutofit/>
          </a:bodyPr>
          <a:lstStyle/>
          <a:p>
            <a:pPr algn="l"/>
            <a:r>
              <a:rPr lang="en-AU" sz="1800" dirty="0">
                <a:latin typeface="+mj-lt"/>
                <a:ea typeface="+mj-ea"/>
                <a:cs typeface="+mj-cs"/>
              </a:rPr>
              <a:t>There are no data issues other than missing data in some columns. However, these columns are specific to either SALES-POS, POS or PAY/SALARY transaction types. These columns were not relevant for this analysis.</a:t>
            </a:r>
            <a:endParaRPr sz="1800" dirty="0">
              <a:latin typeface="+mj-lt"/>
              <a:ea typeface="+mj-ea"/>
              <a:cs typeface="+mj-cs"/>
            </a:endParaRPr>
          </a:p>
        </p:txBody>
      </p:sp>
      <p:sp>
        <p:nvSpPr>
          <p:cNvPr id="4" name="slide1">
            <a:extLst>
              <a:ext uri="{FF2B5EF4-FFF2-40B4-BE49-F238E27FC236}">
                <a16:creationId xmlns:a16="http://schemas.microsoft.com/office/drawing/2014/main" id="{5B9CFA10-E8D9-4428-98DC-DDB061151DFB}"/>
              </a:ext>
            </a:extLst>
          </p:cNvPr>
          <p:cNvSpPr txBox="1">
            <a:spLocks/>
          </p:cNvSpPr>
          <p:nvPr/>
        </p:nvSpPr>
        <p:spPr>
          <a:xfrm>
            <a:off x="3874475" y="3907536"/>
            <a:ext cx="4443046" cy="702968"/>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4400" b="1" dirty="0"/>
              <a:t>DATA SUMMARIES</a:t>
            </a:r>
          </a:p>
        </p:txBody>
      </p:sp>
      <p:pic>
        <p:nvPicPr>
          <p:cNvPr id="5" name="Picture 4">
            <a:extLst>
              <a:ext uri="{FF2B5EF4-FFF2-40B4-BE49-F238E27FC236}">
                <a16:creationId xmlns:a16="http://schemas.microsoft.com/office/drawing/2014/main" id="{3CF53E32-75E3-4FDF-852F-198CD2C70013}"/>
              </a:ext>
            </a:extLst>
          </p:cNvPr>
          <p:cNvPicPr>
            <a:picLocks noChangeAspect="1"/>
          </p:cNvPicPr>
          <p:nvPr/>
        </p:nvPicPr>
        <p:blipFill>
          <a:blip r:embed="rId2"/>
          <a:stretch>
            <a:fillRect/>
          </a:stretch>
        </p:blipFill>
        <p:spPr>
          <a:xfrm>
            <a:off x="1339930" y="4610504"/>
            <a:ext cx="9512136" cy="1857280"/>
          </a:xfrm>
          <a:prstGeom prst="rect">
            <a:avLst/>
          </a:prstGeom>
        </p:spPr>
      </p:pic>
      <p:sp>
        <p:nvSpPr>
          <p:cNvPr id="6" name="slide1">
            <a:extLst>
              <a:ext uri="{FF2B5EF4-FFF2-40B4-BE49-F238E27FC236}">
                <a16:creationId xmlns:a16="http://schemas.microsoft.com/office/drawing/2014/main" id="{9568AC68-0B03-481D-8E4D-A3E092F5F069}"/>
              </a:ext>
            </a:extLst>
          </p:cNvPr>
          <p:cNvSpPr txBox="1">
            <a:spLocks/>
          </p:cNvSpPr>
          <p:nvPr/>
        </p:nvSpPr>
        <p:spPr>
          <a:xfrm>
            <a:off x="834588" y="304799"/>
            <a:ext cx="10522823" cy="987003"/>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AU" sz="6600" b="1" dirty="0"/>
              <a:t>EXPLORATORY DATA ANALYSIS</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1">
            <a:extLst>
              <a:ext uri="{FF2B5EF4-FFF2-40B4-BE49-F238E27FC236}">
                <a16:creationId xmlns:a16="http://schemas.microsoft.com/office/drawing/2014/main" id="{8551FDCC-23C4-443C-91DD-C69F2D9CB1B8}"/>
              </a:ext>
            </a:extLst>
          </p:cNvPr>
          <p:cNvSpPr txBox="1">
            <a:spLocks/>
          </p:cNvSpPr>
          <p:nvPr/>
        </p:nvSpPr>
        <p:spPr>
          <a:xfrm>
            <a:off x="1524000" y="221401"/>
            <a:ext cx="9144000" cy="7029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b="1" dirty="0"/>
              <a:t>TRANSACTION TYPES</a:t>
            </a:r>
          </a:p>
        </p:txBody>
      </p:sp>
      <p:pic>
        <p:nvPicPr>
          <p:cNvPr id="6" name="slide2" descr="Page 2">
            <a:extLst>
              <a:ext uri="{FF2B5EF4-FFF2-40B4-BE49-F238E27FC236}">
                <a16:creationId xmlns:a16="http://schemas.microsoft.com/office/drawing/2014/main" id="{924FBD6C-52B8-4D3F-AAA1-7DAC86533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882" y="1101178"/>
            <a:ext cx="7196027" cy="5756822"/>
          </a:xfrm>
          <a:prstGeom prst="rect">
            <a:avLst/>
          </a:prstGeom>
        </p:spPr>
      </p:pic>
      <p:sp>
        <p:nvSpPr>
          <p:cNvPr id="7" name="slide1">
            <a:extLst>
              <a:ext uri="{FF2B5EF4-FFF2-40B4-BE49-F238E27FC236}">
                <a16:creationId xmlns:a16="http://schemas.microsoft.com/office/drawing/2014/main" id="{DD83C306-E9F2-40A0-9B2D-B8535A4A5EBD}"/>
              </a:ext>
            </a:extLst>
          </p:cNvPr>
          <p:cNvSpPr txBox="1">
            <a:spLocks/>
          </p:cNvSpPr>
          <p:nvPr/>
        </p:nvSpPr>
        <p:spPr>
          <a:xfrm>
            <a:off x="6507127" y="2615609"/>
            <a:ext cx="5300992" cy="402099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sz="2400" b="1" dirty="0"/>
              <a:t>KEY POINTS</a:t>
            </a:r>
          </a:p>
          <a:p>
            <a:pPr marL="342900" indent="-342900">
              <a:buFont typeface="Arial" panose="020B0604020202020204" pitchFamily="34" charset="0"/>
              <a:buChar char="•"/>
            </a:pPr>
            <a:r>
              <a:rPr lang="en-AU" sz="1800" dirty="0"/>
              <a:t>POS and SALES-POS represent over 60% of all transactions while only being responsible for just under 14% of all transactions in dollars. On average they are the smallest transaction amounts.</a:t>
            </a:r>
            <a:br>
              <a:rPr lang="en-AU" sz="1800" dirty="0"/>
            </a:br>
            <a:endParaRPr lang="en-AU" sz="1800" dirty="0"/>
          </a:p>
          <a:p>
            <a:pPr marL="342900" indent="-342900">
              <a:buFont typeface="Arial" panose="020B0604020202020204" pitchFamily="34" charset="0"/>
              <a:buChar char="•"/>
            </a:pPr>
            <a:r>
              <a:rPr lang="en-AU" sz="1800" dirty="0"/>
              <a:t>PAY/SALARY represents less than 10% of all transactions yet is responsible for approximately 74% of all the transaction amounts in dollars.</a:t>
            </a:r>
            <a:br>
              <a:rPr lang="en-AU" sz="1800" dirty="0"/>
            </a:br>
            <a:endParaRPr lang="en-AU" sz="1800" dirty="0"/>
          </a:p>
          <a:p>
            <a:pPr marL="342900" indent="-342900">
              <a:buFont typeface="Arial" panose="020B0604020202020204" pitchFamily="34" charset="0"/>
              <a:buChar char="•"/>
            </a:pPr>
            <a:r>
              <a:rPr lang="en-AU" sz="1800" dirty="0"/>
              <a:t>PHONE BANK represents less than 1% of all transactions yet the average transaction amount is higher than all transactions types other than PAY/SALARY.</a:t>
            </a:r>
          </a:p>
          <a:p>
            <a:pPr marL="342900" indent="-342900">
              <a:buFont typeface="Arial" panose="020B0604020202020204" pitchFamily="34" charset="0"/>
              <a:buChar char="•"/>
            </a:pPr>
            <a:endParaRPr lang="en-AU" sz="1800" dirty="0"/>
          </a:p>
        </p:txBody>
      </p:sp>
    </p:spTree>
    <p:extLst>
      <p:ext uri="{BB962C8B-B14F-4D97-AF65-F5344CB8AC3E}">
        <p14:creationId xmlns:p14="http://schemas.microsoft.com/office/powerpoint/2010/main" val="3412895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D98859ED-50CB-4D94-8990-D4615906B037}"/>
              </a:ext>
            </a:extLst>
          </p:cNvPr>
          <p:cNvSpPr txBox="1">
            <a:spLocks/>
          </p:cNvSpPr>
          <p:nvPr/>
        </p:nvSpPr>
        <p:spPr>
          <a:xfrm>
            <a:off x="1524000" y="221401"/>
            <a:ext cx="9144000" cy="70296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AU" b="1" dirty="0"/>
              <a:t>TRANSACTIONS PER DAY</a:t>
            </a:r>
          </a:p>
        </p:txBody>
      </p:sp>
      <p:sp>
        <p:nvSpPr>
          <p:cNvPr id="4" name="slide1">
            <a:extLst>
              <a:ext uri="{FF2B5EF4-FFF2-40B4-BE49-F238E27FC236}">
                <a16:creationId xmlns:a16="http://schemas.microsoft.com/office/drawing/2014/main" id="{6E394BA5-5696-4CFB-B2EA-499BA79308D0}"/>
              </a:ext>
            </a:extLst>
          </p:cNvPr>
          <p:cNvSpPr>
            <a:spLocks noGrp="1"/>
          </p:cNvSpPr>
          <p:nvPr>
            <p:ph type="subTitle" idx="1"/>
          </p:nvPr>
        </p:nvSpPr>
        <p:spPr>
          <a:xfrm>
            <a:off x="574034" y="996306"/>
            <a:ext cx="11043929" cy="1118187"/>
          </a:xfrm>
        </p:spPr>
        <p:txBody>
          <a:bodyPr>
            <a:noAutofit/>
          </a:bodyPr>
          <a:lstStyle/>
          <a:p>
            <a:pPr algn="l"/>
            <a:r>
              <a:rPr lang="en-AU" sz="1800" dirty="0">
                <a:latin typeface="+mj-lt"/>
                <a:ea typeface="+mj-ea"/>
                <a:cs typeface="+mj-cs"/>
              </a:rPr>
              <a:t>The highest number of transactions for each week occur on Friday for all but one week in October. The lowest number of transactions for the week occur on Monday until the last 3 weeks in October where it occurs on Tuesdays. As the lowest transactions of the week occurs on either Monday or Tuesday, it can still be said that the day with the lowest number of transactions occurs early in the week.</a:t>
            </a:r>
          </a:p>
        </p:txBody>
      </p:sp>
      <p:pic>
        <p:nvPicPr>
          <p:cNvPr id="7" name="Picture 6">
            <a:extLst>
              <a:ext uri="{FF2B5EF4-FFF2-40B4-BE49-F238E27FC236}">
                <a16:creationId xmlns:a16="http://schemas.microsoft.com/office/drawing/2014/main" id="{7EA7F384-E6AA-47B4-9FDD-BD52694F06F7}"/>
              </a:ext>
            </a:extLst>
          </p:cNvPr>
          <p:cNvPicPr>
            <a:picLocks noChangeAspect="1"/>
          </p:cNvPicPr>
          <p:nvPr/>
        </p:nvPicPr>
        <p:blipFill>
          <a:blip r:embed="rId2"/>
          <a:stretch>
            <a:fillRect/>
          </a:stretch>
        </p:blipFill>
        <p:spPr>
          <a:xfrm>
            <a:off x="837241" y="2186430"/>
            <a:ext cx="10517517" cy="4472015"/>
          </a:xfrm>
          <a:prstGeom prst="rect">
            <a:avLst/>
          </a:prstGeom>
        </p:spPr>
      </p:pic>
    </p:spTree>
    <p:extLst>
      <p:ext uri="{BB962C8B-B14F-4D97-AF65-F5344CB8AC3E}">
        <p14:creationId xmlns:p14="http://schemas.microsoft.com/office/powerpoint/2010/main" val="13984808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220</Words>
  <Application>Microsoft Office PowerPoint</Application>
  <PresentationFormat>Widescreen</PresentationFormat>
  <Paragraphs>11</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Arial</vt:lpstr>
      <vt:lpstr>Calibri</vt:lpstr>
      <vt:lpstr>Calibri Light</vt:lpstr>
      <vt:lpstr>Office Theme</vt:lpstr>
      <vt:lpstr>DATA EXAMINATION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EXAMINATION</dc:title>
  <dc:creator/>
  <cp:lastModifiedBy>Matthew Seery</cp:lastModifiedBy>
  <cp:revision>19</cp:revision>
  <dcterms:created xsi:type="dcterms:W3CDTF">2020-05-18T03:06:41Z</dcterms:created>
  <dcterms:modified xsi:type="dcterms:W3CDTF">2020-05-19T05:08:35Z</dcterms:modified>
</cp:coreProperties>
</file>