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4" r:id="rId9"/>
    <p:sldId id="4785" r:id="rId10"/>
    <p:sldId id="4786" r:id="rId11"/>
    <p:sldId id="4787" r:id="rId12"/>
    <p:sldId id="4788" r:id="rId13"/>
    <p:sldId id="275"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Roboto Light" panose="020B0604020202020204" charset="0"/>
      <p:regular r:id="rId24"/>
      <p:italic r:id="rId25"/>
    </p:embeddedFont>
    <p:embeddedFont>
      <p:font typeface="Roboto Medium" panose="020B0604020202020204"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 id="4787"/>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82" d="100"/>
          <a:sy n="82" d="100"/>
        </p:scale>
        <p:origin x="1194" y="8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26/02/2021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dirty="0">
                <a:solidFill>
                  <a:srgbClr val="000000"/>
                </a:solidFill>
                <a:latin typeface="Calibri" panose="020F0502020204030204" pitchFamily="34" charset="0"/>
                <a:ea typeface="Roboto Light" panose="02000000000000000000" pitchFamily="2" charset="0"/>
              </a:rPr>
              <a:t>Classification: Confidential</a:t>
            </a: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dirty="0"/>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dirty="0"/>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703675"/>
          </a:xfrm>
        </p:spPr>
        <p:txBody>
          <a:bodyPr/>
          <a:lstStyle/>
          <a:p>
            <a:r>
              <a:rPr lang="en-AU" b="1" dirty="0"/>
              <a:t>Trial Store 77</a:t>
            </a:r>
          </a:p>
          <a:p>
            <a:pPr marL="285750" indent="-285750">
              <a:buFont typeface="Arial" panose="020B0604020202020204" pitchFamily="34" charset="0"/>
              <a:buChar char="•"/>
            </a:pPr>
            <a:r>
              <a:rPr lang="en-AU" sz="1800" dirty="0"/>
              <a:t>Clear increase in sales and number of customer purchases for the first 2 months of the trial period at same time the values for the control were decreasing</a:t>
            </a:r>
          </a:p>
          <a:p>
            <a:pPr marL="285750" indent="-285750">
              <a:buFont typeface="Arial" panose="020B0604020202020204" pitchFamily="34" charset="0"/>
              <a:buChar char="•"/>
            </a:pPr>
            <a:r>
              <a:rPr lang="en-AU" sz="1800" dirty="0"/>
              <a:t>Continued growth into third month but still lower than control which had a dramatic rise from previous month</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descr="Chart, line chart&#10;&#10;Description automatically generated">
            <a:extLst>
              <a:ext uri="{FF2B5EF4-FFF2-40B4-BE49-F238E27FC236}">
                <a16:creationId xmlns:a16="http://schemas.microsoft.com/office/drawing/2014/main" id="{1E17212B-9A12-42C4-94FE-A4BF37229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739" y="2250830"/>
            <a:ext cx="7550072" cy="3936511"/>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552387"/>
          </a:xfrm>
        </p:spPr>
        <p:txBody>
          <a:bodyPr/>
          <a:lstStyle/>
          <a:p>
            <a:r>
              <a:rPr lang="en-AU" b="1" dirty="0"/>
              <a:t>Trial Store 86</a:t>
            </a:r>
          </a:p>
          <a:p>
            <a:pPr marL="285750" indent="-285750">
              <a:buFont typeface="Arial" panose="020B0604020202020204" pitchFamily="34" charset="0"/>
              <a:buChar char="•"/>
            </a:pPr>
            <a:r>
              <a:rPr lang="en-AU" sz="1800" dirty="0"/>
              <a:t>Clear increase in sales and number of customer purchases for the first month only when the control’s values were decreasing</a:t>
            </a:r>
          </a:p>
          <a:p>
            <a:pPr marL="285750" indent="-285750">
              <a:buFont typeface="Arial" panose="020B0604020202020204" pitchFamily="34" charset="0"/>
              <a:buChar char="•"/>
            </a:pPr>
            <a:r>
              <a:rPr lang="en-AU" sz="1800" dirty="0"/>
              <a:t>No significant difference to the control in the second and third month</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descr="Chart, line chart&#10;&#10;Description automatically generated">
            <a:extLst>
              <a:ext uri="{FF2B5EF4-FFF2-40B4-BE49-F238E27FC236}">
                <a16:creationId xmlns:a16="http://schemas.microsoft.com/office/drawing/2014/main" id="{F01AE82C-66BB-4767-AD17-38AF788A7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682" y="2252830"/>
            <a:ext cx="7670186" cy="3957957"/>
          </a:xfrm>
          <a:prstGeom prst="rect">
            <a:avLst/>
          </a:prstGeom>
        </p:spPr>
      </p:pic>
    </p:spTree>
    <p:extLst>
      <p:ext uri="{BB962C8B-B14F-4D97-AF65-F5344CB8AC3E}">
        <p14:creationId xmlns:p14="http://schemas.microsoft.com/office/powerpoint/2010/main" val="137134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552387"/>
          </a:xfrm>
        </p:spPr>
        <p:txBody>
          <a:bodyPr/>
          <a:lstStyle/>
          <a:p>
            <a:r>
              <a:rPr lang="en-AU" b="1" dirty="0"/>
              <a:t>Trial Store 88</a:t>
            </a:r>
          </a:p>
          <a:p>
            <a:pPr marL="285750" indent="-285750">
              <a:buFont typeface="Arial" panose="020B0604020202020204" pitchFamily="34" charset="0"/>
              <a:buChar char="•"/>
            </a:pPr>
            <a:r>
              <a:rPr lang="en-GB" sz="1800" dirty="0"/>
              <a:t>Clear increase in sales and number of customer purchases for the first month only when the control’s values were decreasing</a:t>
            </a:r>
          </a:p>
          <a:p>
            <a:pPr marL="285750" indent="-285750">
              <a:buFont typeface="Arial" panose="020B0604020202020204" pitchFamily="34" charset="0"/>
              <a:buChar char="•"/>
            </a:pPr>
            <a:r>
              <a:rPr lang="en-AU" sz="1800" dirty="0"/>
              <a:t>Within the confidence interval for the second and third month but still higher than the control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descr="Chart, line chart&#10;&#10;Description automatically generated">
            <a:extLst>
              <a:ext uri="{FF2B5EF4-FFF2-40B4-BE49-F238E27FC236}">
                <a16:creationId xmlns:a16="http://schemas.microsoft.com/office/drawing/2014/main" id="{DB7BA85F-898B-4A19-B591-4992DB3C9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682" y="2275389"/>
            <a:ext cx="7670186" cy="3957957"/>
          </a:xfrm>
          <a:prstGeom prst="rect">
            <a:avLst/>
          </a:prstGeom>
        </p:spPr>
      </p:pic>
    </p:spTree>
    <p:extLst>
      <p:ext uri="{BB962C8B-B14F-4D97-AF65-F5344CB8AC3E}">
        <p14:creationId xmlns:p14="http://schemas.microsoft.com/office/powerpoint/2010/main" val="139123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The majority of customers are represented by 3 approximately evenly proportioned life stage groups which includes retirees, older single/couples and young single/couples. When examining the premium status across all customers, only a small proportion have premium status. The most common status is mainstream. When combining these groups together, budget families had the highest overall sales,. However, they do not represent a significant proportion of customers. The customer segment with the next highest sales is mainstream young single/couples which also represents the highest proportion of customers. This customer segment also pays more, on average, for a packet of chips. Additionally, further insights have been found about this customer segments purchasing preferences. Therefore, mainstream young single/couples is the customer segment that should be considered for targeting in future promotions.</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269319"/>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The trial layouts in stores 77, 86 and 88 do appear to have made some impact but not for the entire 3 months. Store 77 recorded increases for the first and second months of the trial period for sales and number of customer purchases. However, there was only a noticeable difference in the first month for stores 86 and 88. For the months that the trial stores recorded significant increases, their control stores were suffering declines from the previous months suggesting further significance in the change. Although the sales and number of customers for store 88 was within the confidence interval for the second and third month, it was still noticeably higher than its control store.</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2735307"/>
          </a:xfrm>
        </p:spPr>
        <p:txBody>
          <a:bodyPr/>
          <a:lstStyle/>
          <a:p>
            <a:r>
              <a:rPr lang="en-AU" b="1" dirty="0"/>
              <a:t>Reasons to target mainstream young single/couples in future promotions:</a:t>
            </a:r>
          </a:p>
          <a:p>
            <a:pPr marL="342900" indent="-342900">
              <a:buFont typeface="Arial" panose="020B0604020202020204" pitchFamily="34" charset="0"/>
              <a:buChar char="•"/>
            </a:pPr>
            <a:r>
              <a:rPr lang="en-AU" sz="1800" dirty="0"/>
              <a:t>Represent highest proportion of purchases over financial year (nearly 8000 of 71517 customers)</a:t>
            </a:r>
          </a:p>
          <a:p>
            <a:pPr marL="342900" indent="-342900">
              <a:buFont typeface="Arial" panose="020B0604020202020204" pitchFamily="34" charset="0"/>
              <a:buChar char="•"/>
            </a:pPr>
            <a:r>
              <a:rPr lang="en-AU" sz="1800" dirty="0"/>
              <a:t>Only customer segment to spend over $4 on average for a packet of chips</a:t>
            </a:r>
            <a:br>
              <a:rPr lang="en-AU" sz="1800" dirty="0"/>
            </a:br>
            <a:r>
              <a:rPr lang="en-AU" sz="1800" dirty="0"/>
              <a:t>(suggests impulse buying behaviour)</a:t>
            </a:r>
          </a:p>
          <a:p>
            <a:pPr marL="342900" indent="-342900">
              <a:buFont typeface="Arial" panose="020B0604020202020204" pitchFamily="34" charset="0"/>
              <a:buChar char="•"/>
            </a:pPr>
            <a:r>
              <a:rPr lang="en-GB" sz="1800" dirty="0"/>
              <a:t>23% more likely to purchase Tyrrells chips compared to the rest of the population</a:t>
            </a:r>
          </a:p>
          <a:p>
            <a:pPr marL="342900" indent="-342900">
              <a:buFont typeface="Arial" panose="020B0604020202020204" pitchFamily="34" charset="0"/>
              <a:buChar char="•"/>
            </a:pPr>
            <a:r>
              <a:rPr lang="en-GB" sz="1800" dirty="0"/>
              <a:t>Most likely to buy pack sizes of 270 grams</a:t>
            </a:r>
            <a:br>
              <a:rPr lang="en-GB" sz="1800" dirty="0"/>
            </a:br>
            <a:r>
              <a:rPr lang="en-GB" sz="1800" dirty="0"/>
              <a:t>(suggests either a higher preference for this size packet or for Twisties)</a:t>
            </a:r>
            <a:endParaRPr lang="en-AU" sz="1800" dirty="0"/>
          </a:p>
          <a:p>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3321460"/>
          </a:xfrm>
        </p:spPr>
        <p:txBody>
          <a:bodyPr/>
          <a:lstStyle/>
          <a:p>
            <a:r>
              <a:rPr lang="en-AU" b="1" dirty="0"/>
              <a:t>Affluence and its effect on consumer buying for chips</a:t>
            </a:r>
          </a:p>
          <a:p>
            <a:pPr marL="342900" indent="-342900">
              <a:buFont typeface="Arial" panose="020B0604020202020204" pitchFamily="34" charset="0"/>
              <a:buChar char="•"/>
            </a:pPr>
            <a:r>
              <a:rPr lang="en-AU" sz="1800" dirty="0"/>
              <a:t>The highest proportion of customers had mainstream status followed by budget</a:t>
            </a:r>
          </a:p>
          <a:p>
            <a:pPr marL="342900" indent="-342900">
              <a:buFont typeface="Arial" panose="020B0604020202020204" pitchFamily="34" charset="0"/>
              <a:buChar char="•"/>
            </a:pPr>
            <a:r>
              <a:rPr lang="en-AU" sz="1800" dirty="0"/>
              <a:t>Premium status customers represent the lowest proportion of customers</a:t>
            </a:r>
          </a:p>
          <a:p>
            <a:pPr marL="342900" indent="-342900">
              <a:buFont typeface="Arial" panose="020B0604020202020204" pitchFamily="34" charset="0"/>
              <a:buChar char="•"/>
            </a:pPr>
            <a:r>
              <a:rPr lang="en-AU" sz="1800" dirty="0"/>
              <a:t>Average number of packets per purchase similar for budget, mainstream and premium customers</a:t>
            </a:r>
          </a:p>
          <a:p>
            <a:pPr marL="342900" indent="-342900">
              <a:buFont typeface="Arial" panose="020B0604020202020204" pitchFamily="34" charset="0"/>
              <a:buChar char="•"/>
            </a:pPr>
            <a:r>
              <a:rPr lang="en-AU" sz="1800" dirty="0"/>
              <a:t>Only mainstream mid-age and young single / couples on average paid more per packet of chips otherwise no noticeable difference between the 3 groups</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Chart, bar chart&#10;&#10;Description automatically generated">
            <a:extLst>
              <a:ext uri="{FF2B5EF4-FFF2-40B4-BE49-F238E27FC236}">
                <a16:creationId xmlns:a16="http://schemas.microsoft.com/office/drawing/2014/main" id="{41C79D55-44AD-48BE-8F00-C89C99E04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379" y="591589"/>
            <a:ext cx="8057775" cy="534028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3157337"/>
          </a:xfrm>
        </p:spPr>
        <p:txBody>
          <a:bodyPr/>
          <a:lstStyle/>
          <a:p>
            <a:r>
              <a:rPr lang="en-AU" b="1" dirty="0"/>
              <a:t>Control Store Selection</a:t>
            </a:r>
          </a:p>
          <a:p>
            <a:pPr marL="285750" indent="-285750">
              <a:buFont typeface="Arial" panose="020B0604020202020204" pitchFamily="34" charset="0"/>
              <a:buChar char="•"/>
            </a:pPr>
            <a:r>
              <a:rPr lang="en-AU" sz="1800" dirty="0"/>
              <a:t>Selection of the control stores based on the similarity of sales and customers for each of the 7 months prior to the commencement of the trial</a:t>
            </a:r>
          </a:p>
          <a:p>
            <a:pPr marL="285750" indent="-285750">
              <a:buFont typeface="Arial" panose="020B0604020202020204" pitchFamily="34" charset="0"/>
              <a:buChar char="•"/>
            </a:pPr>
            <a:r>
              <a:rPr lang="en-AU" sz="1800" dirty="0"/>
              <a:t>Store 233 was selected as the control store for trial store 77</a:t>
            </a:r>
          </a:p>
          <a:p>
            <a:pPr marL="285750" indent="-285750">
              <a:buFont typeface="Arial" panose="020B0604020202020204" pitchFamily="34" charset="0"/>
              <a:buChar char="•"/>
            </a:pPr>
            <a:r>
              <a:rPr lang="en-AU" sz="1800" dirty="0"/>
              <a:t>Store 155 was selected as the control store for trial store 86</a:t>
            </a:r>
          </a:p>
          <a:p>
            <a:pPr marL="285750" indent="-285750">
              <a:buFont typeface="Arial" panose="020B0604020202020204" pitchFamily="34" charset="0"/>
              <a:buChar char="•"/>
            </a:pPr>
            <a:r>
              <a:rPr lang="en-AU" sz="1800" dirty="0"/>
              <a:t>Store 237 was selected as the control store for trial store 88</a:t>
            </a:r>
          </a:p>
          <a:p>
            <a:endParaRPr lang="en-AU" sz="1800" dirty="0"/>
          </a:p>
          <a:p>
            <a:pPr marL="285750" indent="-285750">
              <a:buFont typeface="Arial" panose="020B0604020202020204" pitchFamily="34" charset="0"/>
              <a:buChar char="•"/>
            </a:pPr>
            <a:endParaRPr lang="en-AU" sz="1800" dirty="0"/>
          </a:p>
          <a:p>
            <a:pPr marL="285750" indent="-285750">
              <a:buFont typeface="Arial" panose="020B0604020202020204" pitchFamily="34" charset="0"/>
              <a:buChar char="•"/>
            </a:pPr>
            <a:endParaRPr lang="en-AU" sz="1800"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6754</TotalTime>
  <Words>895</Words>
  <Application>Microsoft Office PowerPoint</Application>
  <PresentationFormat>Widescreen</PresentationFormat>
  <Paragraphs>57</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Roboto</vt:lpstr>
      <vt:lpstr>Roboto Medium</vt:lpstr>
      <vt:lpstr>Calibri</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Matthew Seery</cp:lastModifiedBy>
  <cp:revision>490</cp:revision>
  <dcterms:created xsi:type="dcterms:W3CDTF">2018-02-07T23:23:24Z</dcterms:created>
  <dcterms:modified xsi:type="dcterms:W3CDTF">2021-02-26T08:54:58Z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