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Welcome everyone, let's cut through the confusion around cloud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Five big questions we'll answer today - by the end you'll have practical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Every piece was a small misconfiguration - together they created a highway to customer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Each tool might be good, but they don't talk to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It's like trying to count cars on a highway - they keep moving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Demystifying the CNAPP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Applying Vulnerability Management in the Cloud</a:t>
            </a:r>
          </a:p>
          <a:p/>
          <a:p>
            <a:r>
              <a:t>Episode 1: Foundations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Tool Sprawl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Average Enterprise Security Stack:</a:t>
            </a:r>
          </a:p>
          <a:p>
            <a:pPr>
              <a:defRPr sz="1800"/>
            </a:pPr>
            <a:r>
              <a:t>• SIEM for logs</a:t>
            </a:r>
          </a:p>
          <a:p>
            <a:pPr>
              <a:defRPr sz="1800"/>
            </a:pPr>
            <a:r>
              <a:t>• CSPM for misconfigurations</a:t>
            </a:r>
          </a:p>
          <a:p>
            <a:pPr>
              <a:defRPr sz="1800"/>
            </a:pPr>
            <a:r>
              <a:t>• Vulnerability scanner for CVEs</a:t>
            </a:r>
          </a:p>
          <a:p>
            <a:pPr>
              <a:defRPr sz="1800"/>
            </a:pPr>
            <a:r>
              <a:t>• CWPP for workloads</a:t>
            </a:r>
          </a:p>
          <a:p>
            <a:pPr>
              <a:defRPr sz="1800"/>
            </a:pPr>
            <a:r>
              <a:t>• CIEM for identity risks</a:t>
            </a:r>
          </a:p>
          <a:p>
            <a:pPr>
              <a:defRPr sz="1800"/>
            </a:pPr>
            <a:r>
              <a:t>• Container scanner</a:t>
            </a:r>
          </a:p>
          <a:p>
            <a:pPr>
              <a:defRPr sz="1800"/>
            </a:pPr>
            <a:r>
              <a:t>• Secret scanner</a:t>
            </a:r>
          </a:p>
          <a:p>
            <a:pPr>
              <a:defRPr sz="1800"/>
            </a:pPr>
            <a:r>
              <a:t>• IaC scanner</a:t>
            </a:r>
          </a:p>
          <a:p>
            <a:pPr>
              <a:defRPr sz="1800"/>
            </a:pPr>
            <a:r>
              <a:t>• API security tool</a:t>
            </a:r>
          </a:p>
          <a:p>
            <a:pPr>
              <a:defRPr sz="1800"/>
            </a:pPr>
            <a:r>
              <a:t>• Cloud native tools (Security Center, GuardDuty)</a:t>
            </a:r>
          </a:p>
          <a:p>
            <a:pPr>
              <a:defRPr sz="1800"/>
            </a:pPr>
            <a:r>
              <a:t>• And 10+ more...</a:t>
            </a:r>
          </a:p>
          <a:p>
            <a:br/>
            <a:pPr>
              <a:defRPr b="1" sz="2400"/>
            </a:pPr>
            <a:r>
              <a:t>= 23 tools, 23 logins, 23 alert streams 😵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Breach Story: Uber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Attackers found credentials on GitHub, accessed AWS S3 buckets with customer data.</a:t>
            </a:r>
          </a:p>
          <a:p>
            <a:br/>
            <a:pPr>
              <a:defRPr b="1"/>
            </a:pPr>
            <a:r>
              <a:t>Date: October 2016</a:t>
            </a:r>
          </a:p>
          <a:p>
            <a:r>
              <a:t>Scale: 57 million users, 600,000 driver licenses</a:t>
            </a:r>
          </a:p>
          <a:p>
            <a:br/>
            <a:pPr>
              <a:defRPr b="1"/>
            </a:pPr>
            <a:r>
              <a:t>What Went Wrong:</a:t>
            </a:r>
          </a:p>
          <a:p>
            <a:pPr lvl="1"/>
            <a:r>
              <a:t>• Credentials in code repository</a:t>
            </a:r>
          </a:p>
          <a:p>
            <a:pPr lvl="1"/>
            <a:r>
              <a:t>• No MFA on cloud accounts</a:t>
            </a:r>
          </a:p>
          <a:p>
            <a:pPr lvl="1"/>
            <a:r>
              <a:t>• No secrets scanning</a:t>
            </a:r>
          </a:p>
          <a:p>
            <a:pPr lvl="1"/>
            <a:r>
              <a:t>• Fragmented security tools</a:t>
            </a:r>
          </a:p>
          <a:p>
            <a:pPr lvl="1"/>
            <a:r>
              <a:t>• Tool blind spots between GitHub and AWS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CNAPP: The Unified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2400"/>
            </a:pPr>
            <a:r>
              <a:t>Cloud-Native Application Protection Platform</a:t>
            </a:r>
          </a:p>
          <a:p>
            <a:br/>
            <a:pPr>
              <a:defRPr b="1"/>
            </a:pPr>
            <a:r>
              <a:t>What CNAPP Consolidates:</a:t>
            </a:r>
          </a:p>
          <a:p>
            <a:pPr>
              <a:defRPr sz="2000"/>
            </a:pPr>
            <a:r>
              <a:t>✓ CSPM - Cloud Security Posture Management</a:t>
            </a:r>
          </a:p>
          <a:p>
            <a:pPr>
              <a:defRPr sz="2000"/>
            </a:pPr>
            <a:r>
              <a:t>✓ CWPP - Cloud Workload Protection</a:t>
            </a:r>
          </a:p>
          <a:p>
            <a:pPr>
              <a:defRPr sz="2000"/>
            </a:pPr>
            <a:r>
              <a:t>✓ CIEM - Cloud Identity Entitlement Management</a:t>
            </a:r>
          </a:p>
          <a:p>
            <a:pPr>
              <a:defRPr sz="2000"/>
            </a:pPr>
            <a:r>
              <a:t>✓ IaC Security - Infrastructure as Code scanning</a:t>
            </a:r>
          </a:p>
          <a:p>
            <a:pPr>
              <a:defRPr sz="2000"/>
            </a:pPr>
            <a:r>
              <a:t>✓ Container &amp; Kubernetes security</a:t>
            </a:r>
          </a:p>
          <a:p>
            <a:pPr>
              <a:defRPr sz="2000"/>
            </a:pPr>
            <a:r>
              <a:t>✓ API discovery and protection</a:t>
            </a:r>
          </a:p>
          <a:p>
            <a:br/>
            <a:pPr>
              <a:defRPr b="1" sz="2200"/>
            </a:pPr>
            <a:r>
              <a:t>🎯 Key Difference:</a:t>
            </a:r>
          </a:p>
          <a:p>
            <a:pPr>
              <a:defRPr sz="2000"/>
            </a:pPr>
            <a:r>
              <a:t>Shared data model = Connected insights = Context-aware prioritization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 b="1"/>
            </a:pPr>
            <a:r>
              <a:t>Why is vulnerability management</a:t>
            </a:r>
          </a:p>
          <a:p>
            <a:pPr algn="ctr">
              <a:defRPr sz="3200" b="1"/>
            </a:pPr>
            <a:r>
              <a:t>so much harder in the cloud?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Cloud VM is Harder: Ephemeral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2800"/>
            </a:pPr>
            <a:r>
              <a:t>Average Lifespans:</a:t>
            </a:r>
          </a:p>
          <a:p>
            <a:br/>
            <a:pPr>
              <a:defRPr b="1" sz="2400"/>
            </a:pPr>
            <a:r>
              <a:t>Traditional Server:</a:t>
            </a:r>
          </a:p>
          <a:p>
            <a:pPr>
              <a:defRPr sz="2200"/>
            </a:pPr>
            <a:r>
              <a:t>    3-5 years</a:t>
            </a:r>
          </a:p>
          <a:p>
            <a:br/>
            <a:pPr>
              <a:defRPr b="1" sz="2400"/>
            </a:pPr>
            <a:r>
              <a:t>Virtual Machine:</a:t>
            </a:r>
          </a:p>
          <a:p>
            <a:pPr>
              <a:defRPr sz="2200"/>
            </a:pPr>
            <a:r>
              <a:t>    30-90 days</a:t>
            </a:r>
          </a:p>
          <a:p>
            <a:br/>
            <a:pPr>
              <a:defRPr b="1" sz="2400"/>
            </a:pPr>
            <a:r>
              <a:t>Container:</a:t>
            </a:r>
          </a:p>
          <a:p>
            <a:pPr>
              <a:defRPr sz="2200"/>
            </a:pPr>
            <a:r>
              <a:t>    12 minutes</a:t>
            </a:r>
          </a:p>
          <a:p>
            <a:br/>
            <a:pPr>
              <a:defRPr b="1" sz="2400"/>
            </a:pPr>
            <a:r>
              <a:t>Serverless Function:</a:t>
            </a:r>
          </a:p>
          <a:p>
            <a:pPr>
              <a:defRPr sz="2200"/>
            </a:pPr>
            <a:r>
              <a:t>    100 milliseconds</a:t>
            </a:r>
          </a:p>
          <a:p>
            <a:br/>
            <a:pPr>
              <a:defRPr b="1" sz="2400"/>
            </a:pPr>
            <a:r>
              <a:t>⚠️ Your 2 AM scan is outdated by 2:15 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Breach Story: Tesla Kubernetes (2018)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Kubernetes dashboard exposed without password, led to cryptomining and data access.</a:t>
            </a:r>
          </a:p>
          <a:p>
            <a:br/>
            <a:pPr>
              <a:defRPr b="1"/>
            </a:pPr>
            <a:r>
              <a:t>Date: February 2018</a:t>
            </a:r>
          </a:p>
          <a:p>
            <a:r>
              <a:t>Scale: Unknown data exposure, cryptomining impact</a:t>
            </a:r>
          </a:p>
          <a:p>
            <a:br/>
            <a:pPr>
              <a:defRPr b="1"/>
            </a:pPr>
            <a:r>
              <a:t>What Went Wrong:</a:t>
            </a:r>
          </a:p>
          <a:p>
            <a:pPr lvl="1"/>
            <a:r>
              <a:t>• Kubernetes dashboard without authentication</a:t>
            </a:r>
          </a:p>
          <a:p>
            <a:pPr lvl="1"/>
            <a:r>
              <a:t>• Default settings not hardened</a:t>
            </a:r>
          </a:p>
          <a:p>
            <a:pPr lvl="1"/>
            <a:r>
              <a:t>• AWS credentials in pods</a:t>
            </a:r>
          </a:p>
          <a:p>
            <a:pPr lvl="1"/>
            <a:r>
              <a:t>• No network policies</a:t>
            </a:r>
          </a:p>
          <a:p>
            <a:pPr lvl="1"/>
            <a:r>
              <a:t>• No runtime monitoring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Scanning Coverage Gaps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What Different Approaches Actually See:</a:t>
            </a:r>
          </a:p>
          <a:p/>
          <a:p>
            <a:pPr>
              <a:defRPr sz="1800">
                <a:latin typeface="Courier New"/>
              </a:defRPr>
            </a:pPr>
            <a:r>
              <a:t>                        Agent    Network    API-Based</a:t>
            </a:r>
          </a:p>
          <a:p>
            <a:pPr>
              <a:defRPr sz="1800">
                <a:latin typeface="Courier New"/>
              </a:defRPr>
            </a:pPr>
            <a:r>
              <a:t>Long-lived VMs:          ✓         ✓           ✓</a:t>
            </a:r>
          </a:p>
          <a:p>
            <a:pPr>
              <a:defRPr sz="1800">
                <a:latin typeface="Courier New"/>
              </a:defRPr>
            </a:pPr>
            <a:r>
              <a:t>Containers:              ~         ✗           ✓</a:t>
            </a:r>
          </a:p>
          <a:p>
            <a:pPr>
              <a:defRPr sz="1800">
                <a:latin typeface="Courier New"/>
              </a:defRPr>
            </a:pPr>
            <a:r>
              <a:t>Container Images:        ✗         ✗           ✓</a:t>
            </a:r>
          </a:p>
          <a:p>
            <a:pPr>
              <a:defRPr sz="1800">
                <a:latin typeface="Courier New"/>
              </a:defRPr>
            </a:pPr>
            <a:r>
              <a:t>Serverless:              ✗         ✗           ✓</a:t>
            </a:r>
          </a:p>
          <a:p>
            <a:pPr>
              <a:defRPr sz="1800">
                <a:latin typeface="Courier New"/>
              </a:defRPr>
            </a:pPr>
            <a:r>
              <a:t>PaaS Services:           ✗         ✗           ✓</a:t>
            </a:r>
          </a:p>
          <a:p>
            <a:br/>
            <a:pPr>
              <a:defRPr b="1" sz="2400"/>
            </a:pPr>
            <a:r>
              <a:t>📊 If using agents alone: 60% blind spots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 Changes Everything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2600"/>
            </a:pPr>
            <a:r>
              <a:t>Same Vulnerability, Different Risk:</a:t>
            </a:r>
          </a:p>
          <a:p>
            <a:br/>
            <a:pPr>
              <a:defRPr b="1" sz="2200"/>
            </a:pPr>
            <a:r>
              <a:t>Dev Environment:</a:t>
            </a:r>
          </a:p>
          <a:p>
            <a:pPr>
              <a:defRPr sz="2000"/>
            </a:pPr>
            <a:r>
              <a:t>  Internal only, no sensitive data</a:t>
            </a:r>
          </a:p>
          <a:p>
            <a:pPr>
              <a:defRPr b="1" sz="2200"/>
            </a:pPr>
            <a:r>
              <a:t>  → LOW RISK ✅</a:t>
            </a:r>
          </a:p>
          <a:p>
            <a:br/>
            <a:pPr>
              <a:defRPr b="1" sz="2200"/>
            </a:pPr>
            <a:r>
              <a:t>Production + WAF:</a:t>
            </a:r>
          </a:p>
          <a:p>
            <a:pPr>
              <a:defRPr sz="2000"/>
            </a:pPr>
            <a:r>
              <a:t>  Protected, but customer-facing</a:t>
            </a:r>
          </a:p>
          <a:p>
            <a:pPr>
              <a:defRPr b="1" sz="2200"/>
            </a:pPr>
            <a:r>
              <a:t>  → MEDIUM RISK ⚠️</a:t>
            </a:r>
          </a:p>
          <a:p>
            <a:br/>
            <a:pPr>
              <a:defRPr b="1" sz="2200"/>
            </a:pPr>
            <a:r>
              <a:t>Internet-facing + Admin:</a:t>
            </a:r>
          </a:p>
          <a:p>
            <a:pPr>
              <a:defRPr sz="2000"/>
            </a:pPr>
            <a:r>
              <a:t>  Exposed with privileged access</a:t>
            </a:r>
          </a:p>
          <a:p>
            <a:pPr>
              <a:defRPr b="1" sz="2200"/>
            </a:pPr>
            <a:r>
              <a:t>  → CRITICAL RISK 🔴</a:t>
            </a:r>
          </a:p>
          <a:p>
            <a:br/>
            <a:pPr>
              <a:defRPr sz="2000"/>
            </a:pPr>
            <a:r>
              <a:t>💡 CNAPP correlates all context for true risk scoring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 b="1"/>
            </a:pPr>
            <a:r>
              <a:t>How do I get visibility</a:t>
            </a:r>
          </a:p>
          <a:p>
            <a:pPr algn="ctr">
              <a:defRPr sz="3200" b="1"/>
            </a:pPr>
            <a:r>
              <a:t>into my actual cloud risk?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Breach Story: SolarWinds (2020)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Nation-state actors compromised build environment, distributed backdoored updates.</a:t>
            </a:r>
          </a:p>
          <a:p>
            <a:br/>
            <a:pPr>
              <a:defRPr b="1"/>
            </a:pPr>
            <a:r>
              <a:t>Date: March-December 2020</a:t>
            </a:r>
          </a:p>
          <a:p>
            <a:r>
              <a:t>Scale: 18,000 organizations affected</a:t>
            </a:r>
          </a:p>
          <a:p>
            <a:br/>
            <a:pPr>
              <a:defRPr b="1"/>
            </a:pPr>
            <a:r>
              <a:t>What Went Wrong:</a:t>
            </a:r>
          </a:p>
          <a:p>
            <a:pPr lvl="1"/>
            <a:r>
              <a:t>• Build environment compromised</a:t>
            </a:r>
          </a:p>
          <a:p>
            <a:pPr lvl="1"/>
            <a:r>
              <a:t>• Weak password (solarwinds123)</a:t>
            </a:r>
          </a:p>
          <a:p>
            <a:pPr lvl="1"/>
            <a:r>
              <a:t>• Code signing abuse</a:t>
            </a:r>
          </a:p>
          <a:p>
            <a:pPr lvl="1"/>
            <a:r>
              <a:t>• Supply chain trust exploited</a:t>
            </a:r>
          </a:p>
          <a:p>
            <a:pPr lvl="1"/>
            <a:r>
              <a:t>• Months of undetected 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Journey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5 Big Questions We'll Answer:</a:t>
            </a:r>
          </a:p>
          <a:p>
            <a:pPr>
              <a:defRPr sz="2000"/>
            </a:pPr>
            <a:r>
              <a:t>1. What is 'best practice' in cloud?</a:t>
            </a:r>
          </a:p>
          <a:p>
            <a:pPr>
              <a:defRPr sz="2000"/>
            </a:pPr>
            <a:r>
              <a:t>2. CNAPP - Another acronym or real solution?</a:t>
            </a:r>
          </a:p>
          <a:p>
            <a:pPr>
              <a:defRPr sz="2000"/>
            </a:pPr>
            <a:r>
              <a:t>3. Why is cloud VM harder than on-prem?</a:t>
            </a:r>
          </a:p>
          <a:p>
            <a:pPr>
              <a:defRPr sz="2000"/>
            </a:pPr>
            <a:r>
              <a:t>4. How do I get visibility into risk?</a:t>
            </a:r>
          </a:p>
          <a:p>
            <a:pPr>
              <a:defRPr sz="2000"/>
            </a:pPr>
            <a:r>
              <a:t>5. Where to start Monday morning?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 b="1"/>
            </a:pPr>
            <a:r>
              <a:t>Where should a team start</a:t>
            </a:r>
          </a:p>
          <a:p>
            <a:pPr algn="ctr">
              <a:defRPr sz="3200" b="1"/>
            </a:pPr>
            <a:r>
              <a:t>with cloud VM?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Your 30-60-90 Day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 sz="2400"/>
            </a:pPr>
            <a:r>
              <a:t>Week 1: Discovery</a:t>
            </a:r>
          </a:p>
          <a:p>
            <a:pPr>
              <a:defRPr sz="1800"/>
            </a:pPr>
            <a:r>
              <a:t>  • Enable Azure Activity Log</a:t>
            </a:r>
          </a:p>
          <a:p>
            <a:pPr>
              <a:defRPr sz="1800"/>
            </a:pPr>
            <a:r>
              <a:t>  • Turn on Security Center</a:t>
            </a:r>
          </a:p>
          <a:p>
            <a:pPr>
              <a:defRPr sz="1800"/>
            </a:pPr>
            <a:r>
              <a:t>  • Run asset discovery</a:t>
            </a:r>
          </a:p>
          <a:p>
            <a:pPr>
              <a:defRPr sz="1800"/>
            </a:pPr>
            <a:r>
              <a:t>  • Document findings</a:t>
            </a:r>
          </a:p>
          <a:p>
            <a:pPr>
              <a:defRPr b="1" sz="2400"/>
            </a:pPr>
            <a:r>
              <a:t>Week 2-4: Quick Wins</a:t>
            </a:r>
          </a:p>
          <a:p>
            <a:pPr>
              <a:defRPr sz="1800"/>
            </a:pPr>
            <a:r>
              <a:t>  • Close public storage accounts</a:t>
            </a:r>
          </a:p>
          <a:p>
            <a:pPr>
              <a:defRPr sz="1800"/>
            </a:pPr>
            <a:r>
              <a:t>  • Enable MFA everywhere</a:t>
            </a:r>
          </a:p>
          <a:p>
            <a:pPr>
              <a:defRPr sz="1800"/>
            </a:pPr>
            <a:r>
              <a:t>  • Rotate old keys</a:t>
            </a:r>
          </a:p>
          <a:p>
            <a:pPr>
              <a:defRPr sz="1800"/>
            </a:pPr>
            <a:r>
              <a:t>  • Tag resources</a:t>
            </a:r>
          </a:p>
          <a:p>
            <a:pPr>
              <a:defRPr b="1" sz="2400"/>
            </a:pPr>
            <a:r>
              <a:t>Month 2-3: Operationalize</a:t>
            </a:r>
          </a:p>
          <a:p>
            <a:pPr>
              <a:defRPr sz="1800"/>
            </a:pPr>
            <a:r>
              <a:t>  • Deploy automated scanning</a:t>
            </a:r>
          </a:p>
          <a:p>
            <a:pPr>
              <a:defRPr sz="1800"/>
            </a:pPr>
            <a:r>
              <a:t>  • Implement risk prioritization</a:t>
            </a:r>
          </a:p>
          <a:p>
            <a:pPr>
              <a:defRPr sz="1800"/>
            </a:pPr>
            <a:r>
              <a:t>  • Train the team</a:t>
            </a:r>
          </a:p>
          <a:p>
            <a:pPr>
              <a:defRPr sz="1800"/>
            </a:pPr>
            <a:r>
              <a:t>  • Build remediation workflows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 Success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2400"/>
            </a:pPr>
            <a:r>
              <a:t>50-person Fintech, All-in on Azure</a:t>
            </a:r>
          </a:p>
          <a:p>
            <a:br/>
            <a:pPr>
              <a:defRPr b="1" sz="2200"/>
            </a:pPr>
            <a:r>
              <a:t>Before:</a:t>
            </a:r>
          </a:p>
          <a:p>
            <a:pPr>
              <a:defRPr sz="1800"/>
            </a:pPr>
            <a:r>
              <a:t>• 2000+ vulnerabilities</a:t>
            </a:r>
          </a:p>
          <a:p>
            <a:pPr>
              <a:defRPr sz="1800"/>
            </a:pPr>
            <a:r>
              <a:t>• 400+ misconfigurations</a:t>
            </a:r>
          </a:p>
          <a:p>
            <a:pPr>
              <a:defRPr sz="1800"/>
            </a:pPr>
            <a:r>
              <a:t>• No AKS visibility</a:t>
            </a:r>
          </a:p>
          <a:p>
            <a:pPr>
              <a:defRPr sz="1800"/>
            </a:pPr>
            <a:r>
              <a:t>• 3-person team drowning</a:t>
            </a:r>
          </a:p>
          <a:p>
            <a:br/>
            <a:pPr>
              <a:defRPr b="1" sz="2200"/>
            </a:pPr>
            <a:r>
              <a:t>After 90 Days:</a:t>
            </a:r>
          </a:p>
          <a:p>
            <a:pPr>
              <a:defRPr sz="1800"/>
            </a:pPr>
            <a:r>
              <a:t>• 50 critical vulns (prioritized)</a:t>
            </a:r>
          </a:p>
          <a:p>
            <a:pPr>
              <a:defRPr sz="1800"/>
            </a:pPr>
            <a:r>
              <a:t>• Automated remediation</a:t>
            </a:r>
          </a:p>
          <a:p>
            <a:pPr>
              <a:defRPr sz="1800"/>
            </a:pPr>
            <a:r>
              <a:t>• Full container scanning</a:t>
            </a:r>
          </a:p>
          <a:p>
            <a:pPr>
              <a:defRPr sz="1800"/>
            </a:pPr>
            <a:r>
              <a:t>• Same 3 people, now strategic</a:t>
            </a:r>
          </a:p>
          <a:p>
            <a:br/>
            <a:pPr>
              <a:defRPr b="1" sz="2000"/>
            </a:pPr>
            <a:r>
              <a:t>🎯 Key: They didn't fix everything - they fixed what mattered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 b="1"/>
            </a:pPr>
            <a:r>
              <a:t>🔄 Cloud security isn't harder, it's different</a:t>
            </a:r>
          </a:p>
          <a:p>
            <a:pPr>
              <a:defRPr sz="2600" b="1"/>
            </a:pPr>
            <a:r>
              <a:t>👁️ Visibility must be continuous, not periodic</a:t>
            </a:r>
          </a:p>
          <a:p>
            <a:pPr>
              <a:defRPr sz="2600" b="1"/>
            </a:pPr>
            <a:r>
              <a:t>🎯 Context matters more than severity</a:t>
            </a:r>
          </a:p>
          <a:p>
            <a:pPr>
              <a:defRPr sz="2600" b="1"/>
            </a:pPr>
            <a:r>
              <a:t>🚀 Start small, win fast, then scale</a:t>
            </a:r>
          </a:p>
          <a:p>
            <a:br/>
            <a:br/>
            <a:pPr>
              <a:defRPr sz="2000"/>
            </a:pPr>
            <a:r>
              <a:t>Remember: Perfect security is impossible, but good enough security is achievable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2800"/>
            </a:pPr>
            <a:r>
              <a:t>Continue Your Journey:</a:t>
            </a:r>
          </a:p>
          <a:p>
            <a:br/>
            <a:pPr>
              <a:defRPr sz="2000" b="1"/>
            </a:pPr>
            <a:r>
              <a:t>📅 Episode 2: Deep Dive into Cloud-Native VM</a:t>
            </a:r>
          </a:p>
          <a:p>
            <a:pPr>
              <a:defRPr sz="2000"/>
            </a:pPr>
            <a:r>
              <a:t>   Next week - Technical implementation details</a:t>
            </a:r>
          </a:p>
          <a:p>
            <a:br/>
            <a:pPr>
              <a:defRPr sz="2000" b="1"/>
            </a:pPr>
            <a:r>
              <a:t>📚 Resources:</a:t>
            </a:r>
          </a:p>
          <a:p>
            <a:pPr>
              <a:defRPr sz="2000"/>
            </a:pPr>
            <a:r>
              <a:t>   • Cloud Security Best Practices Guide</a:t>
            </a:r>
          </a:p>
          <a:p>
            <a:pPr>
              <a:defRPr sz="2000"/>
            </a:pPr>
            <a:r>
              <a:t>   • CNAPP Evaluation Checklist</a:t>
            </a:r>
          </a:p>
          <a:p>
            <a:pPr>
              <a:defRPr sz="2000"/>
            </a:pPr>
            <a:r>
              <a:t>   • Azure Security Benchmark</a:t>
            </a:r>
          </a:p>
          <a:p>
            <a:br/>
            <a:pPr>
              <a:defRPr sz="2000" b="1"/>
            </a:pPr>
            <a:r>
              <a:t>🎯 Take Action:</a:t>
            </a:r>
          </a:p>
          <a:p>
            <a:pPr>
              <a:defRPr sz="2000"/>
            </a:pPr>
            <a:r>
              <a:t>   • Book a demo</a:t>
            </a:r>
          </a:p>
          <a:p>
            <a:pPr>
              <a:defRPr sz="2000"/>
            </a:pPr>
            <a:r>
              <a:t>   • Join our community Slack</a:t>
            </a:r>
          </a:p>
          <a:p>
            <a:pPr>
              <a:defRPr sz="2000"/>
            </a:pPr>
            <a:r>
              <a:t>   • Start your 30-day roadmap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3600"/>
            </a:pPr>
            <a:r>
              <a:t>Q&amp;A Time</a:t>
            </a:r>
          </a:p>
          <a:p>
            <a:br/>
            <a:br/>
            <a:pPr>
              <a:defRPr sz="2400"/>
            </a:pPr>
            <a:r>
              <a:t>Drop your questions in the chat!</a:t>
            </a:r>
          </a:p>
          <a:p>
            <a:br/>
            <a:br/>
            <a:pPr>
              <a:defRPr b="1" sz="2000"/>
            </a:pPr>
            <a:r>
              <a:t>Contact:</a:t>
            </a:r>
          </a:p>
          <a:p>
            <a:pPr>
              <a:defRPr sz="1800"/>
            </a:pPr>
            <a:r>
              <a:t>Email: [your-email]</a:t>
            </a:r>
          </a:p>
          <a:p>
            <a:pPr>
              <a:defRPr sz="1800"/>
            </a:pPr>
            <a:r>
              <a:t>LinkedIn: [your-linkedin]</a:t>
            </a:r>
          </a:p>
          <a:p>
            <a:pPr>
              <a:defRPr sz="1800"/>
            </a:pPr>
            <a:r>
              <a:t>Qualys.com/cloud-security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 b="1"/>
            </a:pPr>
            <a:r>
              <a:t>What does 'security best practice'</a:t>
            </a:r>
          </a:p>
          <a:p>
            <a:pPr algn="ctr">
              <a:defRPr sz="3200" b="1"/>
            </a:pPr>
            <a:r>
              <a:t>actually mean in a cloud-native world?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Breach Story: Capital One (2019)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former AWS employee exploited a misconfigured WAF to access customer data via SSRF attack.</a:t>
            </a:r>
          </a:p>
          <a:p>
            <a:br/>
            <a:pPr>
              <a:defRPr b="1"/>
            </a:pPr>
            <a:r>
              <a:t>Date: March-July 2019</a:t>
            </a:r>
          </a:p>
          <a:p>
            <a:r>
              <a:t>Scale: 106 million customers affected</a:t>
            </a:r>
          </a:p>
          <a:p>
            <a:br/>
            <a:pPr>
              <a:defRPr b="1"/>
            </a:pPr>
            <a:r>
              <a:t>What Went Wrong:</a:t>
            </a:r>
          </a:p>
          <a:p>
            <a:pPr lvl="1"/>
            <a:r>
              <a:t>• Misconfigured Web Application Firewall</a:t>
            </a:r>
          </a:p>
          <a:p>
            <a:pPr lvl="1"/>
            <a:r>
              <a:t>• Over-permissioned IAM role</a:t>
            </a:r>
          </a:p>
          <a:p>
            <a:pPr lvl="1"/>
            <a:r>
              <a:t>• No IMDSv2 enforcement</a:t>
            </a:r>
          </a:p>
          <a:p>
            <a:pPr lvl="1"/>
            <a:r>
              <a:t>• Lack of network segmentation</a:t>
            </a:r>
          </a:p>
          <a:p>
            <a:pPr lvl="1"/>
            <a:r>
              <a:t>• No anomaly detection for S3 access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Capital One: The Attack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Attack Chain:</a:t>
            </a:r>
          </a:p>
          <a:p>
            <a:pPr>
              <a:defRPr sz="2400"/>
            </a:pPr>
            <a:r>
              <a:t>1. Internet → WAF (Misconfigured)</a:t>
            </a:r>
          </a:p>
          <a:p>
            <a:pPr>
              <a:defRPr sz="2400"/>
            </a:pPr>
            <a:r>
              <a:t>2. SSRF Attack → Metadata Service</a:t>
            </a:r>
          </a:p>
          <a:p>
            <a:pPr>
              <a:defRPr sz="2400"/>
            </a:pPr>
            <a:r>
              <a:t>3. Steal IAM Role Credentials</a:t>
            </a:r>
          </a:p>
          <a:p>
            <a:pPr>
              <a:defRPr sz="2400"/>
            </a:pPr>
            <a:r>
              <a:t>4. Access S3 Buckets</a:t>
            </a:r>
          </a:p>
          <a:p>
            <a:pPr>
              <a:defRPr sz="2400" b="1"/>
            </a:pPr>
            <a:r>
              <a:t>5. 100M Records Exposed</a:t>
            </a:r>
          </a:p>
          <a:p>
            <a:br/>
            <a:pPr>
              <a:defRPr b="1"/>
            </a:pPr>
            <a:r>
              <a:t>Key Failures:</a:t>
            </a:r>
          </a:p>
          <a:p>
            <a:pPr>
              <a:defRPr sz="2000"/>
            </a:pPr>
            <a:r>
              <a:t>• No IMDSv2 enforcement</a:t>
            </a:r>
          </a:p>
          <a:p>
            <a:pPr>
              <a:defRPr sz="2000"/>
            </a:pPr>
            <a:r>
              <a:t>• Over-permissioned IAM role</a:t>
            </a:r>
          </a:p>
          <a:p>
            <a:pPr>
              <a:defRPr sz="2000"/>
            </a:pPr>
            <a:r>
              <a:t>• No network segmentation</a:t>
            </a:r>
          </a:p>
          <a:p>
            <a:pPr>
              <a:defRPr sz="2000"/>
            </a:pPr>
            <a:r>
              <a:t>• Lack of anomaly detection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Shared Responsibility: The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What Microsoft/AWS/GCP Secures:</a:t>
            </a:r>
          </a:p>
          <a:p>
            <a:pPr>
              <a:defRPr sz="2000"/>
            </a:pPr>
            <a:r>
              <a:t>• Physical infrastructure</a:t>
            </a:r>
          </a:p>
          <a:p>
            <a:pPr>
              <a:defRPr sz="2000"/>
            </a:pPr>
            <a:r>
              <a:t>• Hypervisor</a:t>
            </a:r>
          </a:p>
          <a:p>
            <a:pPr>
              <a:defRPr sz="2000"/>
            </a:pPr>
            <a:r>
              <a:t>• Network backbone</a:t>
            </a:r>
          </a:p>
          <a:p>
            <a:br/>
            <a:pPr>
              <a:defRPr b="1"/>
            </a:pPr>
            <a:r>
              <a:t>What YOU Secure:</a:t>
            </a:r>
          </a:p>
          <a:p>
            <a:pPr>
              <a:defRPr sz="2000"/>
            </a:pPr>
            <a:r>
              <a:t>• Data</a:t>
            </a:r>
          </a:p>
          <a:p>
            <a:pPr>
              <a:defRPr sz="2000"/>
            </a:pPr>
            <a:r>
              <a:t>• Applications</a:t>
            </a:r>
          </a:p>
          <a:p>
            <a:pPr>
              <a:defRPr sz="2000"/>
            </a:pPr>
            <a:r>
              <a:t>• Identity &amp; Access</a:t>
            </a:r>
          </a:p>
          <a:p>
            <a:pPr>
              <a:defRPr sz="2000"/>
            </a:pPr>
            <a:r>
              <a:t>• Operating Systems</a:t>
            </a:r>
          </a:p>
          <a:p>
            <a:pPr>
              <a:defRPr sz="2000"/>
            </a:pPr>
            <a:r>
              <a:t>• Network &amp; Firewall Config</a:t>
            </a:r>
          </a:p>
          <a:p>
            <a:pPr>
              <a:defRPr sz="2000"/>
            </a:pPr>
            <a:r>
              <a:t>• Encryption</a:t>
            </a:r>
          </a:p>
          <a:p>
            <a:pPr>
              <a:defRPr sz="2000"/>
            </a:pPr>
            <a:r>
              <a:t>• Everything else...</a:t>
            </a:r>
          </a:p>
          <a:p>
            <a:br/>
            <a:pPr>
              <a:defRPr b="1" sz="2200"/>
            </a:pPr>
            <a:r>
              <a:t>⚠️ Gartner: 99% of cloud breaches will be customer's fault through 2025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Identity is the New Perimeter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Traditional Security:</a:t>
            </a:r>
          </a:p>
          <a:p>
            <a:r>
              <a:t>• Castle &amp; moat model</a:t>
            </a:r>
          </a:p>
          <a:p>
            <a:r>
              <a:t>• Trust inside the network</a:t>
            </a:r>
          </a:p>
          <a:p>
            <a:r>
              <a:t>• Firewall as main defense</a:t>
            </a:r>
          </a:p>
          <a:p>
            <a:br/>
            <a:pPr>
              <a:defRPr b="1"/>
            </a:pPr>
            <a:r>
              <a:t>Cloud Security:</a:t>
            </a:r>
          </a:p>
          <a:p>
            <a:r>
              <a:t>• No perimeter</a:t>
            </a:r>
          </a:p>
          <a:p>
            <a:r>
              <a:t>• Zero trust architecture</a:t>
            </a:r>
          </a:p>
          <a:p>
            <a:r>
              <a:t>• Identity controls access</a:t>
            </a:r>
          </a:p>
          <a:p>
            <a:br/>
            <a:pPr>
              <a:defRPr b="1" sz="2400"/>
            </a:pPr>
            <a:r>
              <a:t>💡 Key Insight:</a:t>
            </a:r>
          </a:p>
          <a:p>
            <a:pPr>
              <a:defRPr sz="2000"/>
            </a:pPr>
            <a:r>
              <a:t>If someone gets an over-privileged managed identity or service principal, they don't need to 'hack in' - they just walk in.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Poll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2800"/>
            </a:pPr>
            <a:r>
              <a:t>What surprised you most about the Capital One breach?</a:t>
            </a:r>
          </a:p>
          <a:p/>
          <a:p>
            <a:pPr>
              <a:defRPr sz="2400"/>
            </a:pPr>
            <a:r>
              <a:t>A. The simplicity of the attack</a:t>
            </a:r>
          </a:p>
          <a:p>
            <a:pPr>
              <a:defRPr sz="2400"/>
            </a:pPr>
            <a:r>
              <a:t>B. The IAM role issues</a:t>
            </a:r>
          </a:p>
          <a:p>
            <a:pPr>
              <a:defRPr sz="2400"/>
            </a:pPr>
            <a:r>
              <a:t>C. That it happened to a tech-savvy bank</a:t>
            </a:r>
          </a:p>
          <a:p>
            <a:pPr>
              <a:defRPr sz="2400"/>
            </a:pPr>
            <a:r>
              <a:t>D. The metadata service vector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 b="1"/>
            </a:pPr>
            <a:r>
              <a:t>CNAPP sounds like another acronym.</a:t>
            </a:r>
          </a:p>
          <a:p>
            <a:pPr algn="ctr">
              <a:defRPr sz="3200" b="1"/>
            </a:pPr>
            <a:r>
              <a:t>What problem is it actually solving?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