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3" r:id="rId2"/>
    <p:sldId id="327" r:id="rId3"/>
    <p:sldId id="328" r:id="rId4"/>
    <p:sldId id="329" r:id="rId5"/>
    <p:sldId id="330" r:id="rId6"/>
    <p:sldId id="309" r:id="rId7"/>
    <p:sldId id="324" r:id="rId8"/>
    <p:sldId id="326" r:id="rId9"/>
    <p:sldId id="331" r:id="rId10"/>
    <p:sldId id="322" r:id="rId11"/>
    <p:sldId id="321" r:id="rId12"/>
    <p:sldId id="318" r:id="rId13"/>
    <p:sldId id="319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FF"/>
    <a:srgbClr val="99FF66"/>
    <a:srgbClr val="CCFF66"/>
    <a:srgbClr val="F3740B"/>
    <a:srgbClr val="FF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25" autoAdjust="0"/>
    <p:restoredTop sz="91717" autoAdjust="0"/>
  </p:normalViewPr>
  <p:slideViewPr>
    <p:cSldViewPr>
      <p:cViewPr varScale="1">
        <p:scale>
          <a:sx n="90" d="100"/>
          <a:sy n="90" d="100"/>
        </p:scale>
        <p:origin x="701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35B23-BA34-4F38-AB8F-5F3EBD85C1E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37895-D684-4563-9742-009A589A7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9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DE946-09C7-444A-8ED2-8B0576AF271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884028" y="8684927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algn="r"/>
            <a:fld id="{5D70749A-91A6-4BF7-95AD-C043790EFCC1}" type="slidenum">
              <a:rPr lang="en-US" sz="1200">
                <a:solidFill>
                  <a:prstClr val="black"/>
                </a:solidFill>
                <a:latin typeface="Calibri"/>
              </a:rPr>
              <a:pPr algn="r"/>
              <a:t>2</a:t>
            </a:fld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41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799" cy="457199"/>
          </a:xfrm>
          <a:prstGeom prst="rect">
            <a:avLst/>
          </a:prstGeom>
          <a:noFill/>
          <a:ln>
            <a:noFill/>
          </a:ln>
        </p:spPr>
        <p:txBody>
          <a:bodyPr lIns="91433" tIns="45704" rIns="91433" bIns="45704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</a:t>
            </a:fld>
            <a:endParaRPr lang="en-US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799"/>
          </a:xfrm>
          <a:prstGeom prst="rect">
            <a:avLst/>
          </a:prstGeom>
          <a:noFill/>
          <a:ln>
            <a:noFill/>
          </a:ln>
        </p:spPr>
        <p:txBody>
          <a:bodyPr lIns="91433" tIns="45704" rIns="91433" bIns="45704" anchor="t" anchorCtr="0">
            <a:noAutofit/>
          </a:bodyPr>
          <a:lstStyle/>
          <a:p>
            <a:pPr>
              <a:buSzPct val="250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884028" y="8684926"/>
            <a:ext cx="2972421" cy="457513"/>
          </a:xfrm>
          <a:prstGeom prst="rect">
            <a:avLst/>
          </a:prstGeom>
          <a:noFill/>
          <a:ln>
            <a:noFill/>
          </a:ln>
        </p:spPr>
        <p:txBody>
          <a:bodyPr lIns="91408" tIns="45704" rIns="91408" bIns="45704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96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29F44-7FFA-1047-88EF-65498B06FB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DE946-09C7-444A-8ED2-8B0576AF271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884028" y="8684927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algn="r"/>
            <a:fld id="{5D70749A-91A6-4BF7-95AD-C043790EFCC1}" type="slidenum">
              <a:rPr lang="en-US" sz="1200">
                <a:solidFill>
                  <a:prstClr val="black"/>
                </a:solidFill>
                <a:latin typeface="Calibri"/>
              </a:rPr>
              <a:pPr algn="r"/>
              <a:t>6</a:t>
            </a:fld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6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DE946-09C7-444A-8ED2-8B0576AF271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Removed Xerox</a:t>
            </a:r>
            <a:r>
              <a:rPr lang="en-US" baseline="0" dirty="0"/>
              <a:t> 8/30/15 </a:t>
            </a:r>
            <a:r>
              <a:rPr lang="en-US" baseline="0"/>
              <a:t>– Acquired </a:t>
            </a:r>
            <a:r>
              <a:rPr lang="en-US" baseline="0" dirty="0"/>
              <a:t>by Atos</a:t>
            </a:r>
            <a:endParaRPr lang="en-US" dirty="0"/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884028" y="8684927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algn="r"/>
            <a:fld id="{5D70749A-91A6-4BF7-95AD-C043790EFCC1}" type="slidenum">
              <a:rPr lang="en-US" sz="1200">
                <a:solidFill>
                  <a:prstClr val="black"/>
                </a:solidFill>
                <a:latin typeface="Calibri"/>
              </a:rPr>
              <a:pPr algn="r"/>
              <a:t>10</a:t>
            </a:fld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22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DE946-09C7-444A-8ED2-8B0576AF271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884028" y="8684927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algn="r"/>
            <a:fld id="{5D70749A-91A6-4BF7-95AD-C043790EFCC1}" type="slidenum">
              <a:rPr lang="en-US" sz="1200">
                <a:solidFill>
                  <a:prstClr val="black"/>
                </a:solidFill>
                <a:latin typeface="Calibri"/>
              </a:rPr>
              <a:pPr algn="r"/>
              <a:t>11</a:t>
            </a:fld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21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DE946-09C7-444A-8ED2-8B0576AF271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884028" y="8684927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algn="r"/>
            <a:fld id="{5D70749A-91A6-4BF7-95AD-C043790EFCC1}" type="slidenum">
              <a:rPr lang="en-US" sz="1200">
                <a:solidFill>
                  <a:prstClr val="black"/>
                </a:solidFill>
                <a:latin typeface="Calibri"/>
              </a:rPr>
              <a:pPr algn="r"/>
              <a:t>12</a:t>
            </a:fld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219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DE946-09C7-444A-8ED2-8B0576AF271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884028" y="8684927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algn="r"/>
            <a:fld id="{5D70749A-91A6-4BF7-95AD-C043790EFCC1}" type="slidenum">
              <a:rPr lang="en-US" sz="1200">
                <a:solidFill>
                  <a:prstClr val="black"/>
                </a:solidFill>
                <a:latin typeface="Calibri"/>
              </a:rPr>
              <a:pPr algn="r"/>
              <a:t>13</a:t>
            </a:fld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8270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DE946-09C7-444A-8ED2-8B0576AF271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884028" y="8684927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algn="r"/>
            <a:fld id="{5D70749A-91A6-4BF7-95AD-C043790EFCC1}" type="slidenum">
              <a:rPr lang="en-US" sz="1200">
                <a:solidFill>
                  <a:prstClr val="black"/>
                </a:solidFill>
                <a:latin typeface="Calibri"/>
              </a:rPr>
              <a:pPr algn="r"/>
              <a:t>14</a:t>
            </a:fld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31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896C-D3E0-4542-B2C3-079968BC86A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3C8B-52D0-4788-9313-A66F9ACA6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896C-D3E0-4542-B2C3-079968BC86A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3C8B-52D0-4788-9313-A66F9ACA6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896C-D3E0-4542-B2C3-079968BC86A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3C8B-52D0-4788-9313-A66F9ACA6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5398999"/>
            <a:ext cx="12192000" cy="1459004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32323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398999"/>
            <a:ext cx="12192000" cy="145900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800" dirty="0">
              <a:solidFill>
                <a:prstClr val="white"/>
              </a:solidFill>
              <a:cs typeface="Helvetica Light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877956" y="5430552"/>
            <a:ext cx="9144000" cy="615776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>
              <a:defRPr sz="24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7956" y="6106255"/>
            <a:ext cx="9144000" cy="26811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77956" y="6422730"/>
            <a:ext cx="9140675" cy="26778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9082" r="1056" b="5101"/>
          <a:stretch/>
        </p:blipFill>
        <p:spPr>
          <a:xfrm rot="10800000">
            <a:off x="-2" y="-3"/>
            <a:ext cx="12192001" cy="5399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9" y="5875788"/>
            <a:ext cx="2121312" cy="4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896C-D3E0-4542-B2C3-079968BC86A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3C8B-52D0-4788-9313-A66F9ACA6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896C-D3E0-4542-B2C3-079968BC86A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3C8B-52D0-4788-9313-A66F9ACA6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896C-D3E0-4542-B2C3-079968BC86A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3C8B-52D0-4788-9313-A66F9ACA6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896C-D3E0-4542-B2C3-079968BC86A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3C8B-52D0-4788-9313-A66F9ACA6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896C-D3E0-4542-B2C3-079968BC86A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3C8B-52D0-4788-9313-A66F9ACA6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896C-D3E0-4542-B2C3-079968BC86A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3C8B-52D0-4788-9313-A66F9ACA6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896C-D3E0-4542-B2C3-079968BC86A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3C8B-52D0-4788-9313-A66F9ACA6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896C-D3E0-4542-B2C3-079968BC86A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3C8B-52D0-4788-9313-A66F9ACA6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6896C-D3E0-4542-B2C3-079968BC86A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3C8B-52D0-4788-9313-A66F9ACA6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recker@Infoblox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unger@infoblox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johnson@Infoblox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tomt@infoblox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initiallastname@infoblox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hyperlink" Target="mailto:dbalan@infoblox.com" TargetMode="External"/><Relationship Id="rId7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hyperlink" Target="mailto:samaya@infoblox.com" TargetMode="External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zelnosky@infoblox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82468" y="5791200"/>
            <a:ext cx="6375933" cy="533400"/>
          </a:xfrm>
        </p:spPr>
        <p:txBody>
          <a:bodyPr>
            <a:normAutofit/>
          </a:bodyPr>
          <a:lstStyle/>
          <a:p>
            <a:r>
              <a:rPr lang="en-US" sz="2800" dirty="0"/>
              <a:t>Sales Map: AMERICAS</a:t>
            </a:r>
          </a:p>
        </p:txBody>
      </p:sp>
    </p:spTree>
    <p:extLst>
      <p:ext uri="{BB962C8B-B14F-4D97-AF65-F5344CB8AC3E}">
        <p14:creationId xmlns:p14="http://schemas.microsoft.com/office/powerpoint/2010/main" val="4253237438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738574" y="1716681"/>
            <a:ext cx="3666030" cy="1247524"/>
          </a:xfrm>
          <a:prstGeom prst="roundRect">
            <a:avLst>
              <a:gd name="adj" fmla="val 0"/>
            </a:avLst>
          </a:prstGeom>
          <a:solidFill>
            <a:srgbClr val="0071D2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14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National Channel Account Manager</a:t>
            </a:r>
          </a:p>
          <a:p>
            <a:pPr>
              <a:lnSpc>
                <a:spcPct val="114000"/>
              </a:lnSpc>
              <a:defRPr/>
            </a:pPr>
            <a:r>
              <a:rPr lang="en-US" sz="14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CAM: Eric Rupert, erupert@infoblox.com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1400" dirty="0">
                <a:solidFill>
                  <a:schemeClr val="bg1"/>
                </a:solidFill>
              </a:rPr>
              <a:t>SE: Asif Husain</a:t>
            </a:r>
            <a:r>
              <a:rPr lang="en-US" sz="1400">
                <a:solidFill>
                  <a:schemeClr val="bg1"/>
                </a:solidFill>
              </a:rPr>
              <a:t>, ahusain@infoblox.com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738574" y="359144"/>
            <a:ext cx="3666030" cy="1249697"/>
          </a:xfrm>
          <a:prstGeom prst="roundRect">
            <a:avLst>
              <a:gd name="adj" fmla="val 0"/>
            </a:avLst>
          </a:prstGeom>
          <a:solidFill>
            <a:srgbClr val="004096"/>
          </a:solidFill>
          <a:ln w="12700" cmpd="sng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14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Global Director, SP </a:t>
            </a:r>
          </a:p>
          <a:p>
            <a:pPr>
              <a:lnSpc>
                <a:spcPct val="114000"/>
              </a:lnSpc>
              <a:defRPr/>
            </a:pPr>
            <a:r>
              <a:rPr lang="en-US" sz="14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CAM: Alan </a:t>
            </a:r>
            <a:r>
              <a:rPr lang="en-US" sz="1400" dirty="0" err="1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Kastner</a:t>
            </a:r>
            <a:r>
              <a:rPr lang="en-US" sz="14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, akastner@infoblox.com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1400" dirty="0">
                <a:solidFill>
                  <a:schemeClr val="bg1"/>
                </a:solidFill>
              </a:rPr>
              <a:t>SE: Jim </a:t>
            </a:r>
            <a:r>
              <a:rPr lang="en-US" sz="1400" dirty="0" err="1">
                <a:solidFill>
                  <a:schemeClr val="bg1"/>
                </a:solidFill>
              </a:rPr>
              <a:t>Zelnosky</a:t>
            </a:r>
            <a:r>
              <a:rPr lang="en-US" sz="1400" dirty="0">
                <a:solidFill>
                  <a:schemeClr val="bg1"/>
                </a:solidFill>
              </a:rPr>
              <a:t>, jzelnosky@infoblox.com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738574" y="3072047"/>
            <a:ext cx="3666030" cy="124752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14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Sales Director – Global SI/Alliances</a:t>
            </a:r>
          </a:p>
          <a:p>
            <a:pPr>
              <a:lnSpc>
                <a:spcPct val="114000"/>
              </a:lnSpc>
              <a:defRPr/>
            </a:pPr>
            <a:r>
              <a:rPr lang="en-US" sz="14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CAM: Mark Fitzmaurice, mfitzmaurice@infoblox.com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1400" dirty="0">
                <a:solidFill>
                  <a:schemeClr val="bg1"/>
                </a:solidFill>
              </a:rPr>
              <a:t>SE: Asif Husain, ahusain@infoblox.com</a:t>
            </a:r>
          </a:p>
        </p:txBody>
      </p:sp>
      <p:sp>
        <p:nvSpPr>
          <p:cNvPr id="3" name="Rectangle 2"/>
          <p:cNvSpPr/>
          <p:nvPr/>
        </p:nvSpPr>
        <p:spPr>
          <a:xfrm>
            <a:off x="5530392" y="366893"/>
            <a:ext cx="4891566" cy="124969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738574" y="4427412"/>
            <a:ext cx="3666030" cy="1247524"/>
          </a:xfrm>
          <a:prstGeom prst="roundRect">
            <a:avLst>
              <a:gd name="adj" fmla="val 0"/>
            </a:avLst>
          </a:prstGeom>
          <a:solidFill>
            <a:srgbClr val="38A10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14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Channel - SI </a:t>
            </a:r>
          </a:p>
          <a:p>
            <a:pPr>
              <a:lnSpc>
                <a:spcPct val="114000"/>
              </a:lnSpc>
              <a:defRPr/>
            </a:pPr>
            <a:r>
              <a:rPr lang="en-US" sz="16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TBH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30392" y="1714509"/>
            <a:ext cx="4891566" cy="124969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30392" y="3069875"/>
            <a:ext cx="4891566" cy="124969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30392" y="4425240"/>
            <a:ext cx="4891566" cy="124969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logonoid.com/images/verizo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284" y="711531"/>
            <a:ext cx="1216941" cy="7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3/3a/AT%26T_logo_(horizontal).svg/1280px-AT%26T_logo_(horizontal)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75" y="800366"/>
            <a:ext cx="1408245" cy="67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b/b4/Neustar_logo.svg/1000px-Neustar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78" y="544623"/>
            <a:ext cx="1480313" cy="31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thumb/f/fa/Bell_Canada_logo_(1977).svg/220px-Bell_Canada_logo_(1977)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501" y="4804792"/>
            <a:ext cx="1148187" cy="4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21686" y="6172200"/>
            <a:ext cx="9525000" cy="562429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SP – Service Provider     SI – System Integrator</a:t>
            </a:r>
          </a:p>
        </p:txBody>
      </p:sp>
      <p:pic>
        <p:nvPicPr>
          <p:cNvPr id="1036" name="Picture 12" descr="http://i.imgur.com/794j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39" y="3661255"/>
            <a:ext cx="510580" cy="5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en/thumb/1/1f/Cdwlogo.svg/1280px-Cdw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28" y="2066424"/>
            <a:ext cx="1162053" cy="58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netapp-fp.revolutiondata-cms.com/uploads/public/Images/Solution%20Connection/Partner%20Logos/Presidio_Gray_NoTa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830" y="2553417"/>
            <a:ext cx="1687660" cy="22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469" y="2066424"/>
            <a:ext cx="1295967" cy="582842"/>
          </a:xfrm>
          <a:prstGeom prst="rect">
            <a:avLst/>
          </a:prstGeom>
        </p:spPr>
      </p:pic>
      <p:pic>
        <p:nvPicPr>
          <p:cNvPr id="1042" name="Picture 18" descr="http://fifi1248.staging-iis7-2.netregistry.net/portals/0/Dimension%20Data%20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86" y="3232161"/>
            <a:ext cx="1540255" cy="3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upload.wikimedia.org/wikipedia/commons/1/10/Orange_Business_Services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390" y="3708495"/>
            <a:ext cx="920291" cy="44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upload.wikimedia.org/wikipedia/commons/thumb/c/cd/Accenture.svg/2000px-Accenture.sv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84" y="3175644"/>
            <a:ext cx="1331513" cy="3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11" y="3774691"/>
            <a:ext cx="1088646" cy="397145"/>
          </a:xfrm>
          <a:prstGeom prst="rect">
            <a:avLst/>
          </a:prstGeom>
        </p:spPr>
      </p:pic>
      <p:pic>
        <p:nvPicPr>
          <p:cNvPr id="1048" name="Picture 24" descr="https://upload.wikimedia.org/wikipedia/en/thumb/0/01/Atos.svg/800px-Atos.svg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45" y="3827084"/>
            <a:ext cx="872706" cy="2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02" y="1849485"/>
            <a:ext cx="1548984" cy="537986"/>
          </a:xfrm>
          <a:prstGeom prst="rect">
            <a:avLst/>
          </a:prstGeom>
        </p:spPr>
      </p:pic>
      <p:pic>
        <p:nvPicPr>
          <p:cNvPr id="27" name="Picture 4" descr="http://www.vg-comp.ru/wp-content/uploads/2015/02/ibm-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734" y="991740"/>
            <a:ext cx="1365852" cy="52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16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3130496" y="258415"/>
            <a:ext cx="2834640" cy="706133"/>
          </a:xfrm>
          <a:prstGeom prst="roundRect">
            <a:avLst>
              <a:gd name="adj" fmla="val 0"/>
            </a:avLst>
          </a:prstGeom>
          <a:solidFill>
            <a:srgbClr val="0071D2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AM: Mark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Chrisp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, mchrisp@infoblox.com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SE: Joe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Kattner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, jkattner@infoblox.com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Avonne Thompson, vthompson@infoblox.com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90993" y="258415"/>
            <a:ext cx="2834640" cy="707363"/>
          </a:xfrm>
          <a:prstGeom prst="roundRect">
            <a:avLst>
              <a:gd name="adj" fmla="val 0"/>
            </a:avLst>
          </a:prstGeom>
          <a:solidFill>
            <a:srgbClr val="004FB8"/>
          </a:solidFill>
          <a:ln w="12700" cmpd="sng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AM: Mark Belen, mbelen@infoblox.com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SE: Frank Hecker, fhecker@infoblox.com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ISR: </a:t>
            </a:r>
            <a:r>
              <a:rPr lang="en-US" sz="9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William Cahillane, wcahillane@infoblox.com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38576" y="5526584"/>
            <a:ext cx="8630365" cy="281214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AM – Account Manager     SE – Systems Engineer     ISR – Inside Sales Rep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169999" y="258415"/>
            <a:ext cx="2834640" cy="706133"/>
          </a:xfrm>
          <a:prstGeom prst="roundRect">
            <a:avLst>
              <a:gd name="adj" fmla="val 0"/>
            </a:avLst>
          </a:prstGeom>
          <a:solidFill>
            <a:srgbClr val="42ADBB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AM: Walter Henderson, whenderson@infoblox.com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SE: Fred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Reitberger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, freitberger@infoblox.com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William </a:t>
            </a:r>
            <a:r>
              <a:rPr lang="en-US" sz="900" dirty="0" err="1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Cahillane</a:t>
            </a:r>
            <a:r>
              <a:rPr lang="en-US" sz="9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, wcahillane@infoblox.com</a:t>
            </a:r>
          </a:p>
        </p:txBody>
      </p:sp>
      <p:sp>
        <p:nvSpPr>
          <p:cNvPr id="3" name="Rectangle 2"/>
          <p:cNvSpPr/>
          <p:nvPr/>
        </p:nvSpPr>
        <p:spPr>
          <a:xfrm>
            <a:off x="80295" y="1065760"/>
            <a:ext cx="2834640" cy="1554480"/>
          </a:xfrm>
          <a:prstGeom prst="rect">
            <a:avLst/>
          </a:prstGeom>
          <a:solidFill>
            <a:schemeClr val="tx1">
              <a:lumMod val="10000"/>
              <a:lumOff val="9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DHS, Treasury, Interior,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SEC, FDIC, NARA, Legislative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130496" y="1074075"/>
            <a:ext cx="2834640" cy="1554480"/>
          </a:xfrm>
          <a:prstGeom prst="rect">
            <a:avLst/>
          </a:prstGeom>
          <a:solidFill>
            <a:schemeClr val="tx1">
              <a:lumMod val="10000"/>
              <a:lumOff val="9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Navy</a:t>
            </a:r>
            <a:r>
              <a:rPr lang="fr-FR" sz="1400" dirty="0">
                <a:solidFill>
                  <a:schemeClr val="tx1"/>
                </a:solidFill>
              </a:rPr>
              <a:t>, Marine Corps, 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DHA, DREN, DARPA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69999" y="1119437"/>
            <a:ext cx="2834640" cy="1554480"/>
          </a:xfrm>
          <a:prstGeom prst="rect">
            <a:avLst/>
          </a:prstGeom>
          <a:solidFill>
            <a:schemeClr val="tx1">
              <a:lumMod val="10000"/>
              <a:lumOff val="9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DISA, Army, Air Force,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DLA, Pentagon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587319" y="3066103"/>
            <a:ext cx="2834640" cy="70613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AM: Orlando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Zayes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, ozayes@infoblox.com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SE: TBH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William Cahillane, wcahillane@infoblox.com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738576" y="3066103"/>
            <a:ext cx="2834640" cy="706133"/>
          </a:xfrm>
          <a:prstGeom prst="roundRect">
            <a:avLst>
              <a:gd name="adj" fmla="val 0"/>
            </a:avLst>
          </a:prstGeom>
          <a:solidFill>
            <a:srgbClr val="38A10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AM: Rick Knapp, rknapp@infoblox.com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SE: Bob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Kloak</a:t>
            </a: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, rkloak@infoblox.com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William </a:t>
            </a:r>
            <a:r>
              <a:rPr lang="en-US" sz="900" dirty="0" err="1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Cahillane</a:t>
            </a:r>
            <a:r>
              <a:rPr lang="en-US" sz="9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, wcahillane@infoblox.com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662947" y="3066102"/>
            <a:ext cx="2834640" cy="706133"/>
          </a:xfrm>
          <a:prstGeom prst="roundRect">
            <a:avLst>
              <a:gd name="adj" fmla="val 0"/>
            </a:avLst>
          </a:prstGeom>
          <a:solidFill>
            <a:srgbClr val="B6BB0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AM: John Sullivan, jsullivan@infoblox.com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SE: Paul Parker, paulp@infoblox.com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Avonne Thompson, vthompson@infoblox.com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750687" y="3845645"/>
            <a:ext cx="2834640" cy="1554480"/>
          </a:xfrm>
          <a:prstGeom prst="rect">
            <a:avLst/>
          </a:prstGeom>
          <a:solidFill>
            <a:schemeClr val="tx1">
              <a:lumMod val="10000"/>
              <a:lumOff val="9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Energy, HHS, State, Transportation, VA, Commerce, EPA, FTC, OPM, USPS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669003" y="3845645"/>
            <a:ext cx="2834640" cy="1554480"/>
          </a:xfrm>
          <a:prstGeom prst="rect">
            <a:avLst/>
          </a:prstGeom>
          <a:solidFill>
            <a:schemeClr val="tx1">
              <a:lumMod val="10000"/>
              <a:lumOff val="9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Special Programs, CTBER Command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87319" y="3845645"/>
            <a:ext cx="2834640" cy="1554480"/>
          </a:xfrm>
          <a:prstGeom prst="rect">
            <a:avLst/>
          </a:prstGeom>
          <a:solidFill>
            <a:schemeClr val="tx1">
              <a:lumMod val="10000"/>
              <a:lumOff val="9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Labor, Justice, USAID, Education, HUD, NASA, EEOC, SSA, USDA, US Courts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0687" y="5884182"/>
            <a:ext cx="8618253" cy="63391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Regional Sales Director - Federal: Ralph Havens, rhavens@infoblox.com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Federal Account Manager: Chris Wilkinson, cwilkinson@infoblox.com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220200" y="258416"/>
            <a:ext cx="2834640" cy="70613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AM: Chris Wilkinson, cwilkinson@infoblox.com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  <a:ea typeface="ＭＳ Ｐゴシック" pitchFamily="-48" charset="-128"/>
                <a:cs typeface="Arial Narrow"/>
              </a:rPr>
              <a:t>SE:  David Williams, dwilliams@infoblox.com</a:t>
            </a:r>
          </a:p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Avonne Thompson, avthompson@infoblox.com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220200" y="1074075"/>
            <a:ext cx="2834640" cy="1537851"/>
          </a:xfrm>
          <a:prstGeom prst="rect">
            <a:avLst/>
          </a:prstGeom>
          <a:solidFill>
            <a:schemeClr val="tx1">
              <a:lumMod val="10000"/>
              <a:lumOff val="9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Special Programs</a:t>
            </a:r>
          </a:p>
        </p:txBody>
      </p:sp>
    </p:spTree>
    <p:extLst>
      <p:ext uri="{BB962C8B-B14F-4D97-AF65-F5344CB8AC3E}">
        <p14:creationId xmlns:p14="http://schemas.microsoft.com/office/powerpoint/2010/main" val="289149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854200" y="2828675"/>
            <a:ext cx="3666030" cy="1653989"/>
          </a:xfrm>
          <a:prstGeom prst="roundRect">
            <a:avLst>
              <a:gd name="adj" fmla="val 0"/>
            </a:avLst>
          </a:prstGeom>
          <a:solidFill>
            <a:srgbClr val="0071D2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14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Silicon Valley</a:t>
            </a:r>
          </a:p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MAM: Marty Kibiloski mkibloski@Infoblox.com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SE: Steve Salo ssalo@Infoblox.com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CAM: TBH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Ryan Allyn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854200" y="925926"/>
            <a:ext cx="3666030" cy="1653989"/>
          </a:xfrm>
          <a:prstGeom prst="roundRect">
            <a:avLst>
              <a:gd name="adj" fmla="val 0"/>
            </a:avLst>
          </a:prstGeom>
          <a:solidFill>
            <a:srgbClr val="004096"/>
          </a:solidFill>
          <a:ln w="12700" cmpd="sng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14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South West</a:t>
            </a:r>
          </a:p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MAM: Tony Costello, tcostello@infoblox.com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SE: Robert Davis, rdavis@infoblox.com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CAM: TBH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Jeff Francis  jfrancis@Infoblox.com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854200" y="4732252"/>
            <a:ext cx="3666030" cy="165398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14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North West (OR/WA) </a:t>
            </a:r>
          </a:p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MAM: Travis Moroch tmoroch@Infoblox.com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SE: Steve Salo ssalo@Infoblox.com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CAM: TBH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Ryan Allyn</a:t>
            </a:r>
          </a:p>
          <a:p>
            <a:pPr>
              <a:lnSpc>
                <a:spcPct val="114000"/>
              </a:lnSpc>
              <a:defRPr/>
            </a:pPr>
            <a:endParaRPr lang="en-US" sz="800" dirty="0">
              <a:solidFill>
                <a:schemeClr val="bg1"/>
              </a:solidFill>
              <a:ea typeface="ＭＳ Ｐゴシック" pitchFamily="-48" charset="-128"/>
              <a:cs typeface="Arial Narro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75734" y="925926"/>
            <a:ext cx="4891566" cy="165398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Lockheed Martin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American 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Ingram Micro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Northrup Grumman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DiVita</a:t>
            </a:r>
            <a:r>
              <a:rPr lang="en-US" sz="1400" dirty="0">
                <a:solidFill>
                  <a:schemeClr val="tx1"/>
                </a:solidFill>
              </a:rPr>
              <a:t>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Liberty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Honeywell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Western Union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Catholic Health Initiatives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AECOM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Farmer’s Insurance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Boeing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Jacobs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itle 4"/>
          <p:cNvSpPr txBox="1">
            <a:spLocks/>
          </p:cNvSpPr>
          <p:nvPr/>
        </p:nvSpPr>
        <p:spPr>
          <a:xfrm>
            <a:off x="1854200" y="274639"/>
            <a:ext cx="8375904" cy="7302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MAM Map – West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5734" y="4732252"/>
            <a:ext cx="4891566" cy="165398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Costco Wholesale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Starbucks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Nordstrom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Weyerhauser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Precision Castparts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Paccar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Micron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Boise Cascade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75734" y="2828675"/>
            <a:ext cx="4891566" cy="165398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Safeway/</a:t>
            </a:r>
            <a:r>
              <a:rPr lang="en-US" sz="1400" dirty="0" err="1">
                <a:solidFill>
                  <a:schemeClr val="tx1"/>
                </a:solidFill>
              </a:rPr>
              <a:t>Alnertson’s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Kaiser Permanente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Chevron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McKesson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Cisco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eBay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PG&amp;E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Facebook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20285" y="120356"/>
            <a:ext cx="2137738" cy="67158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 lIns="91440" rIns="9144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MAM – Major Account Manager</a:t>
            </a:r>
          </a:p>
          <a:p>
            <a:r>
              <a:rPr lang="en-US" sz="900" dirty="0">
                <a:solidFill>
                  <a:schemeClr val="bg1"/>
                </a:solidFill>
              </a:rPr>
              <a:t>SE – Systems Engineer</a:t>
            </a:r>
          </a:p>
          <a:p>
            <a:r>
              <a:rPr lang="en-US" sz="900" dirty="0">
                <a:solidFill>
                  <a:schemeClr val="bg1"/>
                </a:solidFill>
              </a:rPr>
              <a:t>ISR – Inside Sales Rep</a:t>
            </a:r>
          </a:p>
          <a:p>
            <a:r>
              <a:rPr lang="en-US" sz="900" dirty="0">
                <a:solidFill>
                  <a:schemeClr val="bg1"/>
                </a:solidFill>
              </a:rPr>
              <a:t>CAM – Channel Account Manager</a:t>
            </a:r>
          </a:p>
        </p:txBody>
      </p:sp>
    </p:spTree>
    <p:extLst>
      <p:ext uri="{BB962C8B-B14F-4D97-AF65-F5344CB8AC3E}">
        <p14:creationId xmlns:p14="http://schemas.microsoft.com/office/powerpoint/2010/main" val="412314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1854200" y="925925"/>
            <a:ext cx="3666030" cy="1664875"/>
          </a:xfrm>
          <a:prstGeom prst="roundRect">
            <a:avLst>
              <a:gd name="adj" fmla="val 0"/>
            </a:avLst>
          </a:prstGeom>
          <a:solidFill>
            <a:srgbClr val="004096"/>
          </a:solidFill>
          <a:ln w="12700" cmpd="sng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14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North Central (IL)</a:t>
            </a:r>
          </a:p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MAM: Frank </a:t>
            </a:r>
            <a:r>
              <a:rPr lang="en-US" sz="1200" dirty="0" err="1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Depizzo</a:t>
            </a:r>
            <a:r>
              <a:rPr lang="en-U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, fdepiizo@infoblox.com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SE: Mike Zera mzera@Infoblox.com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CAM: Dirk Recker </a:t>
            </a: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  <a:hlinkClick r:id="rId3"/>
              </a:rPr>
              <a:t>drecker@Infoblox.com</a:t>
            </a:r>
            <a:endParaRPr lang="en-US" sz="800" dirty="0">
              <a:solidFill>
                <a:schemeClr val="bg1"/>
              </a:solidFill>
              <a:ea typeface="ＭＳ Ｐゴシック" pitchFamily="-48" charset="-128"/>
              <a:cs typeface="Arial Narrow"/>
            </a:endParaRP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Jeff Francis jfrancis@Infoblox.com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854200" y="2643784"/>
            <a:ext cx="3666030" cy="169961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14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North Central (MN)</a:t>
            </a:r>
          </a:p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MAM: Rob Slaughter, rslaughter@infoblox.com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SE: Steve </a:t>
            </a:r>
            <a:r>
              <a:rPr lang="en-US" sz="800" dirty="0" err="1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Makousky</a:t>
            </a: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, smakousky@infoblox.com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CAM: Dirk Recker </a:t>
            </a: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  <a:hlinkClick r:id="rId3"/>
              </a:rPr>
              <a:t>drecker@Infoblox.com</a:t>
            </a:r>
            <a:endParaRPr lang="en-US" sz="800" dirty="0">
              <a:solidFill>
                <a:schemeClr val="bg1"/>
              </a:solidFill>
              <a:ea typeface="ＭＳ Ｐゴシック" pitchFamily="-48" charset="-128"/>
              <a:cs typeface="Arial Narrow"/>
            </a:endParaRP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Ryan Allyn rallyn@Infoblox.com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6456" y="973333"/>
            <a:ext cx="4900843" cy="16174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Archer Daniels Midland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Caterpillar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Deere &amp; 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State Farm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United 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Abbott 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AbbVie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Walgreens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Johnson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Allstate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McDonald’s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Anthem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54200" y="4495800"/>
            <a:ext cx="3666030" cy="1734290"/>
          </a:xfrm>
          <a:prstGeom prst="rect">
            <a:avLst/>
          </a:prstGeom>
          <a:solidFill>
            <a:srgbClr val="B6BB00"/>
          </a:solidFill>
        </p:spPr>
        <p:txBody>
          <a:bodyPr wrap="square" lIns="91440" rIns="91440" rtlCol="0" anchor="ctr">
            <a:no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TOLA (Houston)</a:t>
            </a:r>
          </a:p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MAM: George Palermo gpalermo@Infoblox.com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SE: Scott Freidman sfriedman@Infoblox.com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CAM: Scott Unger, </a:t>
            </a: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  <a:hlinkClick r:id="rId4"/>
              </a:rPr>
              <a:t>sunger@infoblox.com</a:t>
            </a:r>
            <a:endParaRPr lang="en-US" sz="800" dirty="0">
              <a:solidFill>
                <a:schemeClr val="bg1"/>
              </a:solidFill>
              <a:ea typeface="ＭＳ Ｐゴシック" pitchFamily="-48" charset="-128"/>
              <a:cs typeface="Arial Narrow"/>
            </a:endParaRP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Jonathan Wolf jwolf@Infoblox.com</a:t>
            </a:r>
          </a:p>
        </p:txBody>
      </p:sp>
      <p:sp>
        <p:nvSpPr>
          <p:cNvPr id="29" name="Title 4"/>
          <p:cNvSpPr txBox="1">
            <a:spLocks/>
          </p:cNvSpPr>
          <p:nvPr/>
        </p:nvSpPr>
        <p:spPr>
          <a:xfrm>
            <a:off x="1854200" y="274639"/>
            <a:ext cx="8375904" cy="7302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MAM Map – Central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66457" y="2643785"/>
            <a:ext cx="4891566" cy="169961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Best Buy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UnitedHealth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Cargill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Medtronic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Thompson Reuters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Principal Financial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CH Robinson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General Mills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Xcel Energy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75734" y="4495800"/>
            <a:ext cx="4891566" cy="173429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Exxon Mobil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Valero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Marathon Petro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Sysco Corporation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Halliburton (Baker Hughes)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Waste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Wal-Mart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ConocoPhillips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Southwest Airline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Tyson Foods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America Airlines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20285" y="120356"/>
            <a:ext cx="2137738" cy="67158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 lIns="91440" rIns="9144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MAM – Major Account Manager</a:t>
            </a:r>
          </a:p>
          <a:p>
            <a:r>
              <a:rPr lang="en-US" sz="900" dirty="0">
                <a:solidFill>
                  <a:schemeClr val="bg1"/>
                </a:solidFill>
              </a:rPr>
              <a:t>SE – Systems Engineer</a:t>
            </a:r>
          </a:p>
          <a:p>
            <a:r>
              <a:rPr lang="en-US" sz="900" dirty="0">
                <a:solidFill>
                  <a:schemeClr val="bg1"/>
                </a:solidFill>
              </a:rPr>
              <a:t>ISR – Inside Sales Rep</a:t>
            </a:r>
          </a:p>
          <a:p>
            <a:r>
              <a:rPr lang="en-US" sz="900" dirty="0">
                <a:solidFill>
                  <a:schemeClr val="bg1"/>
                </a:solidFill>
              </a:rPr>
              <a:t>CAM – Channel Account Manager</a:t>
            </a:r>
          </a:p>
        </p:txBody>
      </p:sp>
    </p:spTree>
    <p:extLst>
      <p:ext uri="{BB962C8B-B14F-4D97-AF65-F5344CB8AC3E}">
        <p14:creationId xmlns:p14="http://schemas.microsoft.com/office/powerpoint/2010/main" val="67433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854200" y="2617223"/>
            <a:ext cx="3666030" cy="1345019"/>
          </a:xfrm>
          <a:prstGeom prst="roundRect">
            <a:avLst>
              <a:gd name="adj" fmla="val 0"/>
            </a:avLst>
          </a:prstGeom>
          <a:solidFill>
            <a:srgbClr val="0071D2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14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NY (Financial)</a:t>
            </a:r>
          </a:p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MAM: Al </a:t>
            </a:r>
            <a:r>
              <a:rPr lang="en-US" sz="1200" dirty="0" err="1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Onove</a:t>
            </a:r>
            <a:endParaRPr lang="en-US" sz="1200" dirty="0">
              <a:solidFill>
                <a:schemeClr val="bg1"/>
              </a:solidFill>
              <a:ea typeface="ＭＳ Ｐゴシック" pitchFamily="-48" charset="-128"/>
              <a:cs typeface="Arial Narrow"/>
            </a:endParaRP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SE: Joe </a:t>
            </a:r>
            <a:r>
              <a:rPr lang="en-US" sz="800" dirty="0" err="1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Possert</a:t>
            </a: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, jpossert@infoblox.com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CAM: Brett Johnson </a:t>
            </a: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  <a:hlinkClick r:id="rId3"/>
              </a:rPr>
              <a:t>bjohnson@Infoblox.com</a:t>
            </a:r>
            <a:endParaRPr lang="en-US" sz="800" dirty="0">
              <a:solidFill>
                <a:schemeClr val="bg1"/>
              </a:solidFill>
              <a:ea typeface="ＭＳ Ｐゴシック" pitchFamily="-48" charset="-128"/>
              <a:cs typeface="Arial Narrow"/>
            </a:endParaRP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Jeff Francis jfrancis@Infoblox.com	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854200" y="925924"/>
            <a:ext cx="3666030" cy="1544721"/>
          </a:xfrm>
          <a:prstGeom prst="roundRect">
            <a:avLst>
              <a:gd name="adj" fmla="val 0"/>
            </a:avLst>
          </a:prstGeom>
          <a:solidFill>
            <a:srgbClr val="004096"/>
          </a:solidFill>
          <a:ln w="12700" cmpd="sng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14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New England</a:t>
            </a:r>
          </a:p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MAM:  Paul Duato pduato@Infoblox.com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SE: Chris De Los Reyes cdelosreyes@Infoblox.com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CAM: TBH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Johnathan Wolf jwolf@Infoblox.com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5734" y="925926"/>
            <a:ext cx="4891566" cy="154471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CIGNA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Raytheon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TJMaxx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Aetna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Mass Mutual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CVS/Caremark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Dupont</a:t>
            </a:r>
            <a:r>
              <a:rPr lang="en-US" sz="1400" dirty="0">
                <a:solidFill>
                  <a:schemeClr val="tx1"/>
                </a:solidFill>
              </a:rPr>
              <a:t>/DOW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Textron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Thermo</a:t>
            </a:r>
            <a:r>
              <a:rPr lang="en-US" sz="1400" dirty="0">
                <a:solidFill>
                  <a:schemeClr val="tx1"/>
                </a:solidFill>
              </a:rPr>
              <a:t> Fisher Scientific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Praxair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846179" y="4084166"/>
            <a:ext cx="3666030" cy="1188974"/>
          </a:xfrm>
          <a:prstGeom prst="roundRect">
            <a:avLst>
              <a:gd name="adj" fmla="val 0"/>
            </a:avLst>
          </a:prstGeom>
          <a:solidFill>
            <a:srgbClr val="38A10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14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South East</a:t>
            </a:r>
          </a:p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MAM: Steve Meadows, smeadows@infoblox.com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SE: Marc </a:t>
            </a:r>
            <a:r>
              <a:rPr lang="en-US" sz="800" dirty="0" err="1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Perella</a:t>
            </a: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 mperrella@Infoblox.com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CAM: Tom Thomas, </a:t>
            </a: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  <a:hlinkClick r:id="rId4"/>
              </a:rPr>
              <a:t>tomt@infoblox.com</a:t>
            </a:r>
            <a:endParaRPr lang="en-US" sz="800" dirty="0">
              <a:solidFill>
                <a:schemeClr val="bg1"/>
              </a:solidFill>
              <a:ea typeface="ＭＳ Ｐゴシック" pitchFamily="-48" charset="-128"/>
              <a:cs typeface="Arial Narrow"/>
            </a:endParaRP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Jeff Francis jfrancis@Infoblox.com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58861" y="5395064"/>
            <a:ext cx="3666030" cy="1295399"/>
          </a:xfrm>
          <a:prstGeom prst="rect">
            <a:avLst/>
          </a:prstGeom>
          <a:solidFill>
            <a:srgbClr val="B6BB00"/>
          </a:solidFill>
        </p:spPr>
        <p:txBody>
          <a:bodyPr wrap="square" lIns="91440" rIns="91440" rtlCol="0" anchor="ctr">
            <a:no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South East</a:t>
            </a:r>
          </a:p>
          <a:p>
            <a:pPr>
              <a:lnSpc>
                <a:spcPct val="114000"/>
              </a:lnSpc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MAM: Derek Terry, dterry@infoblox.com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SE: Marc </a:t>
            </a:r>
            <a:r>
              <a:rPr lang="en-US" sz="800" dirty="0" err="1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Perrella</a:t>
            </a: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, mperrella@infoblox.com</a:t>
            </a: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CAM: Tom Thomas, </a:t>
            </a: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  <a:hlinkClick r:id="rId4"/>
              </a:rPr>
              <a:t>tomt@infoblox.com</a:t>
            </a:r>
            <a:endParaRPr lang="en-US" sz="800" dirty="0">
              <a:solidFill>
                <a:schemeClr val="bg1"/>
              </a:solidFill>
              <a:ea typeface="ＭＳ Ｐゴシック" pitchFamily="-48" charset="-128"/>
              <a:cs typeface="Arial Narrow"/>
            </a:endParaRPr>
          </a:p>
          <a:p>
            <a:pPr>
              <a:lnSpc>
                <a:spcPct val="114000"/>
              </a:lnSpc>
              <a:defRPr/>
            </a:pPr>
            <a:r>
              <a:rPr lang="en-US" sz="8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ISR: Jeff Francis jfrancis@Infoblox.com</a:t>
            </a:r>
          </a:p>
          <a:p>
            <a:pPr>
              <a:lnSpc>
                <a:spcPct val="114000"/>
              </a:lnSpc>
              <a:defRPr/>
            </a:pPr>
            <a:endParaRPr lang="en-US" sz="800" dirty="0">
              <a:solidFill>
                <a:schemeClr val="bg1"/>
              </a:solidFill>
              <a:ea typeface="ＭＳ Ｐゴシック" pitchFamily="-48" charset="-128"/>
              <a:cs typeface="Arial Narrow"/>
            </a:endParaRPr>
          </a:p>
        </p:txBody>
      </p:sp>
      <p:sp>
        <p:nvSpPr>
          <p:cNvPr id="29" name="Title 4"/>
          <p:cNvSpPr txBox="1">
            <a:spLocks/>
          </p:cNvSpPr>
          <p:nvPr/>
        </p:nvSpPr>
        <p:spPr>
          <a:xfrm>
            <a:off x="1854200" y="274639"/>
            <a:ext cx="8375904" cy="7302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MAM Map – East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84201" y="2622141"/>
            <a:ext cx="4891566" cy="13602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Bank of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Metslife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Morgan Stanley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Goldman Sachs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Pfizer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Merck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Prudential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75734" y="4084166"/>
            <a:ext cx="4891566" cy="11964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International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HCA Holdings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FedEx Corp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Lowe's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Wells Fargo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Deloitte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Freddie 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Duke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AFLAC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TIAA-CREF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Autozone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66153" y="5407209"/>
            <a:ext cx="4927661" cy="13080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Publix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Coca-Cola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General Electric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Home Depot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HD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PWC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First Data Corporation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AutoNation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20285" y="120356"/>
            <a:ext cx="2137738" cy="67158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 lIns="91440" rIns="9144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MAM – Major Account Manager</a:t>
            </a:r>
          </a:p>
          <a:p>
            <a:r>
              <a:rPr lang="en-US" sz="900" dirty="0">
                <a:solidFill>
                  <a:schemeClr val="bg1"/>
                </a:solidFill>
              </a:rPr>
              <a:t>SE – Systems Engineer</a:t>
            </a:r>
          </a:p>
          <a:p>
            <a:r>
              <a:rPr lang="en-US" sz="900" dirty="0">
                <a:solidFill>
                  <a:schemeClr val="bg1"/>
                </a:solidFill>
              </a:rPr>
              <a:t>ISR – Inside Sales Rep</a:t>
            </a:r>
          </a:p>
          <a:p>
            <a:r>
              <a:rPr lang="en-US" sz="900" dirty="0">
                <a:solidFill>
                  <a:schemeClr val="bg1"/>
                </a:solidFill>
              </a:rPr>
              <a:t>CAM – Channel Account Manager</a:t>
            </a:r>
          </a:p>
        </p:txBody>
      </p:sp>
    </p:spTree>
    <p:extLst>
      <p:ext uri="{BB962C8B-B14F-4D97-AF65-F5344CB8AC3E}">
        <p14:creationId xmlns:p14="http://schemas.microsoft.com/office/powerpoint/2010/main" val="369150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0"/>
          <p:cNvSpPr>
            <a:spLocks/>
          </p:cNvSpPr>
          <p:nvPr/>
        </p:nvSpPr>
        <p:spPr bwMode="auto">
          <a:xfrm rot="120000">
            <a:off x="5976130" y="3826153"/>
            <a:ext cx="471557" cy="838589"/>
          </a:xfrm>
          <a:custGeom>
            <a:avLst/>
            <a:gdLst>
              <a:gd name="T0" fmla="*/ 44 w 391"/>
              <a:gd name="T1" fmla="*/ 36 h 702"/>
              <a:gd name="T2" fmla="*/ 67 w 391"/>
              <a:gd name="T3" fmla="*/ 74 h 702"/>
              <a:gd name="T4" fmla="*/ 74 w 391"/>
              <a:gd name="T5" fmla="*/ 110 h 702"/>
              <a:gd name="T6" fmla="*/ 58 w 391"/>
              <a:gd name="T7" fmla="*/ 148 h 702"/>
              <a:gd name="T8" fmla="*/ 22 w 391"/>
              <a:gd name="T9" fmla="*/ 154 h 702"/>
              <a:gd name="T10" fmla="*/ 22 w 391"/>
              <a:gd name="T11" fmla="*/ 199 h 702"/>
              <a:gd name="T12" fmla="*/ 0 w 391"/>
              <a:gd name="T13" fmla="*/ 244 h 702"/>
              <a:gd name="T14" fmla="*/ 0 w 391"/>
              <a:gd name="T15" fmla="*/ 317 h 702"/>
              <a:gd name="T16" fmla="*/ 36 w 391"/>
              <a:gd name="T17" fmla="*/ 407 h 702"/>
              <a:gd name="T18" fmla="*/ 74 w 391"/>
              <a:gd name="T19" fmla="*/ 458 h 702"/>
              <a:gd name="T20" fmla="*/ 132 w 391"/>
              <a:gd name="T21" fmla="*/ 487 h 702"/>
              <a:gd name="T22" fmla="*/ 132 w 391"/>
              <a:gd name="T23" fmla="*/ 577 h 702"/>
              <a:gd name="T24" fmla="*/ 185 w 391"/>
              <a:gd name="T25" fmla="*/ 644 h 702"/>
              <a:gd name="T26" fmla="*/ 208 w 391"/>
              <a:gd name="T27" fmla="*/ 679 h 702"/>
              <a:gd name="T28" fmla="*/ 243 w 391"/>
              <a:gd name="T29" fmla="*/ 702 h 702"/>
              <a:gd name="T30" fmla="*/ 243 w 391"/>
              <a:gd name="T31" fmla="*/ 679 h 702"/>
              <a:gd name="T32" fmla="*/ 317 w 391"/>
              <a:gd name="T33" fmla="*/ 679 h 702"/>
              <a:gd name="T34" fmla="*/ 304 w 391"/>
              <a:gd name="T35" fmla="*/ 650 h 702"/>
              <a:gd name="T36" fmla="*/ 326 w 391"/>
              <a:gd name="T37" fmla="*/ 644 h 702"/>
              <a:gd name="T38" fmla="*/ 317 w 391"/>
              <a:gd name="T39" fmla="*/ 628 h 702"/>
              <a:gd name="T40" fmla="*/ 339 w 391"/>
              <a:gd name="T41" fmla="*/ 577 h 702"/>
              <a:gd name="T42" fmla="*/ 391 w 391"/>
              <a:gd name="T43" fmla="*/ 443 h 702"/>
              <a:gd name="T44" fmla="*/ 355 w 391"/>
              <a:gd name="T45" fmla="*/ 420 h 702"/>
              <a:gd name="T46" fmla="*/ 362 w 391"/>
              <a:gd name="T47" fmla="*/ 384 h 702"/>
              <a:gd name="T48" fmla="*/ 317 w 391"/>
              <a:gd name="T49" fmla="*/ 110 h 702"/>
              <a:gd name="T50" fmla="*/ 317 w 391"/>
              <a:gd name="T51" fmla="*/ 74 h 702"/>
              <a:gd name="T52" fmla="*/ 281 w 391"/>
              <a:gd name="T53" fmla="*/ 36 h 702"/>
              <a:gd name="T54" fmla="*/ 281 w 391"/>
              <a:gd name="T55" fmla="*/ 0 h 702"/>
              <a:gd name="T56" fmla="*/ 44 w 391"/>
              <a:gd name="T57" fmla="*/ 36 h 70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91"/>
              <a:gd name="T88" fmla="*/ 0 h 702"/>
              <a:gd name="T89" fmla="*/ 391 w 391"/>
              <a:gd name="T90" fmla="*/ 702 h 70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91" h="702">
                <a:moveTo>
                  <a:pt x="44" y="36"/>
                </a:moveTo>
                <a:lnTo>
                  <a:pt x="67" y="74"/>
                </a:lnTo>
                <a:lnTo>
                  <a:pt x="74" y="110"/>
                </a:lnTo>
                <a:lnTo>
                  <a:pt x="58" y="148"/>
                </a:lnTo>
                <a:lnTo>
                  <a:pt x="22" y="154"/>
                </a:lnTo>
                <a:lnTo>
                  <a:pt x="22" y="199"/>
                </a:lnTo>
                <a:lnTo>
                  <a:pt x="0" y="244"/>
                </a:lnTo>
                <a:lnTo>
                  <a:pt x="0" y="317"/>
                </a:lnTo>
                <a:lnTo>
                  <a:pt x="36" y="407"/>
                </a:lnTo>
                <a:lnTo>
                  <a:pt x="74" y="458"/>
                </a:lnTo>
                <a:lnTo>
                  <a:pt x="132" y="487"/>
                </a:lnTo>
                <a:lnTo>
                  <a:pt x="132" y="577"/>
                </a:lnTo>
                <a:lnTo>
                  <a:pt x="185" y="644"/>
                </a:lnTo>
                <a:lnTo>
                  <a:pt x="208" y="679"/>
                </a:lnTo>
                <a:lnTo>
                  <a:pt x="243" y="702"/>
                </a:lnTo>
                <a:lnTo>
                  <a:pt x="243" y="679"/>
                </a:lnTo>
                <a:lnTo>
                  <a:pt x="317" y="679"/>
                </a:lnTo>
                <a:lnTo>
                  <a:pt x="304" y="650"/>
                </a:lnTo>
                <a:lnTo>
                  <a:pt x="326" y="644"/>
                </a:lnTo>
                <a:lnTo>
                  <a:pt x="317" y="628"/>
                </a:lnTo>
                <a:lnTo>
                  <a:pt x="339" y="577"/>
                </a:lnTo>
                <a:lnTo>
                  <a:pt x="391" y="443"/>
                </a:lnTo>
                <a:lnTo>
                  <a:pt x="355" y="420"/>
                </a:lnTo>
                <a:lnTo>
                  <a:pt x="362" y="384"/>
                </a:lnTo>
                <a:lnTo>
                  <a:pt x="317" y="110"/>
                </a:lnTo>
                <a:lnTo>
                  <a:pt x="317" y="74"/>
                </a:lnTo>
                <a:lnTo>
                  <a:pt x="281" y="36"/>
                </a:lnTo>
                <a:lnTo>
                  <a:pt x="281" y="0"/>
                </a:lnTo>
                <a:lnTo>
                  <a:pt x="44" y="3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20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58" name="Freeform 11"/>
          <p:cNvSpPr>
            <a:spLocks/>
          </p:cNvSpPr>
          <p:nvPr/>
        </p:nvSpPr>
        <p:spPr bwMode="auto">
          <a:xfrm rot="120000">
            <a:off x="6260165" y="4197641"/>
            <a:ext cx="783918" cy="458715"/>
          </a:xfrm>
          <a:custGeom>
            <a:avLst/>
            <a:gdLst>
              <a:gd name="T0" fmla="*/ 7 w 650"/>
              <a:gd name="T1" fmla="*/ 384 h 384"/>
              <a:gd name="T2" fmla="*/ 112 w 650"/>
              <a:gd name="T3" fmla="*/ 371 h 384"/>
              <a:gd name="T4" fmla="*/ 112 w 650"/>
              <a:gd name="T5" fmla="*/ 348 h 384"/>
              <a:gd name="T6" fmla="*/ 148 w 650"/>
              <a:gd name="T7" fmla="*/ 348 h 384"/>
              <a:gd name="T8" fmla="*/ 541 w 650"/>
              <a:gd name="T9" fmla="*/ 281 h 384"/>
              <a:gd name="T10" fmla="*/ 592 w 650"/>
              <a:gd name="T11" fmla="*/ 246 h 384"/>
              <a:gd name="T12" fmla="*/ 608 w 650"/>
              <a:gd name="T13" fmla="*/ 208 h 384"/>
              <a:gd name="T14" fmla="*/ 628 w 650"/>
              <a:gd name="T15" fmla="*/ 185 h 384"/>
              <a:gd name="T16" fmla="*/ 650 w 650"/>
              <a:gd name="T17" fmla="*/ 149 h 384"/>
              <a:gd name="T18" fmla="*/ 643 w 650"/>
              <a:gd name="T19" fmla="*/ 149 h 384"/>
              <a:gd name="T20" fmla="*/ 628 w 650"/>
              <a:gd name="T21" fmla="*/ 118 h 384"/>
              <a:gd name="T22" fmla="*/ 608 w 650"/>
              <a:gd name="T23" fmla="*/ 96 h 384"/>
              <a:gd name="T24" fmla="*/ 592 w 650"/>
              <a:gd name="T25" fmla="*/ 38 h 384"/>
              <a:gd name="T26" fmla="*/ 554 w 650"/>
              <a:gd name="T27" fmla="*/ 0 h 384"/>
              <a:gd name="T28" fmla="*/ 541 w 650"/>
              <a:gd name="T29" fmla="*/ 0 h 384"/>
              <a:gd name="T30" fmla="*/ 525 w 650"/>
              <a:gd name="T31" fmla="*/ 22 h 384"/>
              <a:gd name="T32" fmla="*/ 503 w 650"/>
              <a:gd name="T33" fmla="*/ 15 h 384"/>
              <a:gd name="T34" fmla="*/ 480 w 650"/>
              <a:gd name="T35" fmla="*/ 22 h 384"/>
              <a:gd name="T36" fmla="*/ 445 w 650"/>
              <a:gd name="T37" fmla="*/ 9 h 384"/>
              <a:gd name="T38" fmla="*/ 371 w 650"/>
              <a:gd name="T39" fmla="*/ 22 h 384"/>
              <a:gd name="T40" fmla="*/ 333 w 650"/>
              <a:gd name="T41" fmla="*/ 60 h 384"/>
              <a:gd name="T42" fmla="*/ 304 w 650"/>
              <a:gd name="T43" fmla="*/ 111 h 384"/>
              <a:gd name="T44" fmla="*/ 282 w 650"/>
              <a:gd name="T45" fmla="*/ 156 h 384"/>
              <a:gd name="T46" fmla="*/ 259 w 650"/>
              <a:gd name="T47" fmla="*/ 134 h 384"/>
              <a:gd name="T48" fmla="*/ 237 w 650"/>
              <a:gd name="T49" fmla="*/ 170 h 384"/>
              <a:gd name="T50" fmla="*/ 125 w 650"/>
              <a:gd name="T51" fmla="*/ 185 h 384"/>
              <a:gd name="T52" fmla="*/ 96 w 650"/>
              <a:gd name="T53" fmla="*/ 208 h 384"/>
              <a:gd name="T54" fmla="*/ 74 w 650"/>
              <a:gd name="T55" fmla="*/ 259 h 384"/>
              <a:gd name="T56" fmla="*/ 83 w 650"/>
              <a:gd name="T57" fmla="*/ 275 h 384"/>
              <a:gd name="T58" fmla="*/ 61 w 650"/>
              <a:gd name="T59" fmla="*/ 281 h 384"/>
              <a:gd name="T60" fmla="*/ 74 w 650"/>
              <a:gd name="T61" fmla="*/ 310 h 384"/>
              <a:gd name="T62" fmla="*/ 0 w 650"/>
              <a:gd name="T63" fmla="*/ 310 h 384"/>
              <a:gd name="T64" fmla="*/ 0 w 650"/>
              <a:gd name="T65" fmla="*/ 348 h 384"/>
              <a:gd name="T66" fmla="*/ 16 w 650"/>
              <a:gd name="T67" fmla="*/ 355 h 384"/>
              <a:gd name="T68" fmla="*/ 7 w 650"/>
              <a:gd name="T69" fmla="*/ 384 h 38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50"/>
              <a:gd name="T106" fmla="*/ 0 h 384"/>
              <a:gd name="T107" fmla="*/ 650 w 650"/>
              <a:gd name="T108" fmla="*/ 384 h 38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50" h="384">
                <a:moveTo>
                  <a:pt x="7" y="384"/>
                </a:moveTo>
                <a:lnTo>
                  <a:pt x="112" y="371"/>
                </a:lnTo>
                <a:lnTo>
                  <a:pt x="112" y="348"/>
                </a:lnTo>
                <a:lnTo>
                  <a:pt x="148" y="348"/>
                </a:lnTo>
                <a:lnTo>
                  <a:pt x="541" y="281"/>
                </a:lnTo>
                <a:lnTo>
                  <a:pt x="592" y="246"/>
                </a:lnTo>
                <a:lnTo>
                  <a:pt x="608" y="208"/>
                </a:lnTo>
                <a:lnTo>
                  <a:pt x="628" y="185"/>
                </a:lnTo>
                <a:lnTo>
                  <a:pt x="650" y="149"/>
                </a:lnTo>
                <a:lnTo>
                  <a:pt x="643" y="149"/>
                </a:lnTo>
                <a:lnTo>
                  <a:pt x="628" y="118"/>
                </a:lnTo>
                <a:lnTo>
                  <a:pt x="608" y="96"/>
                </a:lnTo>
                <a:lnTo>
                  <a:pt x="592" y="38"/>
                </a:lnTo>
                <a:lnTo>
                  <a:pt x="554" y="0"/>
                </a:lnTo>
                <a:lnTo>
                  <a:pt x="541" y="0"/>
                </a:lnTo>
                <a:lnTo>
                  <a:pt x="525" y="22"/>
                </a:lnTo>
                <a:lnTo>
                  <a:pt x="503" y="15"/>
                </a:lnTo>
                <a:lnTo>
                  <a:pt x="480" y="22"/>
                </a:lnTo>
                <a:lnTo>
                  <a:pt x="445" y="9"/>
                </a:lnTo>
                <a:lnTo>
                  <a:pt x="371" y="22"/>
                </a:lnTo>
                <a:lnTo>
                  <a:pt x="333" y="60"/>
                </a:lnTo>
                <a:lnTo>
                  <a:pt x="304" y="111"/>
                </a:lnTo>
                <a:lnTo>
                  <a:pt x="282" y="156"/>
                </a:lnTo>
                <a:lnTo>
                  <a:pt x="259" y="134"/>
                </a:lnTo>
                <a:lnTo>
                  <a:pt x="237" y="170"/>
                </a:lnTo>
                <a:lnTo>
                  <a:pt x="125" y="185"/>
                </a:lnTo>
                <a:lnTo>
                  <a:pt x="96" y="208"/>
                </a:lnTo>
                <a:lnTo>
                  <a:pt x="74" y="259"/>
                </a:lnTo>
                <a:lnTo>
                  <a:pt x="83" y="275"/>
                </a:lnTo>
                <a:lnTo>
                  <a:pt x="61" y="281"/>
                </a:lnTo>
                <a:lnTo>
                  <a:pt x="74" y="310"/>
                </a:lnTo>
                <a:lnTo>
                  <a:pt x="0" y="310"/>
                </a:lnTo>
                <a:lnTo>
                  <a:pt x="0" y="348"/>
                </a:lnTo>
                <a:lnTo>
                  <a:pt x="16" y="355"/>
                </a:lnTo>
                <a:lnTo>
                  <a:pt x="7" y="38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20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59" name="Freeform 12"/>
          <p:cNvSpPr>
            <a:spLocks/>
          </p:cNvSpPr>
          <p:nvPr/>
        </p:nvSpPr>
        <p:spPr bwMode="auto">
          <a:xfrm rot="120000">
            <a:off x="6359763" y="3814826"/>
            <a:ext cx="358190" cy="627150"/>
          </a:xfrm>
          <a:custGeom>
            <a:avLst/>
            <a:gdLst>
              <a:gd name="T0" fmla="*/ 0 w 297"/>
              <a:gd name="T1" fmla="*/ 58 h 525"/>
              <a:gd name="T2" fmla="*/ 38 w 297"/>
              <a:gd name="T3" fmla="*/ 58 h 525"/>
              <a:gd name="T4" fmla="*/ 74 w 297"/>
              <a:gd name="T5" fmla="*/ 38 h 525"/>
              <a:gd name="T6" fmla="*/ 83 w 297"/>
              <a:gd name="T7" fmla="*/ 22 h 525"/>
              <a:gd name="T8" fmla="*/ 237 w 297"/>
              <a:gd name="T9" fmla="*/ 0 h 525"/>
              <a:gd name="T10" fmla="*/ 297 w 297"/>
              <a:gd name="T11" fmla="*/ 339 h 525"/>
              <a:gd name="T12" fmla="*/ 259 w 297"/>
              <a:gd name="T13" fmla="*/ 377 h 525"/>
              <a:gd name="T14" fmla="*/ 230 w 297"/>
              <a:gd name="T15" fmla="*/ 428 h 525"/>
              <a:gd name="T16" fmla="*/ 208 w 297"/>
              <a:gd name="T17" fmla="*/ 473 h 525"/>
              <a:gd name="T18" fmla="*/ 185 w 297"/>
              <a:gd name="T19" fmla="*/ 451 h 525"/>
              <a:gd name="T20" fmla="*/ 163 w 297"/>
              <a:gd name="T21" fmla="*/ 487 h 525"/>
              <a:gd name="T22" fmla="*/ 51 w 297"/>
              <a:gd name="T23" fmla="*/ 502 h 525"/>
              <a:gd name="T24" fmla="*/ 22 w 297"/>
              <a:gd name="T25" fmla="*/ 525 h 525"/>
              <a:gd name="T26" fmla="*/ 74 w 297"/>
              <a:gd name="T27" fmla="*/ 391 h 525"/>
              <a:gd name="T28" fmla="*/ 38 w 297"/>
              <a:gd name="T29" fmla="*/ 368 h 525"/>
              <a:gd name="T30" fmla="*/ 45 w 297"/>
              <a:gd name="T31" fmla="*/ 332 h 525"/>
              <a:gd name="T32" fmla="*/ 0 w 297"/>
              <a:gd name="T33" fmla="*/ 58 h 5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7"/>
              <a:gd name="T52" fmla="*/ 0 h 525"/>
              <a:gd name="T53" fmla="*/ 297 w 297"/>
              <a:gd name="T54" fmla="*/ 525 h 5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7" h="525">
                <a:moveTo>
                  <a:pt x="0" y="58"/>
                </a:moveTo>
                <a:lnTo>
                  <a:pt x="38" y="58"/>
                </a:lnTo>
                <a:lnTo>
                  <a:pt x="74" y="38"/>
                </a:lnTo>
                <a:lnTo>
                  <a:pt x="83" y="22"/>
                </a:lnTo>
                <a:lnTo>
                  <a:pt x="237" y="0"/>
                </a:lnTo>
                <a:lnTo>
                  <a:pt x="297" y="339"/>
                </a:lnTo>
                <a:lnTo>
                  <a:pt x="259" y="377"/>
                </a:lnTo>
                <a:lnTo>
                  <a:pt x="230" y="428"/>
                </a:lnTo>
                <a:lnTo>
                  <a:pt x="208" y="473"/>
                </a:lnTo>
                <a:lnTo>
                  <a:pt x="185" y="451"/>
                </a:lnTo>
                <a:lnTo>
                  <a:pt x="163" y="487"/>
                </a:lnTo>
                <a:lnTo>
                  <a:pt x="51" y="502"/>
                </a:lnTo>
                <a:lnTo>
                  <a:pt x="22" y="525"/>
                </a:lnTo>
                <a:lnTo>
                  <a:pt x="74" y="391"/>
                </a:lnTo>
                <a:lnTo>
                  <a:pt x="38" y="368"/>
                </a:lnTo>
                <a:lnTo>
                  <a:pt x="45" y="332"/>
                </a:lnTo>
                <a:lnTo>
                  <a:pt x="0" y="58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20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60" name="Freeform 14"/>
          <p:cNvSpPr>
            <a:spLocks/>
          </p:cNvSpPr>
          <p:nvPr/>
        </p:nvSpPr>
        <p:spPr bwMode="auto">
          <a:xfrm rot="120000">
            <a:off x="6035623" y="3098998"/>
            <a:ext cx="606632" cy="344036"/>
          </a:xfrm>
          <a:custGeom>
            <a:avLst/>
            <a:gdLst>
              <a:gd name="T0" fmla="*/ 237 w 503"/>
              <a:gd name="T1" fmla="*/ 288 h 288"/>
              <a:gd name="T2" fmla="*/ 221 w 503"/>
              <a:gd name="T3" fmla="*/ 214 h 288"/>
              <a:gd name="T4" fmla="*/ 199 w 503"/>
              <a:gd name="T5" fmla="*/ 214 h 288"/>
              <a:gd name="T6" fmla="*/ 186 w 503"/>
              <a:gd name="T7" fmla="*/ 192 h 288"/>
              <a:gd name="T8" fmla="*/ 148 w 503"/>
              <a:gd name="T9" fmla="*/ 192 h 288"/>
              <a:gd name="T10" fmla="*/ 96 w 503"/>
              <a:gd name="T11" fmla="*/ 163 h 288"/>
              <a:gd name="T12" fmla="*/ 36 w 503"/>
              <a:gd name="T13" fmla="*/ 163 h 288"/>
              <a:gd name="T14" fmla="*/ 0 w 503"/>
              <a:gd name="T15" fmla="*/ 141 h 288"/>
              <a:gd name="T16" fmla="*/ 81 w 503"/>
              <a:gd name="T17" fmla="*/ 83 h 288"/>
              <a:gd name="T18" fmla="*/ 125 w 503"/>
              <a:gd name="T19" fmla="*/ 16 h 288"/>
              <a:gd name="T20" fmla="*/ 186 w 503"/>
              <a:gd name="T21" fmla="*/ 0 h 288"/>
              <a:gd name="T22" fmla="*/ 148 w 503"/>
              <a:gd name="T23" fmla="*/ 31 h 288"/>
              <a:gd name="T24" fmla="*/ 125 w 503"/>
              <a:gd name="T25" fmla="*/ 60 h 288"/>
              <a:gd name="T26" fmla="*/ 148 w 503"/>
              <a:gd name="T27" fmla="*/ 83 h 288"/>
              <a:gd name="T28" fmla="*/ 148 w 503"/>
              <a:gd name="T29" fmla="*/ 60 h 288"/>
              <a:gd name="T30" fmla="*/ 186 w 503"/>
              <a:gd name="T31" fmla="*/ 60 h 288"/>
              <a:gd name="T32" fmla="*/ 208 w 503"/>
              <a:gd name="T33" fmla="*/ 83 h 288"/>
              <a:gd name="T34" fmla="*/ 221 w 503"/>
              <a:gd name="T35" fmla="*/ 112 h 288"/>
              <a:gd name="T36" fmla="*/ 259 w 503"/>
              <a:gd name="T37" fmla="*/ 83 h 288"/>
              <a:gd name="T38" fmla="*/ 273 w 503"/>
              <a:gd name="T39" fmla="*/ 96 h 288"/>
              <a:gd name="T40" fmla="*/ 282 w 503"/>
              <a:gd name="T41" fmla="*/ 83 h 288"/>
              <a:gd name="T42" fmla="*/ 340 w 503"/>
              <a:gd name="T43" fmla="*/ 67 h 288"/>
              <a:gd name="T44" fmla="*/ 384 w 503"/>
              <a:gd name="T45" fmla="*/ 45 h 288"/>
              <a:gd name="T46" fmla="*/ 407 w 503"/>
              <a:gd name="T47" fmla="*/ 45 h 288"/>
              <a:gd name="T48" fmla="*/ 420 w 503"/>
              <a:gd name="T49" fmla="*/ 74 h 288"/>
              <a:gd name="T50" fmla="*/ 480 w 503"/>
              <a:gd name="T51" fmla="*/ 74 h 288"/>
              <a:gd name="T52" fmla="*/ 503 w 503"/>
              <a:gd name="T53" fmla="*/ 134 h 288"/>
              <a:gd name="T54" fmla="*/ 442 w 503"/>
              <a:gd name="T55" fmla="*/ 147 h 288"/>
              <a:gd name="T56" fmla="*/ 391 w 503"/>
              <a:gd name="T57" fmla="*/ 141 h 288"/>
              <a:gd name="T58" fmla="*/ 369 w 503"/>
              <a:gd name="T59" fmla="*/ 170 h 288"/>
              <a:gd name="T60" fmla="*/ 333 w 503"/>
              <a:gd name="T61" fmla="*/ 170 h 288"/>
              <a:gd name="T62" fmla="*/ 304 w 503"/>
              <a:gd name="T63" fmla="*/ 201 h 288"/>
              <a:gd name="T64" fmla="*/ 282 w 503"/>
              <a:gd name="T65" fmla="*/ 201 h 288"/>
              <a:gd name="T66" fmla="*/ 237 w 503"/>
              <a:gd name="T67" fmla="*/ 288 h 2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503"/>
              <a:gd name="T103" fmla="*/ 0 h 288"/>
              <a:gd name="T104" fmla="*/ 503 w 503"/>
              <a:gd name="T105" fmla="*/ 288 h 28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503" h="288">
                <a:moveTo>
                  <a:pt x="237" y="288"/>
                </a:moveTo>
                <a:lnTo>
                  <a:pt x="221" y="214"/>
                </a:lnTo>
                <a:lnTo>
                  <a:pt x="199" y="214"/>
                </a:lnTo>
                <a:lnTo>
                  <a:pt x="186" y="192"/>
                </a:lnTo>
                <a:lnTo>
                  <a:pt x="148" y="192"/>
                </a:lnTo>
                <a:lnTo>
                  <a:pt x="96" y="163"/>
                </a:lnTo>
                <a:lnTo>
                  <a:pt x="36" y="163"/>
                </a:lnTo>
                <a:lnTo>
                  <a:pt x="0" y="141"/>
                </a:lnTo>
                <a:lnTo>
                  <a:pt x="81" y="83"/>
                </a:lnTo>
                <a:lnTo>
                  <a:pt x="125" y="16"/>
                </a:lnTo>
                <a:lnTo>
                  <a:pt x="186" y="0"/>
                </a:lnTo>
                <a:lnTo>
                  <a:pt x="148" y="31"/>
                </a:lnTo>
                <a:lnTo>
                  <a:pt x="125" y="60"/>
                </a:lnTo>
                <a:lnTo>
                  <a:pt x="148" y="83"/>
                </a:lnTo>
                <a:lnTo>
                  <a:pt x="148" y="60"/>
                </a:lnTo>
                <a:lnTo>
                  <a:pt x="186" y="60"/>
                </a:lnTo>
                <a:lnTo>
                  <a:pt x="208" y="83"/>
                </a:lnTo>
                <a:lnTo>
                  <a:pt x="221" y="112"/>
                </a:lnTo>
                <a:lnTo>
                  <a:pt x="259" y="83"/>
                </a:lnTo>
                <a:lnTo>
                  <a:pt x="273" y="96"/>
                </a:lnTo>
                <a:lnTo>
                  <a:pt x="282" y="83"/>
                </a:lnTo>
                <a:lnTo>
                  <a:pt x="340" y="67"/>
                </a:lnTo>
                <a:lnTo>
                  <a:pt x="384" y="45"/>
                </a:lnTo>
                <a:lnTo>
                  <a:pt x="407" y="45"/>
                </a:lnTo>
                <a:lnTo>
                  <a:pt x="420" y="74"/>
                </a:lnTo>
                <a:lnTo>
                  <a:pt x="480" y="74"/>
                </a:lnTo>
                <a:lnTo>
                  <a:pt x="503" y="134"/>
                </a:lnTo>
                <a:lnTo>
                  <a:pt x="442" y="147"/>
                </a:lnTo>
                <a:lnTo>
                  <a:pt x="391" y="141"/>
                </a:lnTo>
                <a:lnTo>
                  <a:pt x="369" y="170"/>
                </a:lnTo>
                <a:lnTo>
                  <a:pt x="333" y="170"/>
                </a:lnTo>
                <a:lnTo>
                  <a:pt x="304" y="201"/>
                </a:lnTo>
                <a:lnTo>
                  <a:pt x="282" y="201"/>
                </a:lnTo>
                <a:lnTo>
                  <a:pt x="237" y="288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20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61" name="Freeform 15"/>
          <p:cNvSpPr>
            <a:spLocks/>
          </p:cNvSpPr>
          <p:nvPr/>
        </p:nvSpPr>
        <p:spPr bwMode="auto">
          <a:xfrm rot="120000">
            <a:off x="6441431" y="3260682"/>
            <a:ext cx="428140" cy="584145"/>
          </a:xfrm>
          <a:custGeom>
            <a:avLst/>
            <a:gdLst>
              <a:gd name="T0" fmla="*/ 355 w 355"/>
              <a:gd name="T1" fmla="*/ 304 h 489"/>
              <a:gd name="T2" fmla="*/ 320 w 355"/>
              <a:gd name="T3" fmla="*/ 377 h 489"/>
              <a:gd name="T4" fmla="*/ 304 w 355"/>
              <a:gd name="T5" fmla="*/ 386 h 489"/>
              <a:gd name="T6" fmla="*/ 297 w 355"/>
              <a:gd name="T7" fmla="*/ 415 h 489"/>
              <a:gd name="T8" fmla="*/ 320 w 355"/>
              <a:gd name="T9" fmla="*/ 451 h 489"/>
              <a:gd name="T10" fmla="*/ 186 w 355"/>
              <a:gd name="T11" fmla="*/ 467 h 489"/>
              <a:gd name="T12" fmla="*/ 32 w 355"/>
              <a:gd name="T13" fmla="*/ 489 h 489"/>
              <a:gd name="T14" fmla="*/ 45 w 355"/>
              <a:gd name="T15" fmla="*/ 451 h 489"/>
              <a:gd name="T16" fmla="*/ 38 w 355"/>
              <a:gd name="T17" fmla="*/ 400 h 489"/>
              <a:gd name="T18" fmla="*/ 38 w 355"/>
              <a:gd name="T19" fmla="*/ 348 h 489"/>
              <a:gd name="T20" fmla="*/ 0 w 355"/>
              <a:gd name="T21" fmla="*/ 304 h 489"/>
              <a:gd name="T22" fmla="*/ 23 w 355"/>
              <a:gd name="T23" fmla="*/ 134 h 489"/>
              <a:gd name="T24" fmla="*/ 38 w 355"/>
              <a:gd name="T25" fmla="*/ 67 h 489"/>
              <a:gd name="T26" fmla="*/ 61 w 355"/>
              <a:gd name="T27" fmla="*/ 105 h 489"/>
              <a:gd name="T28" fmla="*/ 74 w 355"/>
              <a:gd name="T29" fmla="*/ 118 h 489"/>
              <a:gd name="T30" fmla="*/ 74 w 355"/>
              <a:gd name="T31" fmla="*/ 82 h 489"/>
              <a:gd name="T32" fmla="*/ 96 w 355"/>
              <a:gd name="T33" fmla="*/ 53 h 489"/>
              <a:gd name="T34" fmla="*/ 74 w 355"/>
              <a:gd name="T35" fmla="*/ 22 h 489"/>
              <a:gd name="T36" fmla="*/ 96 w 355"/>
              <a:gd name="T37" fmla="*/ 0 h 489"/>
              <a:gd name="T38" fmla="*/ 224 w 355"/>
              <a:gd name="T39" fmla="*/ 22 h 489"/>
              <a:gd name="T40" fmla="*/ 246 w 355"/>
              <a:gd name="T41" fmla="*/ 89 h 489"/>
              <a:gd name="T42" fmla="*/ 253 w 355"/>
              <a:gd name="T43" fmla="*/ 156 h 489"/>
              <a:gd name="T44" fmla="*/ 224 w 355"/>
              <a:gd name="T45" fmla="*/ 192 h 489"/>
              <a:gd name="T46" fmla="*/ 224 w 355"/>
              <a:gd name="T47" fmla="*/ 214 h 489"/>
              <a:gd name="T48" fmla="*/ 246 w 355"/>
              <a:gd name="T49" fmla="*/ 230 h 489"/>
              <a:gd name="T50" fmla="*/ 268 w 355"/>
              <a:gd name="T51" fmla="*/ 208 h 489"/>
              <a:gd name="T52" fmla="*/ 282 w 355"/>
              <a:gd name="T53" fmla="*/ 172 h 489"/>
              <a:gd name="T54" fmla="*/ 297 w 355"/>
              <a:gd name="T55" fmla="*/ 156 h 489"/>
              <a:gd name="T56" fmla="*/ 355 w 355"/>
              <a:gd name="T57" fmla="*/ 268 h 489"/>
              <a:gd name="T58" fmla="*/ 355 w 355"/>
              <a:gd name="T59" fmla="*/ 304 h 48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55"/>
              <a:gd name="T91" fmla="*/ 0 h 489"/>
              <a:gd name="T92" fmla="*/ 355 w 355"/>
              <a:gd name="T93" fmla="*/ 489 h 48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55" h="489">
                <a:moveTo>
                  <a:pt x="355" y="304"/>
                </a:moveTo>
                <a:lnTo>
                  <a:pt x="320" y="377"/>
                </a:lnTo>
                <a:lnTo>
                  <a:pt x="304" y="386"/>
                </a:lnTo>
                <a:lnTo>
                  <a:pt x="297" y="415"/>
                </a:lnTo>
                <a:lnTo>
                  <a:pt x="320" y="451"/>
                </a:lnTo>
                <a:lnTo>
                  <a:pt x="186" y="467"/>
                </a:lnTo>
                <a:lnTo>
                  <a:pt x="32" y="489"/>
                </a:lnTo>
                <a:lnTo>
                  <a:pt x="45" y="451"/>
                </a:lnTo>
                <a:lnTo>
                  <a:pt x="38" y="400"/>
                </a:lnTo>
                <a:lnTo>
                  <a:pt x="38" y="348"/>
                </a:lnTo>
                <a:lnTo>
                  <a:pt x="0" y="304"/>
                </a:lnTo>
                <a:lnTo>
                  <a:pt x="23" y="134"/>
                </a:lnTo>
                <a:lnTo>
                  <a:pt x="38" y="67"/>
                </a:lnTo>
                <a:lnTo>
                  <a:pt x="61" y="105"/>
                </a:lnTo>
                <a:lnTo>
                  <a:pt x="74" y="118"/>
                </a:lnTo>
                <a:lnTo>
                  <a:pt x="74" y="82"/>
                </a:lnTo>
                <a:lnTo>
                  <a:pt x="96" y="53"/>
                </a:lnTo>
                <a:lnTo>
                  <a:pt x="74" y="22"/>
                </a:lnTo>
                <a:lnTo>
                  <a:pt x="96" y="0"/>
                </a:lnTo>
                <a:lnTo>
                  <a:pt x="224" y="22"/>
                </a:lnTo>
                <a:lnTo>
                  <a:pt x="246" y="89"/>
                </a:lnTo>
                <a:lnTo>
                  <a:pt x="253" y="156"/>
                </a:lnTo>
                <a:lnTo>
                  <a:pt x="224" y="192"/>
                </a:lnTo>
                <a:lnTo>
                  <a:pt x="224" y="214"/>
                </a:lnTo>
                <a:lnTo>
                  <a:pt x="246" y="230"/>
                </a:lnTo>
                <a:lnTo>
                  <a:pt x="268" y="208"/>
                </a:lnTo>
                <a:lnTo>
                  <a:pt x="282" y="172"/>
                </a:lnTo>
                <a:lnTo>
                  <a:pt x="297" y="156"/>
                </a:lnTo>
                <a:lnTo>
                  <a:pt x="355" y="268"/>
                </a:lnTo>
                <a:lnTo>
                  <a:pt x="355" y="30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20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62" name="Freeform 16"/>
          <p:cNvSpPr>
            <a:spLocks/>
          </p:cNvSpPr>
          <p:nvPr/>
        </p:nvSpPr>
        <p:spPr bwMode="auto">
          <a:xfrm rot="120000">
            <a:off x="6651257" y="3693407"/>
            <a:ext cx="489647" cy="557865"/>
          </a:xfrm>
          <a:custGeom>
            <a:avLst/>
            <a:gdLst>
              <a:gd name="T0" fmla="*/ 134 w 406"/>
              <a:gd name="T1" fmla="*/ 438 h 467"/>
              <a:gd name="T2" fmla="*/ 60 w 406"/>
              <a:gd name="T3" fmla="*/ 451 h 467"/>
              <a:gd name="T4" fmla="*/ 0 w 406"/>
              <a:gd name="T5" fmla="*/ 112 h 467"/>
              <a:gd name="T6" fmla="*/ 134 w 406"/>
              <a:gd name="T7" fmla="*/ 96 h 467"/>
              <a:gd name="T8" fmla="*/ 178 w 406"/>
              <a:gd name="T9" fmla="*/ 96 h 467"/>
              <a:gd name="T10" fmla="*/ 192 w 406"/>
              <a:gd name="T11" fmla="*/ 112 h 467"/>
              <a:gd name="T12" fmla="*/ 230 w 406"/>
              <a:gd name="T13" fmla="*/ 112 h 467"/>
              <a:gd name="T14" fmla="*/ 259 w 406"/>
              <a:gd name="T15" fmla="*/ 96 h 467"/>
              <a:gd name="T16" fmla="*/ 297 w 406"/>
              <a:gd name="T17" fmla="*/ 60 h 467"/>
              <a:gd name="T18" fmla="*/ 370 w 406"/>
              <a:gd name="T19" fmla="*/ 0 h 467"/>
              <a:gd name="T20" fmla="*/ 406 w 406"/>
              <a:gd name="T21" fmla="*/ 170 h 467"/>
              <a:gd name="T22" fmla="*/ 393 w 406"/>
              <a:gd name="T23" fmla="*/ 208 h 467"/>
              <a:gd name="T24" fmla="*/ 393 w 406"/>
              <a:gd name="T25" fmla="*/ 259 h 467"/>
              <a:gd name="T26" fmla="*/ 377 w 406"/>
              <a:gd name="T27" fmla="*/ 297 h 467"/>
              <a:gd name="T28" fmla="*/ 370 w 406"/>
              <a:gd name="T29" fmla="*/ 319 h 467"/>
              <a:gd name="T30" fmla="*/ 355 w 406"/>
              <a:gd name="T31" fmla="*/ 319 h 467"/>
              <a:gd name="T32" fmla="*/ 355 w 406"/>
              <a:gd name="T33" fmla="*/ 326 h 467"/>
              <a:gd name="T34" fmla="*/ 339 w 406"/>
              <a:gd name="T35" fmla="*/ 355 h 467"/>
              <a:gd name="T36" fmla="*/ 339 w 406"/>
              <a:gd name="T37" fmla="*/ 377 h 467"/>
              <a:gd name="T38" fmla="*/ 317 w 406"/>
              <a:gd name="T39" fmla="*/ 377 h 467"/>
              <a:gd name="T40" fmla="*/ 303 w 406"/>
              <a:gd name="T41" fmla="*/ 415 h 467"/>
              <a:gd name="T42" fmla="*/ 303 w 406"/>
              <a:gd name="T43" fmla="*/ 429 h 467"/>
              <a:gd name="T44" fmla="*/ 297 w 406"/>
              <a:gd name="T45" fmla="*/ 451 h 467"/>
              <a:gd name="T46" fmla="*/ 281 w 406"/>
              <a:gd name="T47" fmla="*/ 467 h 467"/>
              <a:gd name="T48" fmla="*/ 243 w 406"/>
              <a:gd name="T49" fmla="*/ 429 h 467"/>
              <a:gd name="T50" fmla="*/ 230 w 406"/>
              <a:gd name="T51" fmla="*/ 429 h 467"/>
              <a:gd name="T52" fmla="*/ 214 w 406"/>
              <a:gd name="T53" fmla="*/ 451 h 467"/>
              <a:gd name="T54" fmla="*/ 192 w 406"/>
              <a:gd name="T55" fmla="*/ 444 h 467"/>
              <a:gd name="T56" fmla="*/ 169 w 406"/>
              <a:gd name="T57" fmla="*/ 451 h 467"/>
              <a:gd name="T58" fmla="*/ 134 w 406"/>
              <a:gd name="T59" fmla="*/ 438 h 46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06"/>
              <a:gd name="T91" fmla="*/ 0 h 467"/>
              <a:gd name="T92" fmla="*/ 406 w 406"/>
              <a:gd name="T93" fmla="*/ 467 h 46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06" h="467">
                <a:moveTo>
                  <a:pt x="134" y="438"/>
                </a:moveTo>
                <a:lnTo>
                  <a:pt x="60" y="451"/>
                </a:lnTo>
                <a:lnTo>
                  <a:pt x="0" y="112"/>
                </a:lnTo>
                <a:lnTo>
                  <a:pt x="134" y="96"/>
                </a:lnTo>
                <a:lnTo>
                  <a:pt x="178" y="96"/>
                </a:lnTo>
                <a:lnTo>
                  <a:pt x="192" y="112"/>
                </a:lnTo>
                <a:lnTo>
                  <a:pt x="230" y="112"/>
                </a:lnTo>
                <a:lnTo>
                  <a:pt x="259" y="96"/>
                </a:lnTo>
                <a:lnTo>
                  <a:pt x="297" y="60"/>
                </a:lnTo>
                <a:lnTo>
                  <a:pt x="370" y="0"/>
                </a:lnTo>
                <a:lnTo>
                  <a:pt x="406" y="170"/>
                </a:lnTo>
                <a:lnTo>
                  <a:pt x="393" y="208"/>
                </a:lnTo>
                <a:lnTo>
                  <a:pt x="393" y="259"/>
                </a:lnTo>
                <a:lnTo>
                  <a:pt x="377" y="297"/>
                </a:lnTo>
                <a:lnTo>
                  <a:pt x="370" y="319"/>
                </a:lnTo>
                <a:lnTo>
                  <a:pt x="355" y="319"/>
                </a:lnTo>
                <a:lnTo>
                  <a:pt x="355" y="326"/>
                </a:lnTo>
                <a:lnTo>
                  <a:pt x="339" y="355"/>
                </a:lnTo>
                <a:lnTo>
                  <a:pt x="339" y="377"/>
                </a:lnTo>
                <a:lnTo>
                  <a:pt x="317" y="377"/>
                </a:lnTo>
                <a:lnTo>
                  <a:pt x="303" y="415"/>
                </a:lnTo>
                <a:lnTo>
                  <a:pt x="303" y="429"/>
                </a:lnTo>
                <a:lnTo>
                  <a:pt x="297" y="451"/>
                </a:lnTo>
                <a:lnTo>
                  <a:pt x="281" y="467"/>
                </a:lnTo>
                <a:lnTo>
                  <a:pt x="243" y="429"/>
                </a:lnTo>
                <a:lnTo>
                  <a:pt x="230" y="429"/>
                </a:lnTo>
                <a:lnTo>
                  <a:pt x="214" y="451"/>
                </a:lnTo>
                <a:lnTo>
                  <a:pt x="192" y="444"/>
                </a:lnTo>
                <a:lnTo>
                  <a:pt x="169" y="451"/>
                </a:lnTo>
                <a:lnTo>
                  <a:pt x="134" y="43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20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 rot="120000">
            <a:off x="5422768" y="3693359"/>
            <a:ext cx="652462" cy="465882"/>
          </a:xfrm>
          <a:custGeom>
            <a:avLst/>
            <a:gdLst>
              <a:gd name="T0" fmla="*/ 16 w 541"/>
              <a:gd name="T1" fmla="*/ 35 h 390"/>
              <a:gd name="T2" fmla="*/ 0 w 541"/>
              <a:gd name="T3" fmla="*/ 51 h 390"/>
              <a:gd name="T4" fmla="*/ 16 w 541"/>
              <a:gd name="T5" fmla="*/ 73 h 390"/>
              <a:gd name="T6" fmla="*/ 16 w 541"/>
              <a:gd name="T7" fmla="*/ 183 h 390"/>
              <a:gd name="T8" fmla="*/ 89 w 541"/>
              <a:gd name="T9" fmla="*/ 384 h 390"/>
              <a:gd name="T10" fmla="*/ 429 w 541"/>
              <a:gd name="T11" fmla="*/ 355 h 390"/>
              <a:gd name="T12" fmla="*/ 467 w 541"/>
              <a:gd name="T13" fmla="*/ 390 h 390"/>
              <a:gd name="T14" fmla="*/ 467 w 541"/>
              <a:gd name="T15" fmla="*/ 317 h 390"/>
              <a:gd name="T16" fmla="*/ 489 w 541"/>
              <a:gd name="T17" fmla="*/ 272 h 390"/>
              <a:gd name="T18" fmla="*/ 489 w 541"/>
              <a:gd name="T19" fmla="*/ 227 h 390"/>
              <a:gd name="T20" fmla="*/ 525 w 541"/>
              <a:gd name="T21" fmla="*/ 221 h 390"/>
              <a:gd name="T22" fmla="*/ 541 w 541"/>
              <a:gd name="T23" fmla="*/ 183 h 390"/>
              <a:gd name="T24" fmla="*/ 534 w 541"/>
              <a:gd name="T25" fmla="*/ 147 h 390"/>
              <a:gd name="T26" fmla="*/ 511 w 541"/>
              <a:gd name="T27" fmla="*/ 109 h 390"/>
              <a:gd name="T28" fmla="*/ 467 w 541"/>
              <a:gd name="T29" fmla="*/ 87 h 390"/>
              <a:gd name="T30" fmla="*/ 451 w 541"/>
              <a:gd name="T31" fmla="*/ 73 h 390"/>
              <a:gd name="T32" fmla="*/ 460 w 541"/>
              <a:gd name="T33" fmla="*/ 6 h 390"/>
              <a:gd name="T34" fmla="*/ 451 w 541"/>
              <a:gd name="T35" fmla="*/ 0 h 390"/>
              <a:gd name="T36" fmla="*/ 16 w 541"/>
              <a:gd name="T37" fmla="*/ 35 h 3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41"/>
              <a:gd name="T58" fmla="*/ 0 h 390"/>
              <a:gd name="T59" fmla="*/ 541 w 541"/>
              <a:gd name="T60" fmla="*/ 390 h 39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41" h="390">
                <a:moveTo>
                  <a:pt x="16" y="35"/>
                </a:moveTo>
                <a:lnTo>
                  <a:pt x="0" y="51"/>
                </a:lnTo>
                <a:lnTo>
                  <a:pt x="16" y="73"/>
                </a:lnTo>
                <a:lnTo>
                  <a:pt x="16" y="183"/>
                </a:lnTo>
                <a:lnTo>
                  <a:pt x="89" y="384"/>
                </a:lnTo>
                <a:lnTo>
                  <a:pt x="429" y="355"/>
                </a:lnTo>
                <a:lnTo>
                  <a:pt x="467" y="390"/>
                </a:lnTo>
                <a:lnTo>
                  <a:pt x="467" y="317"/>
                </a:lnTo>
                <a:lnTo>
                  <a:pt x="489" y="272"/>
                </a:lnTo>
                <a:lnTo>
                  <a:pt x="489" y="227"/>
                </a:lnTo>
                <a:lnTo>
                  <a:pt x="525" y="221"/>
                </a:lnTo>
                <a:lnTo>
                  <a:pt x="541" y="183"/>
                </a:lnTo>
                <a:lnTo>
                  <a:pt x="534" y="147"/>
                </a:lnTo>
                <a:lnTo>
                  <a:pt x="511" y="109"/>
                </a:lnTo>
                <a:lnTo>
                  <a:pt x="467" y="87"/>
                </a:lnTo>
                <a:lnTo>
                  <a:pt x="451" y="73"/>
                </a:lnTo>
                <a:lnTo>
                  <a:pt x="460" y="6"/>
                </a:lnTo>
                <a:lnTo>
                  <a:pt x="451" y="0"/>
                </a:lnTo>
                <a:lnTo>
                  <a:pt x="16" y="3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810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20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67" name="Freeform 60"/>
          <p:cNvSpPr>
            <a:spLocks/>
          </p:cNvSpPr>
          <p:nvPr/>
        </p:nvSpPr>
        <p:spPr bwMode="auto">
          <a:xfrm rot="120000">
            <a:off x="5329851" y="2819401"/>
            <a:ext cx="768241" cy="925791"/>
          </a:xfrm>
          <a:custGeom>
            <a:avLst/>
            <a:gdLst>
              <a:gd name="T0" fmla="*/ 637 w 637"/>
              <a:gd name="T1" fmla="*/ 177 h 775"/>
              <a:gd name="T2" fmla="*/ 518 w 637"/>
              <a:gd name="T3" fmla="*/ 177 h 775"/>
              <a:gd name="T4" fmla="*/ 355 w 637"/>
              <a:gd name="T5" fmla="*/ 103 h 775"/>
              <a:gd name="T6" fmla="*/ 297 w 637"/>
              <a:gd name="T7" fmla="*/ 125 h 775"/>
              <a:gd name="T8" fmla="*/ 246 w 637"/>
              <a:gd name="T9" fmla="*/ 96 h 775"/>
              <a:gd name="T10" fmla="*/ 259 w 637"/>
              <a:gd name="T11" fmla="*/ 65 h 775"/>
              <a:gd name="T12" fmla="*/ 230 w 637"/>
              <a:gd name="T13" fmla="*/ 52 h 775"/>
              <a:gd name="T14" fmla="*/ 246 w 637"/>
              <a:gd name="T15" fmla="*/ 23 h 775"/>
              <a:gd name="T16" fmla="*/ 223 w 637"/>
              <a:gd name="T17" fmla="*/ 0 h 775"/>
              <a:gd name="T18" fmla="*/ 170 w 637"/>
              <a:gd name="T19" fmla="*/ 65 h 775"/>
              <a:gd name="T20" fmla="*/ 0 w 637"/>
              <a:gd name="T21" fmla="*/ 81 h 775"/>
              <a:gd name="T22" fmla="*/ 31 w 637"/>
              <a:gd name="T23" fmla="*/ 228 h 775"/>
              <a:gd name="T24" fmla="*/ 60 w 637"/>
              <a:gd name="T25" fmla="*/ 311 h 775"/>
              <a:gd name="T26" fmla="*/ 74 w 637"/>
              <a:gd name="T27" fmla="*/ 480 h 775"/>
              <a:gd name="T28" fmla="*/ 51 w 637"/>
              <a:gd name="T29" fmla="*/ 516 h 775"/>
              <a:gd name="T30" fmla="*/ 74 w 637"/>
              <a:gd name="T31" fmla="*/ 554 h 775"/>
              <a:gd name="T32" fmla="*/ 112 w 637"/>
              <a:gd name="T33" fmla="*/ 775 h 775"/>
              <a:gd name="T34" fmla="*/ 547 w 637"/>
              <a:gd name="T35" fmla="*/ 740 h 775"/>
              <a:gd name="T36" fmla="*/ 525 w 637"/>
              <a:gd name="T37" fmla="*/ 702 h 775"/>
              <a:gd name="T38" fmla="*/ 489 w 637"/>
              <a:gd name="T39" fmla="*/ 673 h 775"/>
              <a:gd name="T40" fmla="*/ 444 w 637"/>
              <a:gd name="T41" fmla="*/ 635 h 775"/>
              <a:gd name="T42" fmla="*/ 384 w 637"/>
              <a:gd name="T43" fmla="*/ 628 h 775"/>
              <a:gd name="T44" fmla="*/ 406 w 637"/>
              <a:gd name="T45" fmla="*/ 590 h 775"/>
              <a:gd name="T46" fmla="*/ 393 w 637"/>
              <a:gd name="T47" fmla="*/ 503 h 775"/>
              <a:gd name="T48" fmla="*/ 400 w 637"/>
              <a:gd name="T49" fmla="*/ 480 h 775"/>
              <a:gd name="T50" fmla="*/ 377 w 637"/>
              <a:gd name="T51" fmla="*/ 458 h 775"/>
              <a:gd name="T52" fmla="*/ 415 w 637"/>
              <a:gd name="T53" fmla="*/ 458 h 775"/>
              <a:gd name="T54" fmla="*/ 393 w 637"/>
              <a:gd name="T55" fmla="*/ 451 h 775"/>
              <a:gd name="T56" fmla="*/ 415 w 637"/>
              <a:gd name="T57" fmla="*/ 429 h 775"/>
              <a:gd name="T58" fmla="*/ 422 w 637"/>
              <a:gd name="T59" fmla="*/ 384 h 775"/>
              <a:gd name="T60" fmla="*/ 444 w 637"/>
              <a:gd name="T61" fmla="*/ 346 h 775"/>
              <a:gd name="T62" fmla="*/ 525 w 637"/>
              <a:gd name="T63" fmla="*/ 259 h 775"/>
              <a:gd name="T64" fmla="*/ 585 w 637"/>
              <a:gd name="T65" fmla="*/ 221 h 775"/>
              <a:gd name="T66" fmla="*/ 637 w 637"/>
              <a:gd name="T67" fmla="*/ 177 h 77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7"/>
              <a:gd name="T103" fmla="*/ 0 h 775"/>
              <a:gd name="T104" fmla="*/ 637 w 637"/>
              <a:gd name="T105" fmla="*/ 775 h 775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7" h="775">
                <a:moveTo>
                  <a:pt x="637" y="177"/>
                </a:moveTo>
                <a:lnTo>
                  <a:pt x="518" y="177"/>
                </a:lnTo>
                <a:lnTo>
                  <a:pt x="355" y="103"/>
                </a:lnTo>
                <a:lnTo>
                  <a:pt x="297" y="125"/>
                </a:lnTo>
                <a:lnTo>
                  <a:pt x="246" y="96"/>
                </a:lnTo>
                <a:lnTo>
                  <a:pt x="259" y="65"/>
                </a:lnTo>
                <a:lnTo>
                  <a:pt x="230" y="52"/>
                </a:lnTo>
                <a:lnTo>
                  <a:pt x="246" y="23"/>
                </a:lnTo>
                <a:lnTo>
                  <a:pt x="223" y="0"/>
                </a:lnTo>
                <a:lnTo>
                  <a:pt x="170" y="65"/>
                </a:lnTo>
                <a:lnTo>
                  <a:pt x="0" y="81"/>
                </a:lnTo>
                <a:lnTo>
                  <a:pt x="31" y="228"/>
                </a:lnTo>
                <a:lnTo>
                  <a:pt x="60" y="311"/>
                </a:lnTo>
                <a:lnTo>
                  <a:pt x="74" y="480"/>
                </a:lnTo>
                <a:lnTo>
                  <a:pt x="51" y="516"/>
                </a:lnTo>
                <a:lnTo>
                  <a:pt x="74" y="554"/>
                </a:lnTo>
                <a:lnTo>
                  <a:pt x="112" y="775"/>
                </a:lnTo>
                <a:lnTo>
                  <a:pt x="547" y="740"/>
                </a:lnTo>
                <a:lnTo>
                  <a:pt x="525" y="702"/>
                </a:lnTo>
                <a:lnTo>
                  <a:pt x="489" y="673"/>
                </a:lnTo>
                <a:lnTo>
                  <a:pt x="444" y="635"/>
                </a:lnTo>
                <a:lnTo>
                  <a:pt x="384" y="628"/>
                </a:lnTo>
                <a:lnTo>
                  <a:pt x="406" y="590"/>
                </a:lnTo>
                <a:lnTo>
                  <a:pt x="393" y="503"/>
                </a:lnTo>
                <a:lnTo>
                  <a:pt x="400" y="480"/>
                </a:lnTo>
                <a:lnTo>
                  <a:pt x="377" y="458"/>
                </a:lnTo>
                <a:lnTo>
                  <a:pt x="415" y="458"/>
                </a:lnTo>
                <a:lnTo>
                  <a:pt x="393" y="451"/>
                </a:lnTo>
                <a:lnTo>
                  <a:pt x="415" y="429"/>
                </a:lnTo>
                <a:lnTo>
                  <a:pt x="422" y="384"/>
                </a:lnTo>
                <a:lnTo>
                  <a:pt x="444" y="346"/>
                </a:lnTo>
                <a:lnTo>
                  <a:pt x="525" y="259"/>
                </a:lnTo>
                <a:lnTo>
                  <a:pt x="585" y="221"/>
                </a:lnTo>
                <a:lnTo>
                  <a:pt x="637" y="17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810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20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 rot="120000">
            <a:off x="4712104" y="2858865"/>
            <a:ext cx="711558" cy="493357"/>
          </a:xfrm>
          <a:custGeom>
            <a:avLst/>
            <a:gdLst>
              <a:gd name="T0" fmla="*/ 14 w 590"/>
              <a:gd name="T1" fmla="*/ 6 h 413"/>
              <a:gd name="T2" fmla="*/ 279 w 590"/>
              <a:gd name="T3" fmla="*/ 6 h 413"/>
              <a:gd name="T4" fmla="*/ 516 w 590"/>
              <a:gd name="T5" fmla="*/ 0 h 413"/>
              <a:gd name="T6" fmla="*/ 547 w 590"/>
              <a:gd name="T7" fmla="*/ 147 h 413"/>
              <a:gd name="T8" fmla="*/ 576 w 590"/>
              <a:gd name="T9" fmla="*/ 230 h 413"/>
              <a:gd name="T10" fmla="*/ 590 w 590"/>
              <a:gd name="T11" fmla="*/ 399 h 413"/>
              <a:gd name="T12" fmla="*/ 407 w 590"/>
              <a:gd name="T13" fmla="*/ 413 h 413"/>
              <a:gd name="T14" fmla="*/ 0 w 590"/>
              <a:gd name="T15" fmla="*/ 406 h 413"/>
              <a:gd name="T16" fmla="*/ 14 w 590"/>
              <a:gd name="T17" fmla="*/ 6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"/>
              <a:gd name="T28" fmla="*/ 0 h 413"/>
              <a:gd name="T29" fmla="*/ 590 w 59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" h="413">
                <a:moveTo>
                  <a:pt x="14" y="6"/>
                </a:moveTo>
                <a:lnTo>
                  <a:pt x="279" y="6"/>
                </a:lnTo>
                <a:lnTo>
                  <a:pt x="516" y="0"/>
                </a:lnTo>
                <a:lnTo>
                  <a:pt x="547" y="147"/>
                </a:lnTo>
                <a:lnTo>
                  <a:pt x="576" y="230"/>
                </a:lnTo>
                <a:lnTo>
                  <a:pt x="590" y="399"/>
                </a:lnTo>
                <a:lnTo>
                  <a:pt x="407" y="413"/>
                </a:lnTo>
                <a:lnTo>
                  <a:pt x="0" y="406"/>
                </a:lnTo>
                <a:lnTo>
                  <a:pt x="14" y="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810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20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69" name="Freeform 65"/>
          <p:cNvSpPr>
            <a:spLocks/>
          </p:cNvSpPr>
          <p:nvPr/>
        </p:nvSpPr>
        <p:spPr bwMode="auto">
          <a:xfrm rot="120000">
            <a:off x="4675540" y="3335659"/>
            <a:ext cx="776683" cy="529194"/>
          </a:xfrm>
          <a:custGeom>
            <a:avLst/>
            <a:gdLst>
              <a:gd name="T0" fmla="*/ 16 w 644"/>
              <a:gd name="T1" fmla="*/ 7 h 443"/>
              <a:gd name="T2" fmla="*/ 7 w 644"/>
              <a:gd name="T3" fmla="*/ 110 h 443"/>
              <a:gd name="T4" fmla="*/ 0 w 644"/>
              <a:gd name="T5" fmla="*/ 347 h 443"/>
              <a:gd name="T6" fmla="*/ 170 w 644"/>
              <a:gd name="T7" fmla="*/ 369 h 443"/>
              <a:gd name="T8" fmla="*/ 458 w 644"/>
              <a:gd name="T9" fmla="*/ 369 h 443"/>
              <a:gd name="T10" fmla="*/ 503 w 644"/>
              <a:gd name="T11" fmla="*/ 378 h 443"/>
              <a:gd name="T12" fmla="*/ 541 w 644"/>
              <a:gd name="T13" fmla="*/ 385 h 443"/>
              <a:gd name="T14" fmla="*/ 583 w 644"/>
              <a:gd name="T15" fmla="*/ 378 h 443"/>
              <a:gd name="T16" fmla="*/ 615 w 644"/>
              <a:gd name="T17" fmla="*/ 407 h 443"/>
              <a:gd name="T18" fmla="*/ 644 w 644"/>
              <a:gd name="T19" fmla="*/ 443 h 443"/>
              <a:gd name="T20" fmla="*/ 644 w 644"/>
              <a:gd name="T21" fmla="*/ 333 h 443"/>
              <a:gd name="T22" fmla="*/ 628 w 644"/>
              <a:gd name="T23" fmla="*/ 311 h 443"/>
              <a:gd name="T24" fmla="*/ 644 w 644"/>
              <a:gd name="T25" fmla="*/ 295 h 443"/>
              <a:gd name="T26" fmla="*/ 606 w 644"/>
              <a:gd name="T27" fmla="*/ 74 h 443"/>
              <a:gd name="T28" fmla="*/ 583 w 644"/>
              <a:gd name="T29" fmla="*/ 36 h 443"/>
              <a:gd name="T30" fmla="*/ 606 w 644"/>
              <a:gd name="T31" fmla="*/ 0 h 443"/>
              <a:gd name="T32" fmla="*/ 423 w 644"/>
              <a:gd name="T33" fmla="*/ 14 h 443"/>
              <a:gd name="T34" fmla="*/ 16 w 644"/>
              <a:gd name="T35" fmla="*/ 7 h 44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44"/>
              <a:gd name="T55" fmla="*/ 0 h 443"/>
              <a:gd name="T56" fmla="*/ 644 w 644"/>
              <a:gd name="T57" fmla="*/ 443 h 44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44" h="443">
                <a:moveTo>
                  <a:pt x="16" y="7"/>
                </a:moveTo>
                <a:lnTo>
                  <a:pt x="7" y="110"/>
                </a:lnTo>
                <a:lnTo>
                  <a:pt x="0" y="347"/>
                </a:lnTo>
                <a:lnTo>
                  <a:pt x="170" y="369"/>
                </a:lnTo>
                <a:lnTo>
                  <a:pt x="458" y="369"/>
                </a:lnTo>
                <a:lnTo>
                  <a:pt x="503" y="378"/>
                </a:lnTo>
                <a:lnTo>
                  <a:pt x="541" y="385"/>
                </a:lnTo>
                <a:lnTo>
                  <a:pt x="583" y="378"/>
                </a:lnTo>
                <a:lnTo>
                  <a:pt x="615" y="407"/>
                </a:lnTo>
                <a:lnTo>
                  <a:pt x="644" y="443"/>
                </a:lnTo>
                <a:lnTo>
                  <a:pt x="644" y="333"/>
                </a:lnTo>
                <a:lnTo>
                  <a:pt x="628" y="311"/>
                </a:lnTo>
                <a:lnTo>
                  <a:pt x="644" y="295"/>
                </a:lnTo>
                <a:lnTo>
                  <a:pt x="606" y="74"/>
                </a:lnTo>
                <a:lnTo>
                  <a:pt x="583" y="36"/>
                </a:lnTo>
                <a:lnTo>
                  <a:pt x="606" y="0"/>
                </a:lnTo>
                <a:lnTo>
                  <a:pt x="423" y="14"/>
                </a:lnTo>
                <a:lnTo>
                  <a:pt x="16" y="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810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20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74" name="Freeform 61"/>
          <p:cNvSpPr>
            <a:spLocks/>
          </p:cNvSpPr>
          <p:nvPr/>
        </p:nvSpPr>
        <p:spPr bwMode="auto">
          <a:xfrm rot="120000">
            <a:off x="5765948" y="3234850"/>
            <a:ext cx="580100" cy="616398"/>
          </a:xfrm>
          <a:custGeom>
            <a:avLst/>
            <a:gdLst>
              <a:gd name="T0" fmla="*/ 208 w 481"/>
              <a:gd name="T1" fmla="*/ 36 h 516"/>
              <a:gd name="T2" fmla="*/ 244 w 481"/>
              <a:gd name="T3" fmla="*/ 58 h 516"/>
              <a:gd name="T4" fmla="*/ 304 w 481"/>
              <a:gd name="T5" fmla="*/ 58 h 516"/>
              <a:gd name="T6" fmla="*/ 356 w 481"/>
              <a:gd name="T7" fmla="*/ 87 h 516"/>
              <a:gd name="T8" fmla="*/ 394 w 481"/>
              <a:gd name="T9" fmla="*/ 87 h 516"/>
              <a:gd name="T10" fmla="*/ 407 w 481"/>
              <a:gd name="T11" fmla="*/ 109 h 516"/>
              <a:gd name="T12" fmla="*/ 429 w 481"/>
              <a:gd name="T13" fmla="*/ 109 h 516"/>
              <a:gd name="T14" fmla="*/ 445 w 481"/>
              <a:gd name="T15" fmla="*/ 183 h 516"/>
              <a:gd name="T16" fmla="*/ 429 w 481"/>
              <a:gd name="T17" fmla="*/ 221 h 516"/>
              <a:gd name="T18" fmla="*/ 429 w 481"/>
              <a:gd name="T19" fmla="*/ 257 h 516"/>
              <a:gd name="T20" fmla="*/ 481 w 481"/>
              <a:gd name="T21" fmla="*/ 161 h 516"/>
              <a:gd name="T22" fmla="*/ 467 w 481"/>
              <a:gd name="T23" fmla="*/ 407 h 516"/>
              <a:gd name="T24" fmla="*/ 467 w 481"/>
              <a:gd name="T25" fmla="*/ 480 h 516"/>
              <a:gd name="T26" fmla="*/ 230 w 481"/>
              <a:gd name="T27" fmla="*/ 516 h 516"/>
              <a:gd name="T28" fmla="*/ 186 w 481"/>
              <a:gd name="T29" fmla="*/ 494 h 516"/>
              <a:gd name="T30" fmla="*/ 170 w 481"/>
              <a:gd name="T31" fmla="*/ 480 h 516"/>
              <a:gd name="T32" fmla="*/ 179 w 481"/>
              <a:gd name="T33" fmla="*/ 413 h 516"/>
              <a:gd name="T34" fmla="*/ 170 w 481"/>
              <a:gd name="T35" fmla="*/ 407 h 516"/>
              <a:gd name="T36" fmla="*/ 148 w 481"/>
              <a:gd name="T37" fmla="*/ 369 h 516"/>
              <a:gd name="T38" fmla="*/ 112 w 481"/>
              <a:gd name="T39" fmla="*/ 340 h 516"/>
              <a:gd name="T40" fmla="*/ 67 w 481"/>
              <a:gd name="T41" fmla="*/ 302 h 516"/>
              <a:gd name="T42" fmla="*/ 7 w 481"/>
              <a:gd name="T43" fmla="*/ 295 h 516"/>
              <a:gd name="T44" fmla="*/ 29 w 481"/>
              <a:gd name="T45" fmla="*/ 257 h 516"/>
              <a:gd name="T46" fmla="*/ 16 w 481"/>
              <a:gd name="T47" fmla="*/ 170 h 516"/>
              <a:gd name="T48" fmla="*/ 23 w 481"/>
              <a:gd name="T49" fmla="*/ 147 h 516"/>
              <a:gd name="T50" fmla="*/ 0 w 481"/>
              <a:gd name="T51" fmla="*/ 125 h 516"/>
              <a:gd name="T52" fmla="*/ 38 w 481"/>
              <a:gd name="T53" fmla="*/ 125 h 516"/>
              <a:gd name="T54" fmla="*/ 16 w 481"/>
              <a:gd name="T55" fmla="*/ 118 h 516"/>
              <a:gd name="T56" fmla="*/ 38 w 481"/>
              <a:gd name="T57" fmla="*/ 96 h 516"/>
              <a:gd name="T58" fmla="*/ 45 w 481"/>
              <a:gd name="T59" fmla="*/ 51 h 516"/>
              <a:gd name="T60" fmla="*/ 67 w 481"/>
              <a:gd name="T61" fmla="*/ 13 h 516"/>
              <a:gd name="T62" fmla="*/ 170 w 481"/>
              <a:gd name="T63" fmla="*/ 0 h 516"/>
              <a:gd name="T64" fmla="*/ 157 w 481"/>
              <a:gd name="T65" fmla="*/ 36 h 516"/>
              <a:gd name="T66" fmla="*/ 208 w 481"/>
              <a:gd name="T67" fmla="*/ 36 h 5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481"/>
              <a:gd name="T103" fmla="*/ 0 h 516"/>
              <a:gd name="T104" fmla="*/ 481 w 481"/>
              <a:gd name="T105" fmla="*/ 516 h 51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481" h="516">
                <a:moveTo>
                  <a:pt x="208" y="36"/>
                </a:moveTo>
                <a:lnTo>
                  <a:pt x="244" y="58"/>
                </a:lnTo>
                <a:lnTo>
                  <a:pt x="304" y="58"/>
                </a:lnTo>
                <a:lnTo>
                  <a:pt x="356" y="87"/>
                </a:lnTo>
                <a:lnTo>
                  <a:pt x="394" y="87"/>
                </a:lnTo>
                <a:lnTo>
                  <a:pt x="407" y="109"/>
                </a:lnTo>
                <a:lnTo>
                  <a:pt x="429" y="109"/>
                </a:lnTo>
                <a:lnTo>
                  <a:pt x="445" y="183"/>
                </a:lnTo>
                <a:lnTo>
                  <a:pt x="429" y="221"/>
                </a:lnTo>
                <a:lnTo>
                  <a:pt x="429" y="257"/>
                </a:lnTo>
                <a:lnTo>
                  <a:pt x="481" y="161"/>
                </a:lnTo>
                <a:lnTo>
                  <a:pt x="467" y="407"/>
                </a:lnTo>
                <a:lnTo>
                  <a:pt x="467" y="480"/>
                </a:lnTo>
                <a:lnTo>
                  <a:pt x="230" y="516"/>
                </a:lnTo>
                <a:lnTo>
                  <a:pt x="186" y="494"/>
                </a:lnTo>
                <a:lnTo>
                  <a:pt x="170" y="480"/>
                </a:lnTo>
                <a:lnTo>
                  <a:pt x="179" y="413"/>
                </a:lnTo>
                <a:lnTo>
                  <a:pt x="170" y="407"/>
                </a:lnTo>
                <a:lnTo>
                  <a:pt x="148" y="369"/>
                </a:lnTo>
                <a:lnTo>
                  <a:pt x="112" y="340"/>
                </a:lnTo>
                <a:lnTo>
                  <a:pt x="67" y="302"/>
                </a:lnTo>
                <a:lnTo>
                  <a:pt x="7" y="295"/>
                </a:lnTo>
                <a:lnTo>
                  <a:pt x="29" y="257"/>
                </a:lnTo>
                <a:lnTo>
                  <a:pt x="16" y="170"/>
                </a:lnTo>
                <a:lnTo>
                  <a:pt x="23" y="147"/>
                </a:lnTo>
                <a:lnTo>
                  <a:pt x="0" y="125"/>
                </a:lnTo>
                <a:lnTo>
                  <a:pt x="38" y="125"/>
                </a:lnTo>
                <a:lnTo>
                  <a:pt x="16" y="118"/>
                </a:lnTo>
                <a:lnTo>
                  <a:pt x="38" y="96"/>
                </a:lnTo>
                <a:lnTo>
                  <a:pt x="45" y="51"/>
                </a:lnTo>
                <a:lnTo>
                  <a:pt x="67" y="13"/>
                </a:lnTo>
                <a:lnTo>
                  <a:pt x="170" y="0"/>
                </a:lnTo>
                <a:lnTo>
                  <a:pt x="157" y="36"/>
                </a:lnTo>
                <a:lnTo>
                  <a:pt x="208" y="3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20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676400" y="2590800"/>
            <a:ext cx="2667000" cy="109131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 MN/IA/ND/SD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Mike Johnson - AE – 612-232-1918 /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michaelj@infoblox.com</a:t>
            </a: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Matt Baxter – SE – 612-217-1138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David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Gundacker</a:t>
            </a: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 – ISR – </a:t>
            </a:r>
            <a:r>
              <a:rPr lang="cs-CZ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408-986-5594</a:t>
            </a: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467600" y="2895600"/>
            <a:ext cx="2590800" cy="9565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 OH (less 513)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Matt Miller – AE – 847-970-8002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Steve Barber – SE – 614-371-1290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Scott </a:t>
            </a:r>
            <a:r>
              <a:rPr lang="en-US" sz="1200" dirty="0" err="1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Serpa</a:t>
            </a:r>
            <a:r>
              <a:rPr lang="en-US" sz="1200" dirty="0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 – ISR – </a:t>
            </a:r>
            <a:r>
              <a:rPr lang="is-IS" sz="1200" dirty="0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408-986-4727</a:t>
            </a: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766393" y="5376877"/>
            <a:ext cx="2590800" cy="947723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prstClr val="white"/>
                </a:solidFill>
                <a:latin typeface="Arial Narrow"/>
                <a:ea typeface="ＭＳ Ｐゴシック" pitchFamily="-48" charset="-128"/>
                <a:cs typeface="Arial Narrow"/>
              </a:rPr>
              <a:t>Territory:  Named (IL, KY, IN)</a:t>
            </a:r>
          </a:p>
          <a:p>
            <a:pPr algn="ctr">
              <a:defRPr/>
            </a:pPr>
            <a:r>
              <a:rPr lang="en-US" sz="1200" dirty="0">
                <a:solidFill>
                  <a:prstClr val="white"/>
                </a:solidFill>
                <a:latin typeface="Arial Narrow"/>
                <a:ea typeface="ＭＳ Ｐゴシック" pitchFamily="-48" charset="-128"/>
                <a:cs typeface="Arial Narrow"/>
              </a:rPr>
              <a:t>George Harrison – AE – 312-505-7280</a:t>
            </a:r>
            <a:endParaRPr lang="en-US" sz="1200" dirty="0">
              <a:solidFill>
                <a:prstClr val="white"/>
              </a:solidFill>
              <a:latin typeface="Arial Narrow"/>
              <a:cs typeface="Arial Narrow"/>
            </a:endParaRPr>
          </a:p>
          <a:p>
            <a:pPr algn="ctr">
              <a:defRPr/>
            </a:pPr>
            <a:r>
              <a:rPr lang="en-US" sz="1200" dirty="0">
                <a:solidFill>
                  <a:prstClr val="white"/>
                </a:solidFill>
                <a:latin typeface="Arial Narrow"/>
                <a:ea typeface="ＭＳ Ｐゴシック" pitchFamily="-48" charset="-128"/>
                <a:cs typeface="Arial Narrow"/>
              </a:rPr>
              <a:t>Mark </a:t>
            </a:r>
            <a:r>
              <a:rPr lang="en-US" sz="1200" dirty="0" err="1">
                <a:solidFill>
                  <a:prstClr val="white"/>
                </a:solidFill>
                <a:latin typeface="Arial Narrow"/>
                <a:ea typeface="ＭＳ Ｐゴシック" pitchFamily="-48" charset="-128"/>
                <a:cs typeface="Arial Narrow"/>
              </a:rPr>
              <a:t>Degner</a:t>
            </a:r>
            <a:r>
              <a:rPr lang="en-US" sz="1200" dirty="0">
                <a:solidFill>
                  <a:prstClr val="white"/>
                </a:solidFill>
                <a:latin typeface="Arial Narrow"/>
                <a:ea typeface="ＭＳ Ｐゴシック" pitchFamily="-48" charset="-128"/>
                <a:cs typeface="Arial Narrow"/>
              </a:rPr>
              <a:t>– SE – 312-504-1344</a:t>
            </a:r>
          </a:p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Scott </a:t>
            </a:r>
            <a:r>
              <a:rPr lang="en-US" sz="1200" dirty="0" err="1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Serpa</a:t>
            </a:r>
            <a:r>
              <a:rPr lang="en-U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 – ISR – </a:t>
            </a:r>
            <a:r>
              <a:rPr lang="is-IS" sz="12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408-986-4727</a:t>
            </a:r>
            <a:endParaRPr lang="en-US" sz="1200" dirty="0">
              <a:solidFill>
                <a:schemeClr val="bg1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endParaRPr lang="pl-PL" sz="1200" dirty="0">
              <a:solidFill>
                <a:prstClr val="white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endParaRPr lang="en-US" sz="1200" dirty="0">
              <a:solidFill>
                <a:prstClr val="white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endParaRPr lang="en-US" sz="1200" dirty="0">
              <a:solidFill>
                <a:prstClr val="white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495800" y="1524000"/>
            <a:ext cx="2514600" cy="911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 WI, IL (847,224)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Al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Rosman</a:t>
            </a: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 – AE – 414-915-7211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Dan Collier – SE – 414-350-7885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David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Gundacker</a:t>
            </a: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 – ISR – </a:t>
            </a:r>
            <a:r>
              <a:rPr lang="cs-CZ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408-986-5594</a:t>
            </a: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391400" y="4038600"/>
            <a:ext cx="2667000" cy="110967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IN, KY, So. OH (513)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Open– AE – </a:t>
            </a:r>
          </a:p>
          <a:p>
            <a:pPr algn="ctr">
              <a:defRPr/>
            </a:pPr>
            <a:r>
              <a:rPr lang="en-US" sz="1200" dirty="0" err="1">
                <a:latin typeface="Arial Narrow"/>
                <a:ea typeface="ＭＳ Ｐゴシック" pitchFamily="-48" charset="-128"/>
                <a:cs typeface="Arial Narrow"/>
              </a:rPr>
              <a:t>Tion</a:t>
            </a:r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 </a:t>
            </a:r>
            <a:r>
              <a:rPr lang="en-US" sz="1200" dirty="0" err="1">
                <a:latin typeface="Arial Narrow"/>
                <a:ea typeface="ＭＳ Ｐゴシック" pitchFamily="-48" charset="-128"/>
                <a:cs typeface="Arial Narrow"/>
              </a:rPr>
              <a:t>Helaire</a:t>
            </a:r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 – SE - </a:t>
            </a:r>
            <a:r>
              <a:rPr lang="en-US" sz="1200" dirty="0"/>
              <a:t>630-414-2196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Mike Reed– SE – </a:t>
            </a:r>
            <a:r>
              <a:rPr lang="en-US" sz="1200" dirty="0">
                <a:solidFill>
                  <a:prstClr val="black"/>
                </a:solidFill>
              </a:rPr>
              <a:t>517-614-8387</a:t>
            </a:r>
            <a:endParaRPr lang="en-US" sz="1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Scott </a:t>
            </a:r>
            <a:r>
              <a:rPr lang="en-US" sz="1200" dirty="0" err="1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Serpa</a:t>
            </a:r>
            <a:r>
              <a:rPr lang="en-US" sz="1200" dirty="0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 – ISR – </a:t>
            </a:r>
            <a:r>
              <a:rPr lang="is-IS" sz="1200" dirty="0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408-986-4727</a:t>
            </a: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34124" y="190382"/>
            <a:ext cx="4983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Arial Narrow"/>
                <a:cs typeface="Arial Narrow"/>
              </a:rPr>
              <a:t>Infoblox</a:t>
            </a:r>
            <a:r>
              <a:rPr lang="en-US" b="1" dirty="0">
                <a:solidFill>
                  <a:prstClr val="black"/>
                </a:solidFill>
                <a:latin typeface="Arial Narrow"/>
                <a:cs typeface="Arial Narrow"/>
              </a:rPr>
              <a:t> North Central Region (Great Lakes)</a:t>
            </a:r>
          </a:p>
          <a:p>
            <a:r>
              <a:rPr lang="en-US" sz="1400" dirty="0">
                <a:solidFill>
                  <a:prstClr val="black"/>
                </a:solidFill>
                <a:latin typeface="Arial Narrow"/>
                <a:cs typeface="Arial Narrow"/>
              </a:rPr>
              <a:t>Regional Director – Doug Ennis - 312-823-9833</a:t>
            </a:r>
          </a:p>
          <a:p>
            <a:r>
              <a:rPr lang="en-US" sz="1400" dirty="0">
                <a:solidFill>
                  <a:prstClr val="black"/>
                </a:solidFill>
                <a:latin typeface="Arial Narrow"/>
                <a:cs typeface="Arial Narrow"/>
              </a:rPr>
              <a:t>SE Manager – Ed Fee – 630-464-8218</a:t>
            </a:r>
          </a:p>
          <a:p>
            <a:r>
              <a:rPr lang="en-US" sz="1400" dirty="0">
                <a:solidFill>
                  <a:prstClr val="black"/>
                </a:solidFill>
                <a:latin typeface="Arial Narrow"/>
                <a:cs typeface="Arial Narrow"/>
              </a:rPr>
              <a:t>VP of Sales, Americas West Area, Jim Pickering – 312-343-8445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524001" y="5410201"/>
            <a:ext cx="2443499" cy="11992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Key:</a:t>
            </a:r>
          </a:p>
          <a:p>
            <a:r>
              <a:rPr lang="en-US" sz="1050" dirty="0">
                <a:solidFill>
                  <a:prstClr val="black"/>
                </a:solidFill>
                <a:latin typeface="Arial Narrow"/>
                <a:cs typeface="Arial Narrow"/>
              </a:rPr>
              <a:t>E-mail:  </a:t>
            </a:r>
            <a:r>
              <a:rPr lang="en-US" sz="1050" dirty="0">
                <a:solidFill>
                  <a:prstClr val="black"/>
                </a:solidFill>
                <a:latin typeface="Arial Narrow"/>
                <a:cs typeface="Arial Narrow"/>
                <a:hlinkClick r:id="rId3"/>
              </a:rPr>
              <a:t>firstinitiallastname@infoblox.com</a:t>
            </a:r>
            <a:endParaRPr lang="en-US" sz="105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r>
              <a:rPr lang="en-US" sz="1050" dirty="0">
                <a:solidFill>
                  <a:prstClr val="black"/>
                </a:solidFill>
                <a:latin typeface="Arial Narrow"/>
                <a:cs typeface="Arial Narrow"/>
              </a:rPr>
              <a:t>AE – Account Executive (Territory and Named)</a:t>
            </a:r>
          </a:p>
          <a:p>
            <a:r>
              <a:rPr lang="en-US" sz="1050" dirty="0">
                <a:solidFill>
                  <a:prstClr val="black"/>
                </a:solidFill>
                <a:latin typeface="Arial Narrow"/>
                <a:cs typeface="Arial Narrow"/>
              </a:rPr>
              <a:t>SE – Systems Engineer (</a:t>
            </a:r>
            <a:r>
              <a:rPr lang="en-US" sz="1050" dirty="0" err="1">
                <a:solidFill>
                  <a:prstClr val="black"/>
                </a:solidFill>
                <a:latin typeface="Arial Narrow"/>
                <a:cs typeface="Arial Narrow"/>
              </a:rPr>
              <a:t>Pincipal</a:t>
            </a:r>
            <a:r>
              <a:rPr lang="en-US" sz="1050" dirty="0">
                <a:solidFill>
                  <a:prstClr val="black"/>
                </a:solidFill>
                <a:latin typeface="Arial Narrow"/>
                <a:cs typeface="Arial Narrow"/>
              </a:rPr>
              <a:t>, </a:t>
            </a:r>
            <a:r>
              <a:rPr lang="en-US" sz="1050" dirty="0" err="1">
                <a:solidFill>
                  <a:prstClr val="black"/>
                </a:solidFill>
                <a:latin typeface="Arial Narrow"/>
                <a:cs typeface="Arial Narrow"/>
              </a:rPr>
              <a:t>Snr</a:t>
            </a:r>
            <a:r>
              <a:rPr lang="en-US" sz="1050" dirty="0">
                <a:solidFill>
                  <a:prstClr val="black"/>
                </a:solidFill>
                <a:latin typeface="Arial Narrow"/>
                <a:cs typeface="Arial Narrow"/>
              </a:rPr>
              <a:t>, SE)</a:t>
            </a:r>
          </a:p>
          <a:p>
            <a:r>
              <a:rPr lang="en-US" sz="1050" dirty="0">
                <a:solidFill>
                  <a:prstClr val="black"/>
                </a:solidFill>
                <a:latin typeface="Arial Narrow"/>
                <a:cs typeface="Arial Narrow"/>
              </a:rPr>
              <a:t>ODR – Opportunity Development Rep</a:t>
            </a:r>
          </a:p>
          <a:p>
            <a:r>
              <a:rPr lang="en-US" sz="1050" dirty="0">
                <a:solidFill>
                  <a:prstClr val="black"/>
                </a:solidFill>
                <a:latin typeface="Arial Narrow"/>
                <a:cs typeface="Arial Narrow"/>
              </a:rPr>
              <a:t>ISR – Inside Sales Representative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906001" y="6609484"/>
            <a:ext cx="762000" cy="248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prstClr val="white"/>
                </a:solidFill>
                <a:latin typeface="Arial Narrow"/>
                <a:cs typeface="Arial Narrow"/>
              </a:rPr>
              <a:t>08/22/16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62800" y="-17115"/>
            <a:ext cx="33528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black"/>
                </a:solidFill>
                <a:latin typeface="Arial Narrow"/>
                <a:cs typeface="Arial Narrow"/>
              </a:rPr>
              <a:t>North Central</a:t>
            </a:r>
            <a:r>
              <a:rPr lang="en-US" dirty="0">
                <a:solidFill>
                  <a:prstClr val="black"/>
                </a:solidFill>
                <a:latin typeface="Arial Narrow"/>
                <a:cs typeface="Arial Narrow"/>
              </a:rPr>
              <a:t>:</a:t>
            </a:r>
          </a:p>
          <a:p>
            <a:pPr algn="r"/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CAM – Dirk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cs typeface="Arial Narrow"/>
              </a:rPr>
              <a:t>Recker</a:t>
            </a:r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 - 847-415-3320</a:t>
            </a:r>
          </a:p>
          <a:p>
            <a:pPr algn="r"/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Field Marketing – Gwen Bailey – 773-951-8812</a:t>
            </a:r>
          </a:p>
          <a:p>
            <a:pPr algn="r"/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BDR –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cs typeface="Arial Narrow"/>
              </a:rPr>
              <a:t>Tu</a:t>
            </a:r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 Tran – 408-986-5580</a:t>
            </a:r>
          </a:p>
          <a:p>
            <a:pPr algn="r"/>
            <a:r>
              <a:rPr lang="en-US" sz="1200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Renewals Specialist – Erin McCarty – 408-986-4452</a:t>
            </a:r>
            <a:endParaRPr lang="en-US" sz="1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endParaRPr lang="en-US" sz="1200" dirty="0">
              <a:solidFill>
                <a:srgbClr val="000000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endParaRPr lang="en-US" sz="11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endParaRPr lang="en-US" sz="1400" dirty="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154" name="Freeform 153"/>
          <p:cNvSpPr/>
          <p:nvPr/>
        </p:nvSpPr>
        <p:spPr>
          <a:xfrm>
            <a:off x="6695795" y="4057112"/>
            <a:ext cx="139942" cy="171988"/>
          </a:xfrm>
          <a:custGeom>
            <a:avLst/>
            <a:gdLst>
              <a:gd name="connsiteX0" fmla="*/ 4891 w 139942"/>
              <a:gd name="connsiteY0" fmla="*/ 24351 h 171988"/>
              <a:gd name="connsiteX1" fmla="*/ 23941 w 139942"/>
              <a:gd name="connsiteY1" fmla="*/ 171988 h 171988"/>
              <a:gd name="connsiteX2" fmla="*/ 109666 w 139942"/>
              <a:gd name="connsiteY2" fmla="*/ 155319 h 171988"/>
              <a:gd name="connsiteX3" fmla="*/ 131097 w 139942"/>
              <a:gd name="connsiteY3" fmla="*/ 167226 h 171988"/>
              <a:gd name="connsiteX4" fmla="*/ 135860 w 139942"/>
              <a:gd name="connsiteY4" fmla="*/ 169607 h 171988"/>
              <a:gd name="connsiteX5" fmla="*/ 135860 w 139942"/>
              <a:gd name="connsiteY5" fmla="*/ 126744 h 171988"/>
              <a:gd name="connsiteX6" fmla="*/ 131097 w 139942"/>
              <a:gd name="connsiteY6" fmla="*/ 112457 h 171988"/>
              <a:gd name="connsiteX7" fmla="*/ 128716 w 139942"/>
              <a:gd name="connsiteY7" fmla="*/ 105313 h 171988"/>
              <a:gd name="connsiteX8" fmla="*/ 123953 w 139942"/>
              <a:gd name="connsiteY8" fmla="*/ 71976 h 171988"/>
              <a:gd name="connsiteX9" fmla="*/ 119191 w 139942"/>
              <a:gd name="connsiteY9" fmla="*/ 64832 h 171988"/>
              <a:gd name="connsiteX10" fmla="*/ 114428 w 139942"/>
              <a:gd name="connsiteY10" fmla="*/ 50544 h 171988"/>
              <a:gd name="connsiteX11" fmla="*/ 112047 w 139942"/>
              <a:gd name="connsiteY11" fmla="*/ 43401 h 171988"/>
              <a:gd name="connsiteX12" fmla="*/ 107285 w 139942"/>
              <a:gd name="connsiteY12" fmla="*/ 36257 h 171988"/>
              <a:gd name="connsiteX13" fmla="*/ 102522 w 139942"/>
              <a:gd name="connsiteY13" fmla="*/ 19588 h 171988"/>
              <a:gd name="connsiteX14" fmla="*/ 88235 w 139942"/>
              <a:gd name="connsiteY14" fmla="*/ 10063 h 171988"/>
              <a:gd name="connsiteX15" fmla="*/ 52516 w 139942"/>
              <a:gd name="connsiteY15" fmla="*/ 2919 h 171988"/>
              <a:gd name="connsiteX16" fmla="*/ 12035 w 139942"/>
              <a:gd name="connsiteY16" fmla="*/ 7682 h 171988"/>
              <a:gd name="connsiteX17" fmla="*/ 4891 w 139942"/>
              <a:gd name="connsiteY17" fmla="*/ 10063 h 171988"/>
              <a:gd name="connsiteX18" fmla="*/ 4891 w 139942"/>
              <a:gd name="connsiteY18" fmla="*/ 24351 h 17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9942" h="171988">
                <a:moveTo>
                  <a:pt x="4891" y="24351"/>
                </a:moveTo>
                <a:lnTo>
                  <a:pt x="23941" y="171988"/>
                </a:lnTo>
                <a:lnTo>
                  <a:pt x="109666" y="155319"/>
                </a:lnTo>
                <a:lnTo>
                  <a:pt x="131097" y="167226"/>
                </a:lnTo>
                <a:lnTo>
                  <a:pt x="135860" y="169607"/>
                </a:lnTo>
                <a:cubicBezTo>
                  <a:pt x="138127" y="149198"/>
                  <a:pt x="139942" y="147153"/>
                  <a:pt x="135860" y="126744"/>
                </a:cubicBezTo>
                <a:cubicBezTo>
                  <a:pt x="134875" y="121821"/>
                  <a:pt x="132685" y="117219"/>
                  <a:pt x="131097" y="112457"/>
                </a:cubicBezTo>
                <a:lnTo>
                  <a:pt x="128716" y="105313"/>
                </a:lnTo>
                <a:cubicBezTo>
                  <a:pt x="128106" y="98605"/>
                  <a:pt x="128536" y="81142"/>
                  <a:pt x="123953" y="71976"/>
                </a:cubicBezTo>
                <a:cubicBezTo>
                  <a:pt x="122673" y="69416"/>
                  <a:pt x="120353" y="67447"/>
                  <a:pt x="119191" y="64832"/>
                </a:cubicBezTo>
                <a:cubicBezTo>
                  <a:pt x="117152" y="60244"/>
                  <a:pt x="116016" y="55307"/>
                  <a:pt x="114428" y="50544"/>
                </a:cubicBezTo>
                <a:cubicBezTo>
                  <a:pt x="113634" y="48163"/>
                  <a:pt x="113439" y="45489"/>
                  <a:pt x="112047" y="43401"/>
                </a:cubicBezTo>
                <a:lnTo>
                  <a:pt x="107285" y="36257"/>
                </a:lnTo>
                <a:cubicBezTo>
                  <a:pt x="107265" y="36177"/>
                  <a:pt x="103659" y="20725"/>
                  <a:pt x="102522" y="19588"/>
                </a:cubicBezTo>
                <a:cubicBezTo>
                  <a:pt x="98475" y="15541"/>
                  <a:pt x="92997" y="13238"/>
                  <a:pt x="88235" y="10063"/>
                </a:cubicBezTo>
                <a:cubicBezTo>
                  <a:pt x="73140" y="0"/>
                  <a:pt x="83936" y="5538"/>
                  <a:pt x="52516" y="2919"/>
                </a:cubicBezTo>
                <a:cubicBezTo>
                  <a:pt x="39138" y="4136"/>
                  <a:pt x="25265" y="4742"/>
                  <a:pt x="12035" y="7682"/>
                </a:cubicBezTo>
                <a:cubicBezTo>
                  <a:pt x="9585" y="8226"/>
                  <a:pt x="7272" y="9269"/>
                  <a:pt x="4891" y="10063"/>
                </a:cubicBezTo>
                <a:cubicBezTo>
                  <a:pt x="2008" y="18713"/>
                  <a:pt x="0" y="17207"/>
                  <a:pt x="4891" y="2435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20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760092" y="3219401"/>
            <a:ext cx="666750" cy="1374825"/>
          </a:xfrm>
          <a:custGeom>
            <a:avLst/>
            <a:gdLst>
              <a:gd name="connsiteX0" fmla="*/ 600075 w 666750"/>
              <a:gd name="connsiteY0" fmla="*/ 679500 h 1374825"/>
              <a:gd name="connsiteX1" fmla="*/ 606425 w 666750"/>
              <a:gd name="connsiteY1" fmla="*/ 730300 h 1374825"/>
              <a:gd name="connsiteX2" fmla="*/ 612775 w 666750"/>
              <a:gd name="connsiteY2" fmla="*/ 739825 h 1374825"/>
              <a:gd name="connsiteX3" fmla="*/ 622300 w 666750"/>
              <a:gd name="connsiteY3" fmla="*/ 746175 h 1374825"/>
              <a:gd name="connsiteX4" fmla="*/ 625475 w 666750"/>
              <a:gd name="connsiteY4" fmla="*/ 755700 h 1374825"/>
              <a:gd name="connsiteX5" fmla="*/ 619125 w 666750"/>
              <a:gd name="connsiteY5" fmla="*/ 850950 h 1374825"/>
              <a:gd name="connsiteX6" fmla="*/ 622300 w 666750"/>
              <a:gd name="connsiteY6" fmla="*/ 927150 h 1374825"/>
              <a:gd name="connsiteX7" fmla="*/ 628650 w 666750"/>
              <a:gd name="connsiteY7" fmla="*/ 939850 h 1374825"/>
              <a:gd name="connsiteX8" fmla="*/ 635000 w 666750"/>
              <a:gd name="connsiteY8" fmla="*/ 958900 h 1374825"/>
              <a:gd name="connsiteX9" fmla="*/ 638175 w 666750"/>
              <a:gd name="connsiteY9" fmla="*/ 968425 h 1374825"/>
              <a:gd name="connsiteX10" fmla="*/ 644525 w 666750"/>
              <a:gd name="connsiteY10" fmla="*/ 997000 h 1374825"/>
              <a:gd name="connsiteX11" fmla="*/ 654050 w 666750"/>
              <a:gd name="connsiteY11" fmla="*/ 1016050 h 1374825"/>
              <a:gd name="connsiteX12" fmla="*/ 657225 w 666750"/>
              <a:gd name="connsiteY12" fmla="*/ 1035100 h 1374825"/>
              <a:gd name="connsiteX13" fmla="*/ 660400 w 666750"/>
              <a:gd name="connsiteY13" fmla="*/ 1057325 h 1374825"/>
              <a:gd name="connsiteX14" fmla="*/ 666750 w 666750"/>
              <a:gd name="connsiteY14" fmla="*/ 1066850 h 1374825"/>
              <a:gd name="connsiteX15" fmla="*/ 657225 w 666750"/>
              <a:gd name="connsiteY15" fmla="*/ 1111300 h 1374825"/>
              <a:gd name="connsiteX16" fmla="*/ 654050 w 666750"/>
              <a:gd name="connsiteY16" fmla="*/ 1120825 h 1374825"/>
              <a:gd name="connsiteX17" fmla="*/ 644525 w 666750"/>
              <a:gd name="connsiteY17" fmla="*/ 1124000 h 1374825"/>
              <a:gd name="connsiteX18" fmla="*/ 641350 w 666750"/>
              <a:gd name="connsiteY18" fmla="*/ 1133525 h 1374825"/>
              <a:gd name="connsiteX19" fmla="*/ 631825 w 666750"/>
              <a:gd name="connsiteY19" fmla="*/ 1152575 h 1374825"/>
              <a:gd name="connsiteX20" fmla="*/ 628650 w 666750"/>
              <a:gd name="connsiteY20" fmla="*/ 1174800 h 1374825"/>
              <a:gd name="connsiteX21" fmla="*/ 622300 w 666750"/>
              <a:gd name="connsiteY21" fmla="*/ 1193850 h 1374825"/>
              <a:gd name="connsiteX22" fmla="*/ 619125 w 666750"/>
              <a:gd name="connsiteY22" fmla="*/ 1203375 h 1374825"/>
              <a:gd name="connsiteX23" fmla="*/ 609600 w 666750"/>
              <a:gd name="connsiteY23" fmla="*/ 1241475 h 1374825"/>
              <a:gd name="connsiteX24" fmla="*/ 606425 w 666750"/>
              <a:gd name="connsiteY24" fmla="*/ 1251000 h 1374825"/>
              <a:gd name="connsiteX25" fmla="*/ 593725 w 666750"/>
              <a:gd name="connsiteY25" fmla="*/ 1260525 h 1374825"/>
              <a:gd name="connsiteX26" fmla="*/ 587375 w 666750"/>
              <a:gd name="connsiteY26" fmla="*/ 1295450 h 1374825"/>
              <a:gd name="connsiteX27" fmla="*/ 577850 w 666750"/>
              <a:gd name="connsiteY27" fmla="*/ 1324025 h 1374825"/>
              <a:gd name="connsiteX28" fmla="*/ 568325 w 666750"/>
              <a:gd name="connsiteY28" fmla="*/ 1330375 h 1374825"/>
              <a:gd name="connsiteX29" fmla="*/ 555625 w 666750"/>
              <a:gd name="connsiteY29" fmla="*/ 1336725 h 1374825"/>
              <a:gd name="connsiteX30" fmla="*/ 498475 w 666750"/>
              <a:gd name="connsiteY30" fmla="*/ 1339900 h 1374825"/>
              <a:gd name="connsiteX31" fmla="*/ 492125 w 666750"/>
              <a:gd name="connsiteY31" fmla="*/ 1352600 h 1374825"/>
              <a:gd name="connsiteX32" fmla="*/ 485775 w 666750"/>
              <a:gd name="connsiteY32" fmla="*/ 1371650 h 1374825"/>
              <a:gd name="connsiteX33" fmla="*/ 476250 w 666750"/>
              <a:gd name="connsiteY33" fmla="*/ 1374825 h 1374825"/>
              <a:gd name="connsiteX34" fmla="*/ 460375 w 666750"/>
              <a:gd name="connsiteY34" fmla="*/ 1371650 h 1374825"/>
              <a:gd name="connsiteX35" fmla="*/ 454025 w 666750"/>
              <a:gd name="connsiteY35" fmla="*/ 1358950 h 1374825"/>
              <a:gd name="connsiteX36" fmla="*/ 444500 w 666750"/>
              <a:gd name="connsiteY36" fmla="*/ 1352600 h 1374825"/>
              <a:gd name="connsiteX37" fmla="*/ 431800 w 666750"/>
              <a:gd name="connsiteY37" fmla="*/ 1333550 h 1374825"/>
              <a:gd name="connsiteX38" fmla="*/ 412750 w 666750"/>
              <a:gd name="connsiteY38" fmla="*/ 1301800 h 1374825"/>
              <a:gd name="connsiteX39" fmla="*/ 403225 w 666750"/>
              <a:gd name="connsiteY39" fmla="*/ 1295450 h 1374825"/>
              <a:gd name="connsiteX40" fmla="*/ 390525 w 666750"/>
              <a:gd name="connsiteY40" fmla="*/ 1276400 h 1374825"/>
              <a:gd name="connsiteX41" fmla="*/ 384175 w 666750"/>
              <a:gd name="connsiteY41" fmla="*/ 1266875 h 1374825"/>
              <a:gd name="connsiteX42" fmla="*/ 374650 w 666750"/>
              <a:gd name="connsiteY42" fmla="*/ 1263700 h 1374825"/>
              <a:gd name="connsiteX43" fmla="*/ 368300 w 666750"/>
              <a:gd name="connsiteY43" fmla="*/ 1244650 h 1374825"/>
              <a:gd name="connsiteX44" fmla="*/ 365125 w 666750"/>
              <a:gd name="connsiteY44" fmla="*/ 1235125 h 1374825"/>
              <a:gd name="connsiteX45" fmla="*/ 361950 w 666750"/>
              <a:gd name="connsiteY45" fmla="*/ 1143050 h 1374825"/>
              <a:gd name="connsiteX46" fmla="*/ 358775 w 666750"/>
              <a:gd name="connsiteY46" fmla="*/ 1130350 h 1374825"/>
              <a:gd name="connsiteX47" fmla="*/ 349250 w 666750"/>
              <a:gd name="connsiteY47" fmla="*/ 1124000 h 1374825"/>
              <a:gd name="connsiteX48" fmla="*/ 327025 w 666750"/>
              <a:gd name="connsiteY48" fmla="*/ 1117650 h 1374825"/>
              <a:gd name="connsiteX49" fmla="*/ 307975 w 666750"/>
              <a:gd name="connsiteY49" fmla="*/ 1108125 h 1374825"/>
              <a:gd name="connsiteX50" fmla="*/ 288925 w 666750"/>
              <a:gd name="connsiteY50" fmla="*/ 1079550 h 1374825"/>
              <a:gd name="connsiteX51" fmla="*/ 282575 w 666750"/>
              <a:gd name="connsiteY51" fmla="*/ 1070025 h 1374825"/>
              <a:gd name="connsiteX52" fmla="*/ 276225 w 666750"/>
              <a:gd name="connsiteY52" fmla="*/ 1060500 h 1374825"/>
              <a:gd name="connsiteX53" fmla="*/ 273050 w 666750"/>
              <a:gd name="connsiteY53" fmla="*/ 1047800 h 1374825"/>
              <a:gd name="connsiteX54" fmla="*/ 266700 w 666750"/>
              <a:gd name="connsiteY54" fmla="*/ 1028750 h 1374825"/>
              <a:gd name="connsiteX55" fmla="*/ 263525 w 666750"/>
              <a:gd name="connsiteY55" fmla="*/ 1016050 h 1374825"/>
              <a:gd name="connsiteX56" fmla="*/ 250825 w 666750"/>
              <a:gd name="connsiteY56" fmla="*/ 997000 h 1374825"/>
              <a:gd name="connsiteX57" fmla="*/ 241300 w 666750"/>
              <a:gd name="connsiteY57" fmla="*/ 990650 h 1374825"/>
              <a:gd name="connsiteX58" fmla="*/ 231775 w 666750"/>
              <a:gd name="connsiteY58" fmla="*/ 968425 h 1374825"/>
              <a:gd name="connsiteX59" fmla="*/ 225425 w 666750"/>
              <a:gd name="connsiteY59" fmla="*/ 949375 h 1374825"/>
              <a:gd name="connsiteX60" fmla="*/ 222250 w 666750"/>
              <a:gd name="connsiteY60" fmla="*/ 939850 h 1374825"/>
              <a:gd name="connsiteX61" fmla="*/ 219075 w 666750"/>
              <a:gd name="connsiteY61" fmla="*/ 930325 h 1374825"/>
              <a:gd name="connsiteX62" fmla="*/ 222250 w 666750"/>
              <a:gd name="connsiteY62" fmla="*/ 885875 h 1374825"/>
              <a:gd name="connsiteX63" fmla="*/ 234950 w 666750"/>
              <a:gd name="connsiteY63" fmla="*/ 841425 h 1374825"/>
              <a:gd name="connsiteX64" fmla="*/ 241300 w 666750"/>
              <a:gd name="connsiteY64" fmla="*/ 816025 h 1374825"/>
              <a:gd name="connsiteX65" fmla="*/ 244475 w 666750"/>
              <a:gd name="connsiteY65" fmla="*/ 806500 h 1374825"/>
              <a:gd name="connsiteX66" fmla="*/ 250825 w 666750"/>
              <a:gd name="connsiteY66" fmla="*/ 796975 h 1374825"/>
              <a:gd name="connsiteX67" fmla="*/ 257175 w 666750"/>
              <a:gd name="connsiteY67" fmla="*/ 771575 h 1374825"/>
              <a:gd name="connsiteX68" fmla="*/ 263525 w 666750"/>
              <a:gd name="connsiteY68" fmla="*/ 762050 h 1374825"/>
              <a:gd name="connsiteX69" fmla="*/ 279400 w 666750"/>
              <a:gd name="connsiteY69" fmla="*/ 739825 h 1374825"/>
              <a:gd name="connsiteX70" fmla="*/ 307975 w 666750"/>
              <a:gd name="connsiteY70" fmla="*/ 717600 h 1374825"/>
              <a:gd name="connsiteX71" fmla="*/ 317500 w 666750"/>
              <a:gd name="connsiteY71" fmla="*/ 714425 h 1374825"/>
              <a:gd name="connsiteX72" fmla="*/ 320675 w 666750"/>
              <a:gd name="connsiteY72" fmla="*/ 704900 h 1374825"/>
              <a:gd name="connsiteX73" fmla="*/ 311150 w 666750"/>
              <a:gd name="connsiteY73" fmla="*/ 673150 h 1374825"/>
              <a:gd name="connsiteX74" fmla="*/ 301625 w 666750"/>
              <a:gd name="connsiteY74" fmla="*/ 666800 h 1374825"/>
              <a:gd name="connsiteX75" fmla="*/ 285750 w 666750"/>
              <a:gd name="connsiteY75" fmla="*/ 644575 h 1374825"/>
              <a:gd name="connsiteX76" fmla="*/ 269875 w 666750"/>
              <a:gd name="connsiteY76" fmla="*/ 641400 h 1374825"/>
              <a:gd name="connsiteX77" fmla="*/ 244475 w 666750"/>
              <a:gd name="connsiteY77" fmla="*/ 616000 h 1374825"/>
              <a:gd name="connsiteX78" fmla="*/ 238125 w 666750"/>
              <a:gd name="connsiteY78" fmla="*/ 606475 h 1374825"/>
              <a:gd name="connsiteX79" fmla="*/ 215900 w 666750"/>
              <a:gd name="connsiteY79" fmla="*/ 593775 h 1374825"/>
              <a:gd name="connsiteX80" fmla="*/ 200025 w 666750"/>
              <a:gd name="connsiteY80" fmla="*/ 565200 h 1374825"/>
              <a:gd name="connsiteX81" fmla="*/ 196850 w 666750"/>
              <a:gd name="connsiteY81" fmla="*/ 533450 h 1374825"/>
              <a:gd name="connsiteX82" fmla="*/ 187325 w 666750"/>
              <a:gd name="connsiteY82" fmla="*/ 504875 h 1374825"/>
              <a:gd name="connsiteX83" fmla="*/ 184150 w 666750"/>
              <a:gd name="connsiteY83" fmla="*/ 495350 h 1374825"/>
              <a:gd name="connsiteX84" fmla="*/ 177800 w 666750"/>
              <a:gd name="connsiteY84" fmla="*/ 485825 h 1374825"/>
              <a:gd name="connsiteX85" fmla="*/ 171450 w 666750"/>
              <a:gd name="connsiteY85" fmla="*/ 466775 h 1374825"/>
              <a:gd name="connsiteX86" fmla="*/ 168275 w 666750"/>
              <a:gd name="connsiteY86" fmla="*/ 457250 h 1374825"/>
              <a:gd name="connsiteX87" fmla="*/ 158750 w 666750"/>
              <a:gd name="connsiteY87" fmla="*/ 438200 h 1374825"/>
              <a:gd name="connsiteX88" fmla="*/ 139700 w 666750"/>
              <a:gd name="connsiteY88" fmla="*/ 422325 h 1374825"/>
              <a:gd name="connsiteX89" fmla="*/ 123825 w 666750"/>
              <a:gd name="connsiteY89" fmla="*/ 393750 h 1374825"/>
              <a:gd name="connsiteX90" fmla="*/ 117475 w 666750"/>
              <a:gd name="connsiteY90" fmla="*/ 384225 h 1374825"/>
              <a:gd name="connsiteX91" fmla="*/ 107950 w 666750"/>
              <a:gd name="connsiteY91" fmla="*/ 377875 h 1374825"/>
              <a:gd name="connsiteX92" fmla="*/ 79375 w 666750"/>
              <a:gd name="connsiteY92" fmla="*/ 362000 h 1374825"/>
              <a:gd name="connsiteX93" fmla="*/ 0 w 666750"/>
              <a:gd name="connsiteY93" fmla="*/ 358825 h 1374825"/>
              <a:gd name="connsiteX94" fmla="*/ 19050 w 666750"/>
              <a:gd name="connsiteY94" fmla="*/ 330250 h 1374825"/>
              <a:gd name="connsiteX95" fmla="*/ 25400 w 666750"/>
              <a:gd name="connsiteY95" fmla="*/ 320725 h 1374825"/>
              <a:gd name="connsiteX96" fmla="*/ 28575 w 666750"/>
              <a:gd name="connsiteY96" fmla="*/ 311200 h 1374825"/>
              <a:gd name="connsiteX97" fmla="*/ 25400 w 666750"/>
              <a:gd name="connsiteY97" fmla="*/ 228650 h 1374825"/>
              <a:gd name="connsiteX98" fmla="*/ 22225 w 666750"/>
              <a:gd name="connsiteY98" fmla="*/ 219125 h 1374825"/>
              <a:gd name="connsiteX99" fmla="*/ 15875 w 666750"/>
              <a:gd name="connsiteY99" fmla="*/ 209600 h 1374825"/>
              <a:gd name="connsiteX100" fmla="*/ 12700 w 666750"/>
              <a:gd name="connsiteY100" fmla="*/ 196900 h 1374825"/>
              <a:gd name="connsiteX101" fmla="*/ 9525 w 666750"/>
              <a:gd name="connsiteY101" fmla="*/ 187375 h 1374825"/>
              <a:gd name="connsiteX102" fmla="*/ 12700 w 666750"/>
              <a:gd name="connsiteY102" fmla="*/ 127050 h 1374825"/>
              <a:gd name="connsiteX103" fmla="*/ 34925 w 666750"/>
              <a:gd name="connsiteY103" fmla="*/ 117525 h 1374825"/>
              <a:gd name="connsiteX104" fmla="*/ 44450 w 666750"/>
              <a:gd name="connsiteY104" fmla="*/ 98475 h 1374825"/>
              <a:gd name="connsiteX105" fmla="*/ 60325 w 666750"/>
              <a:gd name="connsiteY105" fmla="*/ 69900 h 1374825"/>
              <a:gd name="connsiteX106" fmla="*/ 69850 w 666750"/>
              <a:gd name="connsiteY106" fmla="*/ 60375 h 1374825"/>
              <a:gd name="connsiteX107" fmla="*/ 76200 w 666750"/>
              <a:gd name="connsiteY107" fmla="*/ 50850 h 1374825"/>
              <a:gd name="connsiteX108" fmla="*/ 95250 w 666750"/>
              <a:gd name="connsiteY108" fmla="*/ 38150 h 1374825"/>
              <a:gd name="connsiteX109" fmla="*/ 101600 w 666750"/>
              <a:gd name="connsiteY109" fmla="*/ 28625 h 1374825"/>
              <a:gd name="connsiteX110" fmla="*/ 111125 w 666750"/>
              <a:gd name="connsiteY110" fmla="*/ 25450 h 1374825"/>
              <a:gd name="connsiteX111" fmla="*/ 120650 w 666750"/>
              <a:gd name="connsiteY111" fmla="*/ 19100 h 1374825"/>
              <a:gd name="connsiteX112" fmla="*/ 139700 w 666750"/>
              <a:gd name="connsiteY112" fmla="*/ 15925 h 1374825"/>
              <a:gd name="connsiteX113" fmla="*/ 149225 w 666750"/>
              <a:gd name="connsiteY113" fmla="*/ 12750 h 1374825"/>
              <a:gd name="connsiteX114" fmla="*/ 161925 w 666750"/>
              <a:gd name="connsiteY114" fmla="*/ 9575 h 1374825"/>
              <a:gd name="connsiteX115" fmla="*/ 171450 w 666750"/>
              <a:gd name="connsiteY115" fmla="*/ 3225 h 1374825"/>
              <a:gd name="connsiteX116" fmla="*/ 209550 w 666750"/>
              <a:gd name="connsiteY116" fmla="*/ 3225 h 1374825"/>
              <a:gd name="connsiteX117" fmla="*/ 219075 w 666750"/>
              <a:gd name="connsiteY117" fmla="*/ 9575 h 1374825"/>
              <a:gd name="connsiteX118" fmla="*/ 215900 w 666750"/>
              <a:gd name="connsiteY118" fmla="*/ 31800 h 1374825"/>
              <a:gd name="connsiteX119" fmla="*/ 238125 w 666750"/>
              <a:gd name="connsiteY119" fmla="*/ 38150 h 1374825"/>
              <a:gd name="connsiteX120" fmla="*/ 273050 w 666750"/>
              <a:gd name="connsiteY120" fmla="*/ 50850 h 1374825"/>
              <a:gd name="connsiteX121" fmla="*/ 292100 w 666750"/>
              <a:gd name="connsiteY121" fmla="*/ 63550 h 1374825"/>
              <a:gd name="connsiteX122" fmla="*/ 301625 w 666750"/>
              <a:gd name="connsiteY122" fmla="*/ 69900 h 1374825"/>
              <a:gd name="connsiteX123" fmla="*/ 403225 w 666750"/>
              <a:gd name="connsiteY123" fmla="*/ 82600 h 1374825"/>
              <a:gd name="connsiteX124" fmla="*/ 412750 w 666750"/>
              <a:gd name="connsiteY124" fmla="*/ 88950 h 1374825"/>
              <a:gd name="connsiteX125" fmla="*/ 419100 w 666750"/>
              <a:gd name="connsiteY125" fmla="*/ 101650 h 1374825"/>
              <a:gd name="connsiteX126" fmla="*/ 428625 w 666750"/>
              <a:gd name="connsiteY126" fmla="*/ 108000 h 1374825"/>
              <a:gd name="connsiteX127" fmla="*/ 447675 w 666750"/>
              <a:gd name="connsiteY127" fmla="*/ 114350 h 1374825"/>
              <a:gd name="connsiteX128" fmla="*/ 457200 w 666750"/>
              <a:gd name="connsiteY128" fmla="*/ 117525 h 1374825"/>
              <a:gd name="connsiteX129" fmla="*/ 485775 w 666750"/>
              <a:gd name="connsiteY129" fmla="*/ 120700 h 1374825"/>
              <a:gd name="connsiteX130" fmla="*/ 495300 w 666750"/>
              <a:gd name="connsiteY130" fmla="*/ 127050 h 1374825"/>
              <a:gd name="connsiteX131" fmla="*/ 504825 w 666750"/>
              <a:gd name="connsiteY131" fmla="*/ 130225 h 1374825"/>
              <a:gd name="connsiteX132" fmla="*/ 520700 w 666750"/>
              <a:gd name="connsiteY132" fmla="*/ 152450 h 1374825"/>
              <a:gd name="connsiteX133" fmla="*/ 527050 w 666750"/>
              <a:gd name="connsiteY133" fmla="*/ 174675 h 1374825"/>
              <a:gd name="connsiteX134" fmla="*/ 536575 w 666750"/>
              <a:gd name="connsiteY134" fmla="*/ 184200 h 1374825"/>
              <a:gd name="connsiteX135" fmla="*/ 542925 w 666750"/>
              <a:gd name="connsiteY135" fmla="*/ 206425 h 1374825"/>
              <a:gd name="connsiteX136" fmla="*/ 533400 w 666750"/>
              <a:gd name="connsiteY136" fmla="*/ 254050 h 1374825"/>
              <a:gd name="connsiteX137" fmla="*/ 523875 w 666750"/>
              <a:gd name="connsiteY137" fmla="*/ 273100 h 1374825"/>
              <a:gd name="connsiteX138" fmla="*/ 533400 w 666750"/>
              <a:gd name="connsiteY138" fmla="*/ 295325 h 1374825"/>
              <a:gd name="connsiteX139" fmla="*/ 542925 w 666750"/>
              <a:gd name="connsiteY139" fmla="*/ 285800 h 1374825"/>
              <a:gd name="connsiteX140" fmla="*/ 552450 w 666750"/>
              <a:gd name="connsiteY140" fmla="*/ 266750 h 1374825"/>
              <a:gd name="connsiteX141" fmla="*/ 555625 w 666750"/>
              <a:gd name="connsiteY141" fmla="*/ 257225 h 1374825"/>
              <a:gd name="connsiteX142" fmla="*/ 574675 w 666750"/>
              <a:gd name="connsiteY142" fmla="*/ 244525 h 1374825"/>
              <a:gd name="connsiteX143" fmla="*/ 584200 w 666750"/>
              <a:gd name="connsiteY143" fmla="*/ 339775 h 1374825"/>
              <a:gd name="connsiteX144" fmla="*/ 577850 w 666750"/>
              <a:gd name="connsiteY144" fmla="*/ 358825 h 1374825"/>
              <a:gd name="connsiteX145" fmla="*/ 574675 w 666750"/>
              <a:gd name="connsiteY145" fmla="*/ 368350 h 1374825"/>
              <a:gd name="connsiteX146" fmla="*/ 568325 w 666750"/>
              <a:gd name="connsiteY146" fmla="*/ 450900 h 1374825"/>
              <a:gd name="connsiteX147" fmla="*/ 561975 w 666750"/>
              <a:gd name="connsiteY147" fmla="*/ 473125 h 1374825"/>
              <a:gd name="connsiteX148" fmla="*/ 558800 w 666750"/>
              <a:gd name="connsiteY148" fmla="*/ 485825 h 1374825"/>
              <a:gd name="connsiteX149" fmla="*/ 561975 w 666750"/>
              <a:gd name="connsiteY149" fmla="*/ 606475 h 1374825"/>
              <a:gd name="connsiteX150" fmla="*/ 571500 w 666750"/>
              <a:gd name="connsiteY150" fmla="*/ 612825 h 1374825"/>
              <a:gd name="connsiteX151" fmla="*/ 584200 w 666750"/>
              <a:gd name="connsiteY151" fmla="*/ 663625 h 1374825"/>
              <a:gd name="connsiteX152" fmla="*/ 593725 w 666750"/>
              <a:gd name="connsiteY152" fmla="*/ 708075 h 1374825"/>
              <a:gd name="connsiteX153" fmla="*/ 600075 w 666750"/>
              <a:gd name="connsiteY153" fmla="*/ 739825 h 1374825"/>
              <a:gd name="connsiteX154" fmla="*/ 612775 w 666750"/>
              <a:gd name="connsiteY154" fmla="*/ 765225 h 1374825"/>
              <a:gd name="connsiteX155" fmla="*/ 615950 w 666750"/>
              <a:gd name="connsiteY155" fmla="*/ 781100 h 1374825"/>
              <a:gd name="connsiteX156" fmla="*/ 619125 w 666750"/>
              <a:gd name="connsiteY156" fmla="*/ 790625 h 1374825"/>
              <a:gd name="connsiteX157" fmla="*/ 625475 w 666750"/>
              <a:gd name="connsiteY157" fmla="*/ 844600 h 1374825"/>
              <a:gd name="connsiteX158" fmla="*/ 628650 w 666750"/>
              <a:gd name="connsiteY158" fmla="*/ 854125 h 1374825"/>
              <a:gd name="connsiteX159" fmla="*/ 631825 w 666750"/>
              <a:gd name="connsiteY159" fmla="*/ 873175 h 1374825"/>
              <a:gd name="connsiteX160" fmla="*/ 635000 w 666750"/>
              <a:gd name="connsiteY160" fmla="*/ 943025 h 137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66750" h="1374825">
                <a:moveTo>
                  <a:pt x="600075" y="679500"/>
                </a:moveTo>
                <a:cubicBezTo>
                  <a:pt x="600681" y="687378"/>
                  <a:pt x="599572" y="716593"/>
                  <a:pt x="606425" y="730300"/>
                </a:cubicBezTo>
                <a:cubicBezTo>
                  <a:pt x="608132" y="733713"/>
                  <a:pt x="610077" y="737127"/>
                  <a:pt x="612775" y="739825"/>
                </a:cubicBezTo>
                <a:cubicBezTo>
                  <a:pt x="615473" y="742523"/>
                  <a:pt x="619125" y="744058"/>
                  <a:pt x="622300" y="746175"/>
                </a:cubicBezTo>
                <a:cubicBezTo>
                  <a:pt x="623358" y="749350"/>
                  <a:pt x="625475" y="752353"/>
                  <a:pt x="625475" y="755700"/>
                </a:cubicBezTo>
                <a:cubicBezTo>
                  <a:pt x="625475" y="817674"/>
                  <a:pt x="625607" y="812055"/>
                  <a:pt x="619125" y="850950"/>
                </a:cubicBezTo>
                <a:cubicBezTo>
                  <a:pt x="620183" y="876350"/>
                  <a:pt x="619592" y="901873"/>
                  <a:pt x="622300" y="927150"/>
                </a:cubicBezTo>
                <a:cubicBezTo>
                  <a:pt x="622804" y="931856"/>
                  <a:pt x="626892" y="935456"/>
                  <a:pt x="628650" y="939850"/>
                </a:cubicBezTo>
                <a:cubicBezTo>
                  <a:pt x="631136" y="946065"/>
                  <a:pt x="632883" y="952550"/>
                  <a:pt x="635000" y="958900"/>
                </a:cubicBezTo>
                <a:cubicBezTo>
                  <a:pt x="636058" y="962075"/>
                  <a:pt x="637519" y="965143"/>
                  <a:pt x="638175" y="968425"/>
                </a:cubicBezTo>
                <a:cubicBezTo>
                  <a:pt x="638740" y="971250"/>
                  <a:pt x="642844" y="993077"/>
                  <a:pt x="644525" y="997000"/>
                </a:cubicBezTo>
                <a:cubicBezTo>
                  <a:pt x="652429" y="1015443"/>
                  <a:pt x="649934" y="997526"/>
                  <a:pt x="654050" y="1016050"/>
                </a:cubicBezTo>
                <a:cubicBezTo>
                  <a:pt x="655447" y="1022334"/>
                  <a:pt x="656246" y="1028737"/>
                  <a:pt x="657225" y="1035100"/>
                </a:cubicBezTo>
                <a:cubicBezTo>
                  <a:pt x="658363" y="1042497"/>
                  <a:pt x="658250" y="1050157"/>
                  <a:pt x="660400" y="1057325"/>
                </a:cubicBezTo>
                <a:cubicBezTo>
                  <a:pt x="661496" y="1060980"/>
                  <a:pt x="664633" y="1063675"/>
                  <a:pt x="666750" y="1066850"/>
                </a:cubicBezTo>
                <a:cubicBezTo>
                  <a:pt x="662745" y="1098892"/>
                  <a:pt x="666273" y="1084155"/>
                  <a:pt x="657225" y="1111300"/>
                </a:cubicBezTo>
                <a:cubicBezTo>
                  <a:pt x="656167" y="1114475"/>
                  <a:pt x="657225" y="1119767"/>
                  <a:pt x="654050" y="1120825"/>
                </a:cubicBezTo>
                <a:lnTo>
                  <a:pt x="644525" y="1124000"/>
                </a:lnTo>
                <a:cubicBezTo>
                  <a:pt x="643467" y="1127175"/>
                  <a:pt x="642847" y="1130532"/>
                  <a:pt x="641350" y="1133525"/>
                </a:cubicBezTo>
                <a:cubicBezTo>
                  <a:pt x="629040" y="1158144"/>
                  <a:pt x="639805" y="1128634"/>
                  <a:pt x="631825" y="1152575"/>
                </a:cubicBezTo>
                <a:cubicBezTo>
                  <a:pt x="630767" y="1159983"/>
                  <a:pt x="630333" y="1167508"/>
                  <a:pt x="628650" y="1174800"/>
                </a:cubicBezTo>
                <a:cubicBezTo>
                  <a:pt x="627145" y="1181322"/>
                  <a:pt x="624417" y="1187500"/>
                  <a:pt x="622300" y="1193850"/>
                </a:cubicBezTo>
                <a:cubicBezTo>
                  <a:pt x="621242" y="1197025"/>
                  <a:pt x="619675" y="1200074"/>
                  <a:pt x="619125" y="1203375"/>
                </a:cubicBezTo>
                <a:cubicBezTo>
                  <a:pt x="614850" y="1229027"/>
                  <a:pt x="617986" y="1216318"/>
                  <a:pt x="609600" y="1241475"/>
                </a:cubicBezTo>
                <a:cubicBezTo>
                  <a:pt x="608542" y="1244650"/>
                  <a:pt x="609102" y="1248992"/>
                  <a:pt x="606425" y="1251000"/>
                </a:cubicBezTo>
                <a:lnTo>
                  <a:pt x="593725" y="1260525"/>
                </a:lnTo>
                <a:cubicBezTo>
                  <a:pt x="587248" y="1279955"/>
                  <a:pt x="592504" y="1262113"/>
                  <a:pt x="587375" y="1295450"/>
                </a:cubicBezTo>
                <a:cubicBezTo>
                  <a:pt x="585941" y="1304769"/>
                  <a:pt x="584272" y="1316319"/>
                  <a:pt x="577850" y="1324025"/>
                </a:cubicBezTo>
                <a:cubicBezTo>
                  <a:pt x="575407" y="1326956"/>
                  <a:pt x="571638" y="1328482"/>
                  <a:pt x="568325" y="1330375"/>
                </a:cubicBezTo>
                <a:cubicBezTo>
                  <a:pt x="564216" y="1332723"/>
                  <a:pt x="560315" y="1336086"/>
                  <a:pt x="555625" y="1336725"/>
                </a:cubicBezTo>
                <a:cubicBezTo>
                  <a:pt x="536721" y="1339303"/>
                  <a:pt x="517525" y="1338842"/>
                  <a:pt x="498475" y="1339900"/>
                </a:cubicBezTo>
                <a:cubicBezTo>
                  <a:pt x="496358" y="1344133"/>
                  <a:pt x="493883" y="1348206"/>
                  <a:pt x="492125" y="1352600"/>
                </a:cubicBezTo>
                <a:cubicBezTo>
                  <a:pt x="489639" y="1358815"/>
                  <a:pt x="492125" y="1369533"/>
                  <a:pt x="485775" y="1371650"/>
                </a:cubicBezTo>
                <a:lnTo>
                  <a:pt x="476250" y="1374825"/>
                </a:lnTo>
                <a:cubicBezTo>
                  <a:pt x="470958" y="1373767"/>
                  <a:pt x="464766" y="1374787"/>
                  <a:pt x="460375" y="1371650"/>
                </a:cubicBezTo>
                <a:cubicBezTo>
                  <a:pt x="456524" y="1368899"/>
                  <a:pt x="457055" y="1362586"/>
                  <a:pt x="454025" y="1358950"/>
                </a:cubicBezTo>
                <a:cubicBezTo>
                  <a:pt x="451582" y="1356019"/>
                  <a:pt x="447675" y="1354717"/>
                  <a:pt x="444500" y="1352600"/>
                </a:cubicBezTo>
                <a:cubicBezTo>
                  <a:pt x="440267" y="1346250"/>
                  <a:pt x="435213" y="1340376"/>
                  <a:pt x="431800" y="1333550"/>
                </a:cubicBezTo>
                <a:cubicBezTo>
                  <a:pt x="427977" y="1325904"/>
                  <a:pt x="418497" y="1305631"/>
                  <a:pt x="412750" y="1301800"/>
                </a:cubicBezTo>
                <a:lnTo>
                  <a:pt x="403225" y="1295450"/>
                </a:lnTo>
                <a:cubicBezTo>
                  <a:pt x="397645" y="1278711"/>
                  <a:pt x="403738" y="1292255"/>
                  <a:pt x="390525" y="1276400"/>
                </a:cubicBezTo>
                <a:cubicBezTo>
                  <a:pt x="388082" y="1273469"/>
                  <a:pt x="387155" y="1269259"/>
                  <a:pt x="384175" y="1266875"/>
                </a:cubicBezTo>
                <a:cubicBezTo>
                  <a:pt x="381562" y="1264784"/>
                  <a:pt x="377825" y="1264758"/>
                  <a:pt x="374650" y="1263700"/>
                </a:cubicBezTo>
                <a:lnTo>
                  <a:pt x="368300" y="1244650"/>
                </a:lnTo>
                <a:lnTo>
                  <a:pt x="365125" y="1235125"/>
                </a:lnTo>
                <a:cubicBezTo>
                  <a:pt x="364067" y="1204433"/>
                  <a:pt x="363808" y="1173704"/>
                  <a:pt x="361950" y="1143050"/>
                </a:cubicBezTo>
                <a:cubicBezTo>
                  <a:pt x="361686" y="1138694"/>
                  <a:pt x="361196" y="1133981"/>
                  <a:pt x="358775" y="1130350"/>
                </a:cubicBezTo>
                <a:cubicBezTo>
                  <a:pt x="356658" y="1127175"/>
                  <a:pt x="352663" y="1125707"/>
                  <a:pt x="349250" y="1124000"/>
                </a:cubicBezTo>
                <a:cubicBezTo>
                  <a:pt x="344175" y="1121462"/>
                  <a:pt x="331772" y="1119006"/>
                  <a:pt x="327025" y="1117650"/>
                </a:cubicBezTo>
                <a:cubicBezTo>
                  <a:pt x="315523" y="1114364"/>
                  <a:pt x="318411" y="1115082"/>
                  <a:pt x="307975" y="1108125"/>
                </a:cubicBezTo>
                <a:lnTo>
                  <a:pt x="288925" y="1079550"/>
                </a:lnTo>
                <a:lnTo>
                  <a:pt x="282575" y="1070025"/>
                </a:lnTo>
                <a:lnTo>
                  <a:pt x="276225" y="1060500"/>
                </a:lnTo>
                <a:cubicBezTo>
                  <a:pt x="275167" y="1056267"/>
                  <a:pt x="274304" y="1051980"/>
                  <a:pt x="273050" y="1047800"/>
                </a:cubicBezTo>
                <a:cubicBezTo>
                  <a:pt x="271127" y="1041389"/>
                  <a:pt x="268323" y="1035244"/>
                  <a:pt x="266700" y="1028750"/>
                </a:cubicBezTo>
                <a:cubicBezTo>
                  <a:pt x="265642" y="1024517"/>
                  <a:pt x="265476" y="1019953"/>
                  <a:pt x="263525" y="1016050"/>
                </a:cubicBezTo>
                <a:cubicBezTo>
                  <a:pt x="260112" y="1009224"/>
                  <a:pt x="257175" y="1001233"/>
                  <a:pt x="250825" y="997000"/>
                </a:cubicBezTo>
                <a:lnTo>
                  <a:pt x="241300" y="990650"/>
                </a:lnTo>
                <a:cubicBezTo>
                  <a:pt x="231080" y="959989"/>
                  <a:pt x="247468" y="1007659"/>
                  <a:pt x="231775" y="968425"/>
                </a:cubicBezTo>
                <a:cubicBezTo>
                  <a:pt x="229289" y="962210"/>
                  <a:pt x="227542" y="955725"/>
                  <a:pt x="225425" y="949375"/>
                </a:cubicBezTo>
                <a:lnTo>
                  <a:pt x="222250" y="939850"/>
                </a:lnTo>
                <a:lnTo>
                  <a:pt x="219075" y="930325"/>
                </a:lnTo>
                <a:cubicBezTo>
                  <a:pt x="220133" y="915508"/>
                  <a:pt x="220243" y="900593"/>
                  <a:pt x="222250" y="885875"/>
                </a:cubicBezTo>
                <a:cubicBezTo>
                  <a:pt x="225813" y="859744"/>
                  <a:pt x="229223" y="864335"/>
                  <a:pt x="234950" y="841425"/>
                </a:cubicBezTo>
                <a:cubicBezTo>
                  <a:pt x="237067" y="832958"/>
                  <a:pt x="238540" y="824304"/>
                  <a:pt x="241300" y="816025"/>
                </a:cubicBezTo>
                <a:cubicBezTo>
                  <a:pt x="242358" y="812850"/>
                  <a:pt x="242978" y="809493"/>
                  <a:pt x="244475" y="806500"/>
                </a:cubicBezTo>
                <a:cubicBezTo>
                  <a:pt x="246182" y="803087"/>
                  <a:pt x="248708" y="800150"/>
                  <a:pt x="250825" y="796975"/>
                </a:cubicBezTo>
                <a:cubicBezTo>
                  <a:pt x="252033" y="790937"/>
                  <a:pt x="253921" y="778084"/>
                  <a:pt x="257175" y="771575"/>
                </a:cubicBezTo>
                <a:cubicBezTo>
                  <a:pt x="258882" y="768162"/>
                  <a:pt x="261975" y="765537"/>
                  <a:pt x="263525" y="762050"/>
                </a:cubicBezTo>
                <a:cubicBezTo>
                  <a:pt x="273832" y="738859"/>
                  <a:pt x="262076" y="745600"/>
                  <a:pt x="279400" y="739825"/>
                </a:cubicBezTo>
                <a:cubicBezTo>
                  <a:pt x="287618" y="731607"/>
                  <a:pt x="296582" y="721398"/>
                  <a:pt x="307975" y="717600"/>
                </a:cubicBezTo>
                <a:lnTo>
                  <a:pt x="317500" y="714425"/>
                </a:lnTo>
                <a:cubicBezTo>
                  <a:pt x="318558" y="711250"/>
                  <a:pt x="320675" y="708247"/>
                  <a:pt x="320675" y="704900"/>
                </a:cubicBezTo>
                <a:cubicBezTo>
                  <a:pt x="320675" y="692909"/>
                  <a:pt x="319757" y="681757"/>
                  <a:pt x="311150" y="673150"/>
                </a:cubicBezTo>
                <a:cubicBezTo>
                  <a:pt x="308452" y="670452"/>
                  <a:pt x="304800" y="668917"/>
                  <a:pt x="301625" y="666800"/>
                </a:cubicBezTo>
                <a:cubicBezTo>
                  <a:pt x="295179" y="647461"/>
                  <a:pt x="301144" y="648423"/>
                  <a:pt x="285750" y="644575"/>
                </a:cubicBezTo>
                <a:cubicBezTo>
                  <a:pt x="280515" y="643266"/>
                  <a:pt x="275167" y="642458"/>
                  <a:pt x="269875" y="641400"/>
                </a:cubicBezTo>
                <a:cubicBezTo>
                  <a:pt x="254550" y="618412"/>
                  <a:pt x="264001" y="625763"/>
                  <a:pt x="244475" y="616000"/>
                </a:cubicBezTo>
                <a:cubicBezTo>
                  <a:pt x="242358" y="612825"/>
                  <a:pt x="240823" y="609173"/>
                  <a:pt x="238125" y="606475"/>
                </a:cubicBezTo>
                <a:cubicBezTo>
                  <a:pt x="233637" y="601987"/>
                  <a:pt x="220880" y="596265"/>
                  <a:pt x="215900" y="593775"/>
                </a:cubicBezTo>
                <a:cubicBezTo>
                  <a:pt x="201344" y="571940"/>
                  <a:pt x="205613" y="581965"/>
                  <a:pt x="200025" y="565200"/>
                </a:cubicBezTo>
                <a:cubicBezTo>
                  <a:pt x="198967" y="554617"/>
                  <a:pt x="199041" y="543858"/>
                  <a:pt x="196850" y="533450"/>
                </a:cubicBezTo>
                <a:cubicBezTo>
                  <a:pt x="194782" y="523625"/>
                  <a:pt x="190500" y="514400"/>
                  <a:pt x="187325" y="504875"/>
                </a:cubicBezTo>
                <a:cubicBezTo>
                  <a:pt x="186267" y="501700"/>
                  <a:pt x="186006" y="498135"/>
                  <a:pt x="184150" y="495350"/>
                </a:cubicBezTo>
                <a:cubicBezTo>
                  <a:pt x="182033" y="492175"/>
                  <a:pt x="179350" y="489312"/>
                  <a:pt x="177800" y="485825"/>
                </a:cubicBezTo>
                <a:cubicBezTo>
                  <a:pt x="175082" y="479708"/>
                  <a:pt x="173567" y="473125"/>
                  <a:pt x="171450" y="466775"/>
                </a:cubicBezTo>
                <a:lnTo>
                  <a:pt x="168275" y="457250"/>
                </a:lnTo>
                <a:cubicBezTo>
                  <a:pt x="165093" y="447704"/>
                  <a:pt x="165589" y="446406"/>
                  <a:pt x="158750" y="438200"/>
                </a:cubicBezTo>
                <a:cubicBezTo>
                  <a:pt x="151110" y="429033"/>
                  <a:pt x="149066" y="428569"/>
                  <a:pt x="139700" y="422325"/>
                </a:cubicBezTo>
                <a:cubicBezTo>
                  <a:pt x="134112" y="405560"/>
                  <a:pt x="138381" y="415585"/>
                  <a:pt x="123825" y="393750"/>
                </a:cubicBezTo>
                <a:cubicBezTo>
                  <a:pt x="121708" y="390575"/>
                  <a:pt x="120650" y="386342"/>
                  <a:pt x="117475" y="384225"/>
                </a:cubicBezTo>
                <a:cubicBezTo>
                  <a:pt x="114300" y="382108"/>
                  <a:pt x="110881" y="380318"/>
                  <a:pt x="107950" y="377875"/>
                </a:cubicBezTo>
                <a:cubicBezTo>
                  <a:pt x="96478" y="368315"/>
                  <a:pt x="98531" y="362766"/>
                  <a:pt x="79375" y="362000"/>
                </a:cubicBezTo>
                <a:lnTo>
                  <a:pt x="0" y="358825"/>
                </a:lnTo>
                <a:lnTo>
                  <a:pt x="19050" y="330250"/>
                </a:lnTo>
                <a:cubicBezTo>
                  <a:pt x="21167" y="327075"/>
                  <a:pt x="24193" y="324345"/>
                  <a:pt x="25400" y="320725"/>
                </a:cubicBezTo>
                <a:lnTo>
                  <a:pt x="28575" y="311200"/>
                </a:lnTo>
                <a:cubicBezTo>
                  <a:pt x="27517" y="283683"/>
                  <a:pt x="27295" y="256122"/>
                  <a:pt x="25400" y="228650"/>
                </a:cubicBezTo>
                <a:cubicBezTo>
                  <a:pt x="25170" y="225311"/>
                  <a:pt x="23722" y="222118"/>
                  <a:pt x="22225" y="219125"/>
                </a:cubicBezTo>
                <a:cubicBezTo>
                  <a:pt x="20518" y="215712"/>
                  <a:pt x="17992" y="212775"/>
                  <a:pt x="15875" y="209600"/>
                </a:cubicBezTo>
                <a:cubicBezTo>
                  <a:pt x="14817" y="205367"/>
                  <a:pt x="13899" y="201096"/>
                  <a:pt x="12700" y="196900"/>
                </a:cubicBezTo>
                <a:cubicBezTo>
                  <a:pt x="11781" y="193682"/>
                  <a:pt x="9525" y="190722"/>
                  <a:pt x="9525" y="187375"/>
                </a:cubicBezTo>
                <a:cubicBezTo>
                  <a:pt x="9525" y="167239"/>
                  <a:pt x="8932" y="146831"/>
                  <a:pt x="12700" y="127050"/>
                </a:cubicBezTo>
                <a:cubicBezTo>
                  <a:pt x="13796" y="121294"/>
                  <a:pt x="32314" y="118178"/>
                  <a:pt x="34925" y="117525"/>
                </a:cubicBezTo>
                <a:cubicBezTo>
                  <a:pt x="42905" y="93584"/>
                  <a:pt x="32140" y="123094"/>
                  <a:pt x="44450" y="98475"/>
                </a:cubicBezTo>
                <a:cubicBezTo>
                  <a:pt x="52435" y="82505"/>
                  <a:pt x="40303" y="89922"/>
                  <a:pt x="60325" y="69900"/>
                </a:cubicBezTo>
                <a:cubicBezTo>
                  <a:pt x="63500" y="66725"/>
                  <a:pt x="66975" y="63824"/>
                  <a:pt x="69850" y="60375"/>
                </a:cubicBezTo>
                <a:cubicBezTo>
                  <a:pt x="72293" y="57444"/>
                  <a:pt x="73328" y="53363"/>
                  <a:pt x="76200" y="50850"/>
                </a:cubicBezTo>
                <a:cubicBezTo>
                  <a:pt x="81943" y="45824"/>
                  <a:pt x="95250" y="38150"/>
                  <a:pt x="95250" y="38150"/>
                </a:cubicBezTo>
                <a:cubicBezTo>
                  <a:pt x="97367" y="34975"/>
                  <a:pt x="98620" y="31009"/>
                  <a:pt x="101600" y="28625"/>
                </a:cubicBezTo>
                <a:cubicBezTo>
                  <a:pt x="104213" y="26534"/>
                  <a:pt x="108132" y="26947"/>
                  <a:pt x="111125" y="25450"/>
                </a:cubicBezTo>
                <a:cubicBezTo>
                  <a:pt x="114538" y="23743"/>
                  <a:pt x="117030" y="20307"/>
                  <a:pt x="120650" y="19100"/>
                </a:cubicBezTo>
                <a:cubicBezTo>
                  <a:pt x="126757" y="17064"/>
                  <a:pt x="133416" y="17322"/>
                  <a:pt x="139700" y="15925"/>
                </a:cubicBezTo>
                <a:cubicBezTo>
                  <a:pt x="142967" y="15199"/>
                  <a:pt x="146007" y="13669"/>
                  <a:pt x="149225" y="12750"/>
                </a:cubicBezTo>
                <a:cubicBezTo>
                  <a:pt x="153421" y="11551"/>
                  <a:pt x="157692" y="10633"/>
                  <a:pt x="161925" y="9575"/>
                </a:cubicBezTo>
                <a:cubicBezTo>
                  <a:pt x="165100" y="7458"/>
                  <a:pt x="167943" y="4728"/>
                  <a:pt x="171450" y="3225"/>
                </a:cubicBezTo>
                <a:cubicBezTo>
                  <a:pt x="185661" y="-2865"/>
                  <a:pt x="193052" y="1163"/>
                  <a:pt x="209550" y="3225"/>
                </a:cubicBezTo>
                <a:cubicBezTo>
                  <a:pt x="212725" y="5342"/>
                  <a:pt x="218247" y="5850"/>
                  <a:pt x="219075" y="9575"/>
                </a:cubicBezTo>
                <a:cubicBezTo>
                  <a:pt x="220698" y="16880"/>
                  <a:pt x="218050" y="24632"/>
                  <a:pt x="215900" y="31800"/>
                </a:cubicBezTo>
                <a:cubicBezTo>
                  <a:pt x="210872" y="48562"/>
                  <a:pt x="189087" y="43599"/>
                  <a:pt x="238125" y="38150"/>
                </a:cubicBezTo>
                <a:cubicBezTo>
                  <a:pt x="294465" y="44410"/>
                  <a:pt x="251839" y="32290"/>
                  <a:pt x="273050" y="50850"/>
                </a:cubicBezTo>
                <a:cubicBezTo>
                  <a:pt x="278793" y="55876"/>
                  <a:pt x="285750" y="59317"/>
                  <a:pt x="292100" y="63550"/>
                </a:cubicBezTo>
                <a:lnTo>
                  <a:pt x="301625" y="69900"/>
                </a:lnTo>
                <a:cubicBezTo>
                  <a:pt x="315380" y="111164"/>
                  <a:pt x="299499" y="73448"/>
                  <a:pt x="403225" y="82600"/>
                </a:cubicBezTo>
                <a:cubicBezTo>
                  <a:pt x="407026" y="82935"/>
                  <a:pt x="409575" y="86833"/>
                  <a:pt x="412750" y="88950"/>
                </a:cubicBezTo>
                <a:cubicBezTo>
                  <a:pt x="414867" y="93183"/>
                  <a:pt x="416070" y="98014"/>
                  <a:pt x="419100" y="101650"/>
                </a:cubicBezTo>
                <a:cubicBezTo>
                  <a:pt x="421543" y="104581"/>
                  <a:pt x="425138" y="106450"/>
                  <a:pt x="428625" y="108000"/>
                </a:cubicBezTo>
                <a:cubicBezTo>
                  <a:pt x="434742" y="110718"/>
                  <a:pt x="441325" y="112233"/>
                  <a:pt x="447675" y="114350"/>
                </a:cubicBezTo>
                <a:cubicBezTo>
                  <a:pt x="450850" y="115408"/>
                  <a:pt x="453874" y="117155"/>
                  <a:pt x="457200" y="117525"/>
                </a:cubicBezTo>
                <a:lnTo>
                  <a:pt x="485775" y="120700"/>
                </a:lnTo>
                <a:cubicBezTo>
                  <a:pt x="488950" y="122817"/>
                  <a:pt x="491887" y="125343"/>
                  <a:pt x="495300" y="127050"/>
                </a:cubicBezTo>
                <a:cubicBezTo>
                  <a:pt x="498293" y="128547"/>
                  <a:pt x="502880" y="127502"/>
                  <a:pt x="504825" y="130225"/>
                </a:cubicBezTo>
                <a:cubicBezTo>
                  <a:pt x="523346" y="156154"/>
                  <a:pt x="499269" y="145306"/>
                  <a:pt x="520700" y="152450"/>
                </a:cubicBezTo>
                <a:cubicBezTo>
                  <a:pt x="521123" y="154144"/>
                  <a:pt x="525228" y="171942"/>
                  <a:pt x="527050" y="174675"/>
                </a:cubicBezTo>
                <a:cubicBezTo>
                  <a:pt x="529541" y="178411"/>
                  <a:pt x="533400" y="181025"/>
                  <a:pt x="536575" y="184200"/>
                </a:cubicBezTo>
                <a:cubicBezTo>
                  <a:pt x="538072" y="188692"/>
                  <a:pt x="542925" y="202438"/>
                  <a:pt x="542925" y="206425"/>
                </a:cubicBezTo>
                <a:cubicBezTo>
                  <a:pt x="542925" y="215635"/>
                  <a:pt x="540047" y="244080"/>
                  <a:pt x="533400" y="254050"/>
                </a:cubicBezTo>
                <a:cubicBezTo>
                  <a:pt x="525194" y="266360"/>
                  <a:pt x="528257" y="259955"/>
                  <a:pt x="523875" y="273100"/>
                </a:cubicBezTo>
                <a:cubicBezTo>
                  <a:pt x="528344" y="317793"/>
                  <a:pt x="520822" y="310419"/>
                  <a:pt x="533400" y="295325"/>
                </a:cubicBezTo>
                <a:cubicBezTo>
                  <a:pt x="536275" y="291876"/>
                  <a:pt x="539750" y="288975"/>
                  <a:pt x="542925" y="285800"/>
                </a:cubicBezTo>
                <a:cubicBezTo>
                  <a:pt x="550905" y="261859"/>
                  <a:pt x="540140" y="291369"/>
                  <a:pt x="552450" y="266750"/>
                </a:cubicBezTo>
                <a:cubicBezTo>
                  <a:pt x="553947" y="263757"/>
                  <a:pt x="553258" y="259592"/>
                  <a:pt x="555625" y="257225"/>
                </a:cubicBezTo>
                <a:cubicBezTo>
                  <a:pt x="561021" y="251829"/>
                  <a:pt x="574675" y="244525"/>
                  <a:pt x="574675" y="244525"/>
                </a:cubicBezTo>
                <a:cubicBezTo>
                  <a:pt x="607324" y="195552"/>
                  <a:pt x="593548" y="208905"/>
                  <a:pt x="584200" y="339775"/>
                </a:cubicBezTo>
                <a:cubicBezTo>
                  <a:pt x="583723" y="346451"/>
                  <a:pt x="579967" y="352475"/>
                  <a:pt x="577850" y="358825"/>
                </a:cubicBezTo>
                <a:lnTo>
                  <a:pt x="574675" y="368350"/>
                </a:lnTo>
                <a:cubicBezTo>
                  <a:pt x="572558" y="395867"/>
                  <a:pt x="571071" y="423439"/>
                  <a:pt x="568325" y="450900"/>
                </a:cubicBezTo>
                <a:cubicBezTo>
                  <a:pt x="567561" y="458535"/>
                  <a:pt x="564058" y="465835"/>
                  <a:pt x="561975" y="473125"/>
                </a:cubicBezTo>
                <a:cubicBezTo>
                  <a:pt x="560776" y="477321"/>
                  <a:pt x="559858" y="481592"/>
                  <a:pt x="558800" y="485825"/>
                </a:cubicBezTo>
                <a:cubicBezTo>
                  <a:pt x="559858" y="526042"/>
                  <a:pt x="557972" y="566444"/>
                  <a:pt x="561975" y="606475"/>
                </a:cubicBezTo>
                <a:cubicBezTo>
                  <a:pt x="562355" y="610272"/>
                  <a:pt x="570575" y="609123"/>
                  <a:pt x="571500" y="612825"/>
                </a:cubicBezTo>
                <a:cubicBezTo>
                  <a:pt x="585287" y="667975"/>
                  <a:pt x="559659" y="647264"/>
                  <a:pt x="584200" y="663625"/>
                </a:cubicBezTo>
                <a:cubicBezTo>
                  <a:pt x="597870" y="684130"/>
                  <a:pt x="587644" y="665509"/>
                  <a:pt x="593725" y="708075"/>
                </a:cubicBezTo>
                <a:cubicBezTo>
                  <a:pt x="595251" y="718759"/>
                  <a:pt x="596662" y="729586"/>
                  <a:pt x="600075" y="739825"/>
                </a:cubicBezTo>
                <a:cubicBezTo>
                  <a:pt x="603068" y="748805"/>
                  <a:pt x="612775" y="765225"/>
                  <a:pt x="612775" y="765225"/>
                </a:cubicBezTo>
                <a:cubicBezTo>
                  <a:pt x="613833" y="770517"/>
                  <a:pt x="614641" y="775865"/>
                  <a:pt x="615950" y="781100"/>
                </a:cubicBezTo>
                <a:cubicBezTo>
                  <a:pt x="616762" y="784347"/>
                  <a:pt x="618629" y="787315"/>
                  <a:pt x="619125" y="790625"/>
                </a:cubicBezTo>
                <a:cubicBezTo>
                  <a:pt x="621812" y="808540"/>
                  <a:pt x="622788" y="826685"/>
                  <a:pt x="625475" y="844600"/>
                </a:cubicBezTo>
                <a:cubicBezTo>
                  <a:pt x="625971" y="847910"/>
                  <a:pt x="627924" y="850858"/>
                  <a:pt x="628650" y="854125"/>
                </a:cubicBezTo>
                <a:cubicBezTo>
                  <a:pt x="630047" y="860409"/>
                  <a:pt x="630767" y="866825"/>
                  <a:pt x="631825" y="873175"/>
                </a:cubicBezTo>
                <a:cubicBezTo>
                  <a:pt x="635493" y="928192"/>
                  <a:pt x="635000" y="904890"/>
                  <a:pt x="635000" y="943025"/>
                </a:cubicBezTo>
              </a:path>
            </a:pathLst>
          </a:cu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735864" y="3194051"/>
            <a:ext cx="1300578" cy="1463675"/>
          </a:xfrm>
          <a:custGeom>
            <a:avLst/>
            <a:gdLst>
              <a:gd name="connsiteX0" fmla="*/ 170278 w 1300578"/>
              <a:gd name="connsiteY0" fmla="*/ 25400 h 1463675"/>
              <a:gd name="connsiteX1" fmla="*/ 109953 w 1300578"/>
              <a:gd name="connsiteY1" fmla="*/ 28575 h 1463675"/>
              <a:gd name="connsiteX2" fmla="*/ 87728 w 1300578"/>
              <a:gd name="connsiteY2" fmla="*/ 34925 h 1463675"/>
              <a:gd name="connsiteX3" fmla="*/ 78203 w 1300578"/>
              <a:gd name="connsiteY3" fmla="*/ 53975 h 1463675"/>
              <a:gd name="connsiteX4" fmla="*/ 75028 w 1300578"/>
              <a:gd name="connsiteY4" fmla="*/ 63500 h 1463675"/>
              <a:gd name="connsiteX5" fmla="*/ 65503 w 1300578"/>
              <a:gd name="connsiteY5" fmla="*/ 73025 h 1463675"/>
              <a:gd name="connsiteX6" fmla="*/ 52803 w 1300578"/>
              <a:gd name="connsiteY6" fmla="*/ 92075 h 1463675"/>
              <a:gd name="connsiteX7" fmla="*/ 46453 w 1300578"/>
              <a:gd name="connsiteY7" fmla="*/ 104775 h 1463675"/>
              <a:gd name="connsiteX8" fmla="*/ 43278 w 1300578"/>
              <a:gd name="connsiteY8" fmla="*/ 114300 h 1463675"/>
              <a:gd name="connsiteX9" fmla="*/ 33753 w 1300578"/>
              <a:gd name="connsiteY9" fmla="*/ 117475 h 1463675"/>
              <a:gd name="connsiteX10" fmla="*/ 14703 w 1300578"/>
              <a:gd name="connsiteY10" fmla="*/ 130175 h 1463675"/>
              <a:gd name="connsiteX11" fmla="*/ 21053 w 1300578"/>
              <a:gd name="connsiteY11" fmla="*/ 225425 h 1463675"/>
              <a:gd name="connsiteX12" fmla="*/ 24228 w 1300578"/>
              <a:gd name="connsiteY12" fmla="*/ 234950 h 1463675"/>
              <a:gd name="connsiteX13" fmla="*/ 30578 w 1300578"/>
              <a:gd name="connsiteY13" fmla="*/ 244475 h 1463675"/>
              <a:gd name="connsiteX14" fmla="*/ 17878 w 1300578"/>
              <a:gd name="connsiteY14" fmla="*/ 358775 h 1463675"/>
              <a:gd name="connsiteX15" fmla="*/ 8353 w 1300578"/>
              <a:gd name="connsiteY15" fmla="*/ 368300 h 1463675"/>
              <a:gd name="connsiteX16" fmla="*/ 2003 w 1300578"/>
              <a:gd name="connsiteY16" fmla="*/ 387350 h 1463675"/>
              <a:gd name="connsiteX17" fmla="*/ 21053 w 1300578"/>
              <a:gd name="connsiteY17" fmla="*/ 393700 h 1463675"/>
              <a:gd name="connsiteX18" fmla="*/ 24228 w 1300578"/>
              <a:gd name="connsiteY18" fmla="*/ 403225 h 1463675"/>
              <a:gd name="connsiteX19" fmla="*/ 52803 w 1300578"/>
              <a:gd name="connsiteY19" fmla="*/ 415925 h 1463675"/>
              <a:gd name="connsiteX20" fmla="*/ 62328 w 1300578"/>
              <a:gd name="connsiteY20" fmla="*/ 412750 h 1463675"/>
              <a:gd name="connsiteX21" fmla="*/ 81378 w 1300578"/>
              <a:gd name="connsiteY21" fmla="*/ 403225 h 1463675"/>
              <a:gd name="connsiteX22" fmla="*/ 113128 w 1300578"/>
              <a:gd name="connsiteY22" fmla="*/ 406400 h 1463675"/>
              <a:gd name="connsiteX23" fmla="*/ 119478 w 1300578"/>
              <a:gd name="connsiteY23" fmla="*/ 415925 h 1463675"/>
              <a:gd name="connsiteX24" fmla="*/ 125828 w 1300578"/>
              <a:gd name="connsiteY24" fmla="*/ 434975 h 1463675"/>
              <a:gd name="connsiteX25" fmla="*/ 129003 w 1300578"/>
              <a:gd name="connsiteY25" fmla="*/ 444500 h 1463675"/>
              <a:gd name="connsiteX26" fmla="*/ 135353 w 1300578"/>
              <a:gd name="connsiteY26" fmla="*/ 454025 h 1463675"/>
              <a:gd name="connsiteX27" fmla="*/ 144878 w 1300578"/>
              <a:gd name="connsiteY27" fmla="*/ 463550 h 1463675"/>
              <a:gd name="connsiteX28" fmla="*/ 163928 w 1300578"/>
              <a:gd name="connsiteY28" fmla="*/ 469900 h 1463675"/>
              <a:gd name="connsiteX29" fmla="*/ 173453 w 1300578"/>
              <a:gd name="connsiteY29" fmla="*/ 498475 h 1463675"/>
              <a:gd name="connsiteX30" fmla="*/ 176628 w 1300578"/>
              <a:gd name="connsiteY30" fmla="*/ 508000 h 1463675"/>
              <a:gd name="connsiteX31" fmla="*/ 192503 w 1300578"/>
              <a:gd name="connsiteY31" fmla="*/ 536575 h 1463675"/>
              <a:gd name="connsiteX32" fmla="*/ 198853 w 1300578"/>
              <a:gd name="connsiteY32" fmla="*/ 603250 h 1463675"/>
              <a:gd name="connsiteX33" fmla="*/ 202028 w 1300578"/>
              <a:gd name="connsiteY33" fmla="*/ 612775 h 1463675"/>
              <a:gd name="connsiteX34" fmla="*/ 208378 w 1300578"/>
              <a:gd name="connsiteY34" fmla="*/ 622300 h 1463675"/>
              <a:gd name="connsiteX35" fmla="*/ 217903 w 1300578"/>
              <a:gd name="connsiteY35" fmla="*/ 625475 h 1463675"/>
              <a:gd name="connsiteX36" fmla="*/ 236953 w 1300578"/>
              <a:gd name="connsiteY36" fmla="*/ 638175 h 1463675"/>
              <a:gd name="connsiteX37" fmla="*/ 259178 w 1300578"/>
              <a:gd name="connsiteY37" fmla="*/ 650875 h 1463675"/>
              <a:gd name="connsiteX38" fmla="*/ 278228 w 1300578"/>
              <a:gd name="connsiteY38" fmla="*/ 666750 h 1463675"/>
              <a:gd name="connsiteX39" fmla="*/ 297278 w 1300578"/>
              <a:gd name="connsiteY39" fmla="*/ 679450 h 1463675"/>
              <a:gd name="connsiteX40" fmla="*/ 309978 w 1300578"/>
              <a:gd name="connsiteY40" fmla="*/ 692150 h 1463675"/>
              <a:gd name="connsiteX41" fmla="*/ 313153 w 1300578"/>
              <a:gd name="connsiteY41" fmla="*/ 701675 h 1463675"/>
              <a:gd name="connsiteX42" fmla="*/ 322678 w 1300578"/>
              <a:gd name="connsiteY42" fmla="*/ 711200 h 1463675"/>
              <a:gd name="connsiteX43" fmla="*/ 316328 w 1300578"/>
              <a:gd name="connsiteY43" fmla="*/ 736600 h 1463675"/>
              <a:gd name="connsiteX44" fmla="*/ 306803 w 1300578"/>
              <a:gd name="connsiteY44" fmla="*/ 739775 h 1463675"/>
              <a:gd name="connsiteX45" fmla="*/ 287753 w 1300578"/>
              <a:gd name="connsiteY45" fmla="*/ 755650 h 1463675"/>
              <a:gd name="connsiteX46" fmla="*/ 278228 w 1300578"/>
              <a:gd name="connsiteY46" fmla="*/ 762000 h 1463675"/>
              <a:gd name="connsiteX47" fmla="*/ 271878 w 1300578"/>
              <a:gd name="connsiteY47" fmla="*/ 771525 h 1463675"/>
              <a:gd name="connsiteX48" fmla="*/ 265528 w 1300578"/>
              <a:gd name="connsiteY48" fmla="*/ 800100 h 1463675"/>
              <a:gd name="connsiteX49" fmla="*/ 252828 w 1300578"/>
              <a:gd name="connsiteY49" fmla="*/ 819150 h 1463675"/>
              <a:gd name="connsiteX50" fmla="*/ 246478 w 1300578"/>
              <a:gd name="connsiteY50" fmla="*/ 828675 h 1463675"/>
              <a:gd name="connsiteX51" fmla="*/ 240128 w 1300578"/>
              <a:gd name="connsiteY51" fmla="*/ 847725 h 1463675"/>
              <a:gd name="connsiteX52" fmla="*/ 233778 w 1300578"/>
              <a:gd name="connsiteY52" fmla="*/ 876300 h 1463675"/>
              <a:gd name="connsiteX53" fmla="*/ 230603 w 1300578"/>
              <a:gd name="connsiteY53" fmla="*/ 901700 h 1463675"/>
              <a:gd name="connsiteX54" fmla="*/ 224253 w 1300578"/>
              <a:gd name="connsiteY54" fmla="*/ 923925 h 1463675"/>
              <a:gd name="connsiteX55" fmla="*/ 221078 w 1300578"/>
              <a:gd name="connsiteY55" fmla="*/ 936625 h 1463675"/>
              <a:gd name="connsiteX56" fmla="*/ 224253 w 1300578"/>
              <a:gd name="connsiteY56" fmla="*/ 1028700 h 1463675"/>
              <a:gd name="connsiteX57" fmla="*/ 243303 w 1300578"/>
              <a:gd name="connsiteY57" fmla="*/ 1041400 h 1463675"/>
              <a:gd name="connsiteX58" fmla="*/ 256003 w 1300578"/>
              <a:gd name="connsiteY58" fmla="*/ 1060450 h 1463675"/>
              <a:gd name="connsiteX59" fmla="*/ 265528 w 1300578"/>
              <a:gd name="connsiteY59" fmla="*/ 1082675 h 1463675"/>
              <a:gd name="connsiteX60" fmla="*/ 284578 w 1300578"/>
              <a:gd name="connsiteY60" fmla="*/ 1095375 h 1463675"/>
              <a:gd name="connsiteX61" fmla="*/ 297278 w 1300578"/>
              <a:gd name="connsiteY61" fmla="*/ 1114425 h 1463675"/>
              <a:gd name="connsiteX62" fmla="*/ 300453 w 1300578"/>
              <a:gd name="connsiteY62" fmla="*/ 1123950 h 1463675"/>
              <a:gd name="connsiteX63" fmla="*/ 319503 w 1300578"/>
              <a:gd name="connsiteY63" fmla="*/ 1139825 h 1463675"/>
              <a:gd name="connsiteX64" fmla="*/ 329028 w 1300578"/>
              <a:gd name="connsiteY64" fmla="*/ 1143000 h 1463675"/>
              <a:gd name="connsiteX65" fmla="*/ 338553 w 1300578"/>
              <a:gd name="connsiteY65" fmla="*/ 1149350 h 1463675"/>
              <a:gd name="connsiteX66" fmla="*/ 344903 w 1300578"/>
              <a:gd name="connsiteY66" fmla="*/ 1158875 h 1463675"/>
              <a:gd name="connsiteX67" fmla="*/ 363953 w 1300578"/>
              <a:gd name="connsiteY67" fmla="*/ 1171575 h 1463675"/>
              <a:gd name="connsiteX68" fmla="*/ 367128 w 1300578"/>
              <a:gd name="connsiteY68" fmla="*/ 1231900 h 1463675"/>
              <a:gd name="connsiteX69" fmla="*/ 376653 w 1300578"/>
              <a:gd name="connsiteY69" fmla="*/ 1295400 h 1463675"/>
              <a:gd name="connsiteX70" fmla="*/ 386178 w 1300578"/>
              <a:gd name="connsiteY70" fmla="*/ 1304925 h 1463675"/>
              <a:gd name="connsiteX71" fmla="*/ 395703 w 1300578"/>
              <a:gd name="connsiteY71" fmla="*/ 1311275 h 1463675"/>
              <a:gd name="connsiteX72" fmla="*/ 402053 w 1300578"/>
              <a:gd name="connsiteY72" fmla="*/ 1320800 h 1463675"/>
              <a:gd name="connsiteX73" fmla="*/ 417928 w 1300578"/>
              <a:gd name="connsiteY73" fmla="*/ 1323975 h 1463675"/>
              <a:gd name="connsiteX74" fmla="*/ 427453 w 1300578"/>
              <a:gd name="connsiteY74" fmla="*/ 1330325 h 1463675"/>
              <a:gd name="connsiteX75" fmla="*/ 440153 w 1300578"/>
              <a:gd name="connsiteY75" fmla="*/ 1349375 h 1463675"/>
              <a:gd name="connsiteX76" fmla="*/ 443328 w 1300578"/>
              <a:gd name="connsiteY76" fmla="*/ 1358900 h 1463675"/>
              <a:gd name="connsiteX77" fmla="*/ 446503 w 1300578"/>
              <a:gd name="connsiteY77" fmla="*/ 1374775 h 1463675"/>
              <a:gd name="connsiteX78" fmla="*/ 465553 w 1300578"/>
              <a:gd name="connsiteY78" fmla="*/ 1393825 h 1463675"/>
              <a:gd name="connsiteX79" fmla="*/ 471903 w 1300578"/>
              <a:gd name="connsiteY79" fmla="*/ 1403350 h 1463675"/>
              <a:gd name="connsiteX80" fmla="*/ 481428 w 1300578"/>
              <a:gd name="connsiteY80" fmla="*/ 1409700 h 1463675"/>
              <a:gd name="connsiteX81" fmla="*/ 484603 w 1300578"/>
              <a:gd name="connsiteY81" fmla="*/ 1419225 h 1463675"/>
              <a:gd name="connsiteX82" fmla="*/ 494128 w 1300578"/>
              <a:gd name="connsiteY82" fmla="*/ 1425575 h 1463675"/>
              <a:gd name="connsiteX83" fmla="*/ 516353 w 1300578"/>
              <a:gd name="connsiteY83" fmla="*/ 1435100 h 1463675"/>
              <a:gd name="connsiteX84" fmla="*/ 532228 w 1300578"/>
              <a:gd name="connsiteY84" fmla="*/ 1447800 h 1463675"/>
              <a:gd name="connsiteX85" fmla="*/ 541753 w 1300578"/>
              <a:gd name="connsiteY85" fmla="*/ 1457325 h 1463675"/>
              <a:gd name="connsiteX86" fmla="*/ 560803 w 1300578"/>
              <a:gd name="connsiteY86" fmla="*/ 1463675 h 1463675"/>
              <a:gd name="connsiteX87" fmla="*/ 614778 w 1300578"/>
              <a:gd name="connsiteY87" fmla="*/ 1457325 h 1463675"/>
              <a:gd name="connsiteX88" fmla="*/ 633828 w 1300578"/>
              <a:gd name="connsiteY88" fmla="*/ 1450975 h 1463675"/>
              <a:gd name="connsiteX89" fmla="*/ 643353 w 1300578"/>
              <a:gd name="connsiteY89" fmla="*/ 1444625 h 1463675"/>
              <a:gd name="connsiteX90" fmla="*/ 649703 w 1300578"/>
              <a:gd name="connsiteY90" fmla="*/ 1435100 h 1463675"/>
              <a:gd name="connsiteX91" fmla="*/ 659228 w 1300578"/>
              <a:gd name="connsiteY91" fmla="*/ 1431925 h 1463675"/>
              <a:gd name="connsiteX92" fmla="*/ 671928 w 1300578"/>
              <a:gd name="connsiteY92" fmla="*/ 1419225 h 1463675"/>
              <a:gd name="connsiteX93" fmla="*/ 811628 w 1300578"/>
              <a:gd name="connsiteY93" fmla="*/ 1422400 h 1463675"/>
              <a:gd name="connsiteX94" fmla="*/ 821153 w 1300578"/>
              <a:gd name="connsiteY94" fmla="*/ 1425575 h 1463675"/>
              <a:gd name="connsiteX95" fmla="*/ 856078 w 1300578"/>
              <a:gd name="connsiteY95" fmla="*/ 1422400 h 1463675"/>
              <a:gd name="connsiteX96" fmla="*/ 871953 w 1300578"/>
              <a:gd name="connsiteY96" fmla="*/ 1409700 h 1463675"/>
              <a:gd name="connsiteX97" fmla="*/ 894178 w 1300578"/>
              <a:gd name="connsiteY97" fmla="*/ 1397000 h 1463675"/>
              <a:gd name="connsiteX98" fmla="*/ 916403 w 1300578"/>
              <a:gd name="connsiteY98" fmla="*/ 1377950 h 1463675"/>
              <a:gd name="connsiteX99" fmla="*/ 935453 w 1300578"/>
              <a:gd name="connsiteY99" fmla="*/ 1371600 h 1463675"/>
              <a:gd name="connsiteX100" fmla="*/ 944978 w 1300578"/>
              <a:gd name="connsiteY100" fmla="*/ 1368425 h 1463675"/>
              <a:gd name="connsiteX101" fmla="*/ 1008478 w 1300578"/>
              <a:gd name="connsiteY101" fmla="*/ 1362075 h 1463675"/>
              <a:gd name="connsiteX102" fmla="*/ 1018003 w 1300578"/>
              <a:gd name="connsiteY102" fmla="*/ 1358900 h 1463675"/>
              <a:gd name="connsiteX103" fmla="*/ 1030703 w 1300578"/>
              <a:gd name="connsiteY103" fmla="*/ 1352550 h 1463675"/>
              <a:gd name="connsiteX104" fmla="*/ 1049753 w 1300578"/>
              <a:gd name="connsiteY104" fmla="*/ 1349375 h 1463675"/>
              <a:gd name="connsiteX105" fmla="*/ 1059278 w 1300578"/>
              <a:gd name="connsiteY105" fmla="*/ 1346200 h 1463675"/>
              <a:gd name="connsiteX106" fmla="*/ 1071978 w 1300578"/>
              <a:gd name="connsiteY106" fmla="*/ 1343025 h 1463675"/>
              <a:gd name="connsiteX107" fmla="*/ 1084678 w 1300578"/>
              <a:gd name="connsiteY107" fmla="*/ 1336675 h 1463675"/>
              <a:gd name="connsiteX108" fmla="*/ 1094203 w 1300578"/>
              <a:gd name="connsiteY108" fmla="*/ 1333500 h 1463675"/>
              <a:gd name="connsiteX109" fmla="*/ 1122778 w 1300578"/>
              <a:gd name="connsiteY109" fmla="*/ 1336675 h 1463675"/>
              <a:gd name="connsiteX110" fmla="*/ 1125953 w 1300578"/>
              <a:gd name="connsiteY110" fmla="*/ 1346200 h 1463675"/>
              <a:gd name="connsiteX111" fmla="*/ 1138653 w 1300578"/>
              <a:gd name="connsiteY111" fmla="*/ 1349375 h 1463675"/>
              <a:gd name="connsiteX112" fmla="*/ 1148178 w 1300578"/>
              <a:gd name="connsiteY112" fmla="*/ 1352550 h 1463675"/>
              <a:gd name="connsiteX113" fmla="*/ 1179928 w 1300578"/>
              <a:gd name="connsiteY113" fmla="*/ 1336675 h 1463675"/>
              <a:gd name="connsiteX114" fmla="*/ 1189453 w 1300578"/>
              <a:gd name="connsiteY114" fmla="*/ 1330325 h 1463675"/>
              <a:gd name="connsiteX115" fmla="*/ 1205328 w 1300578"/>
              <a:gd name="connsiteY115" fmla="*/ 1317625 h 1463675"/>
              <a:gd name="connsiteX116" fmla="*/ 1224378 w 1300578"/>
              <a:gd name="connsiteY116" fmla="*/ 1304925 h 1463675"/>
              <a:gd name="connsiteX117" fmla="*/ 1237078 w 1300578"/>
              <a:gd name="connsiteY117" fmla="*/ 1298575 h 1463675"/>
              <a:gd name="connsiteX118" fmla="*/ 1252953 w 1300578"/>
              <a:gd name="connsiteY118" fmla="*/ 1282700 h 1463675"/>
              <a:gd name="connsiteX119" fmla="*/ 1259303 w 1300578"/>
              <a:gd name="connsiteY119" fmla="*/ 1273175 h 1463675"/>
              <a:gd name="connsiteX120" fmla="*/ 1272003 w 1300578"/>
              <a:gd name="connsiteY120" fmla="*/ 1263650 h 1463675"/>
              <a:gd name="connsiteX121" fmla="*/ 1284703 w 1300578"/>
              <a:gd name="connsiteY121" fmla="*/ 1241425 h 1463675"/>
              <a:gd name="connsiteX122" fmla="*/ 1300578 w 1300578"/>
              <a:gd name="connsiteY122" fmla="*/ 1212850 h 1463675"/>
              <a:gd name="connsiteX123" fmla="*/ 1291053 w 1300578"/>
              <a:gd name="connsiteY123" fmla="*/ 1149350 h 1463675"/>
              <a:gd name="connsiteX124" fmla="*/ 1287878 w 1300578"/>
              <a:gd name="connsiteY124" fmla="*/ 1139825 h 1463675"/>
              <a:gd name="connsiteX125" fmla="*/ 1272003 w 1300578"/>
              <a:gd name="connsiteY125" fmla="*/ 1120775 h 1463675"/>
              <a:gd name="connsiteX126" fmla="*/ 1262478 w 1300578"/>
              <a:gd name="connsiteY126" fmla="*/ 1117600 h 1463675"/>
              <a:gd name="connsiteX127" fmla="*/ 1256128 w 1300578"/>
              <a:gd name="connsiteY127" fmla="*/ 1108075 h 1463675"/>
              <a:gd name="connsiteX128" fmla="*/ 1246603 w 1300578"/>
              <a:gd name="connsiteY128" fmla="*/ 1098550 h 1463675"/>
              <a:gd name="connsiteX129" fmla="*/ 1240253 w 1300578"/>
              <a:gd name="connsiteY129" fmla="*/ 1079500 h 1463675"/>
              <a:gd name="connsiteX130" fmla="*/ 1237078 w 1300578"/>
              <a:gd name="connsiteY130" fmla="*/ 1069975 h 1463675"/>
              <a:gd name="connsiteX131" fmla="*/ 1233903 w 1300578"/>
              <a:gd name="connsiteY131" fmla="*/ 1057275 h 1463675"/>
              <a:gd name="connsiteX132" fmla="*/ 1227553 w 1300578"/>
              <a:gd name="connsiteY132" fmla="*/ 1047750 h 1463675"/>
              <a:gd name="connsiteX133" fmla="*/ 1218028 w 1300578"/>
              <a:gd name="connsiteY133" fmla="*/ 1025525 h 1463675"/>
              <a:gd name="connsiteX134" fmla="*/ 1208503 w 1300578"/>
              <a:gd name="connsiteY134" fmla="*/ 1019175 h 1463675"/>
              <a:gd name="connsiteX135" fmla="*/ 1173578 w 1300578"/>
              <a:gd name="connsiteY135" fmla="*/ 1028700 h 1463675"/>
              <a:gd name="connsiteX136" fmla="*/ 1170403 w 1300578"/>
              <a:gd name="connsiteY136" fmla="*/ 1038225 h 1463675"/>
              <a:gd name="connsiteX137" fmla="*/ 1160878 w 1300578"/>
              <a:gd name="connsiteY137" fmla="*/ 1041400 h 1463675"/>
              <a:gd name="connsiteX138" fmla="*/ 1151353 w 1300578"/>
              <a:gd name="connsiteY138" fmla="*/ 1038225 h 1463675"/>
              <a:gd name="connsiteX139" fmla="*/ 1132303 w 1300578"/>
              <a:gd name="connsiteY139" fmla="*/ 1028700 h 1463675"/>
              <a:gd name="connsiteX140" fmla="*/ 1119603 w 1300578"/>
              <a:gd name="connsiteY140" fmla="*/ 1031875 h 1463675"/>
              <a:gd name="connsiteX141" fmla="*/ 1110078 w 1300578"/>
              <a:gd name="connsiteY141" fmla="*/ 1035050 h 1463675"/>
              <a:gd name="connsiteX142" fmla="*/ 1106903 w 1300578"/>
              <a:gd name="connsiteY142" fmla="*/ 1022350 h 1463675"/>
              <a:gd name="connsiteX143" fmla="*/ 1103728 w 1300578"/>
              <a:gd name="connsiteY143" fmla="*/ 914400 h 1463675"/>
              <a:gd name="connsiteX144" fmla="*/ 1097378 w 1300578"/>
              <a:gd name="connsiteY144" fmla="*/ 904875 h 1463675"/>
              <a:gd name="connsiteX145" fmla="*/ 1091028 w 1300578"/>
              <a:gd name="connsiteY145" fmla="*/ 892175 h 1463675"/>
              <a:gd name="connsiteX146" fmla="*/ 1087853 w 1300578"/>
              <a:gd name="connsiteY146" fmla="*/ 882650 h 1463675"/>
              <a:gd name="connsiteX147" fmla="*/ 1068803 w 1300578"/>
              <a:gd name="connsiteY147" fmla="*/ 869950 h 1463675"/>
              <a:gd name="connsiteX148" fmla="*/ 1059278 w 1300578"/>
              <a:gd name="connsiteY148" fmla="*/ 863600 h 1463675"/>
              <a:gd name="connsiteX149" fmla="*/ 954503 w 1300578"/>
              <a:gd name="connsiteY149" fmla="*/ 857250 h 1463675"/>
              <a:gd name="connsiteX150" fmla="*/ 948153 w 1300578"/>
              <a:gd name="connsiteY150" fmla="*/ 771525 h 1463675"/>
              <a:gd name="connsiteX151" fmla="*/ 941803 w 1300578"/>
              <a:gd name="connsiteY151" fmla="*/ 749300 h 1463675"/>
              <a:gd name="connsiteX152" fmla="*/ 935453 w 1300578"/>
              <a:gd name="connsiteY152" fmla="*/ 720725 h 1463675"/>
              <a:gd name="connsiteX153" fmla="*/ 932278 w 1300578"/>
              <a:gd name="connsiteY153" fmla="*/ 708025 h 1463675"/>
              <a:gd name="connsiteX154" fmla="*/ 929103 w 1300578"/>
              <a:gd name="connsiteY154" fmla="*/ 647700 h 1463675"/>
              <a:gd name="connsiteX155" fmla="*/ 925928 w 1300578"/>
              <a:gd name="connsiteY155" fmla="*/ 638175 h 1463675"/>
              <a:gd name="connsiteX156" fmla="*/ 916403 w 1300578"/>
              <a:gd name="connsiteY156" fmla="*/ 628650 h 1463675"/>
              <a:gd name="connsiteX157" fmla="*/ 881478 w 1300578"/>
              <a:gd name="connsiteY157" fmla="*/ 619125 h 1463675"/>
              <a:gd name="connsiteX158" fmla="*/ 856078 w 1300578"/>
              <a:gd name="connsiteY158" fmla="*/ 612775 h 1463675"/>
              <a:gd name="connsiteX159" fmla="*/ 802103 w 1300578"/>
              <a:gd name="connsiteY159" fmla="*/ 622300 h 1463675"/>
              <a:gd name="connsiteX160" fmla="*/ 776703 w 1300578"/>
              <a:gd name="connsiteY160" fmla="*/ 628650 h 1463675"/>
              <a:gd name="connsiteX161" fmla="*/ 767178 w 1300578"/>
              <a:gd name="connsiteY161" fmla="*/ 635000 h 1463675"/>
              <a:gd name="connsiteX162" fmla="*/ 757653 w 1300578"/>
              <a:gd name="connsiteY162" fmla="*/ 638175 h 1463675"/>
              <a:gd name="connsiteX163" fmla="*/ 738603 w 1300578"/>
              <a:gd name="connsiteY163" fmla="*/ 650875 h 1463675"/>
              <a:gd name="connsiteX164" fmla="*/ 719553 w 1300578"/>
              <a:gd name="connsiteY164" fmla="*/ 657225 h 1463675"/>
              <a:gd name="connsiteX165" fmla="*/ 700503 w 1300578"/>
              <a:gd name="connsiteY165" fmla="*/ 669925 h 1463675"/>
              <a:gd name="connsiteX166" fmla="*/ 662403 w 1300578"/>
              <a:gd name="connsiteY166" fmla="*/ 679450 h 1463675"/>
              <a:gd name="connsiteX167" fmla="*/ 649703 w 1300578"/>
              <a:gd name="connsiteY167" fmla="*/ 682625 h 1463675"/>
              <a:gd name="connsiteX168" fmla="*/ 624303 w 1300578"/>
              <a:gd name="connsiteY168" fmla="*/ 679450 h 1463675"/>
              <a:gd name="connsiteX169" fmla="*/ 614778 w 1300578"/>
              <a:gd name="connsiteY169" fmla="*/ 676275 h 1463675"/>
              <a:gd name="connsiteX170" fmla="*/ 608428 w 1300578"/>
              <a:gd name="connsiteY170" fmla="*/ 577850 h 1463675"/>
              <a:gd name="connsiteX171" fmla="*/ 611603 w 1300578"/>
              <a:gd name="connsiteY171" fmla="*/ 384175 h 1463675"/>
              <a:gd name="connsiteX172" fmla="*/ 614778 w 1300578"/>
              <a:gd name="connsiteY172" fmla="*/ 374650 h 1463675"/>
              <a:gd name="connsiteX173" fmla="*/ 624303 w 1300578"/>
              <a:gd name="connsiteY173" fmla="*/ 365125 h 1463675"/>
              <a:gd name="connsiteX174" fmla="*/ 627478 w 1300578"/>
              <a:gd name="connsiteY174" fmla="*/ 355600 h 1463675"/>
              <a:gd name="connsiteX175" fmla="*/ 627478 w 1300578"/>
              <a:gd name="connsiteY175" fmla="*/ 219075 h 1463675"/>
              <a:gd name="connsiteX176" fmla="*/ 617953 w 1300578"/>
              <a:gd name="connsiteY176" fmla="*/ 225425 h 1463675"/>
              <a:gd name="connsiteX177" fmla="*/ 611603 w 1300578"/>
              <a:gd name="connsiteY177" fmla="*/ 234950 h 1463675"/>
              <a:gd name="connsiteX178" fmla="*/ 602078 w 1300578"/>
              <a:gd name="connsiteY178" fmla="*/ 247650 h 1463675"/>
              <a:gd name="connsiteX179" fmla="*/ 595728 w 1300578"/>
              <a:gd name="connsiteY179" fmla="*/ 257175 h 1463675"/>
              <a:gd name="connsiteX180" fmla="*/ 586203 w 1300578"/>
              <a:gd name="connsiteY180" fmla="*/ 260350 h 1463675"/>
              <a:gd name="connsiteX181" fmla="*/ 583028 w 1300578"/>
              <a:gd name="connsiteY181" fmla="*/ 244475 h 1463675"/>
              <a:gd name="connsiteX182" fmla="*/ 579853 w 1300578"/>
              <a:gd name="connsiteY182" fmla="*/ 231775 h 1463675"/>
              <a:gd name="connsiteX183" fmla="*/ 576678 w 1300578"/>
              <a:gd name="connsiteY183" fmla="*/ 212725 h 1463675"/>
              <a:gd name="connsiteX184" fmla="*/ 570328 w 1300578"/>
              <a:gd name="connsiteY184" fmla="*/ 200025 h 1463675"/>
              <a:gd name="connsiteX185" fmla="*/ 567153 w 1300578"/>
              <a:gd name="connsiteY185" fmla="*/ 190500 h 1463675"/>
              <a:gd name="connsiteX186" fmla="*/ 554453 w 1300578"/>
              <a:gd name="connsiteY186" fmla="*/ 171450 h 1463675"/>
              <a:gd name="connsiteX187" fmla="*/ 541753 w 1300578"/>
              <a:gd name="connsiteY187" fmla="*/ 155575 h 1463675"/>
              <a:gd name="connsiteX188" fmla="*/ 510003 w 1300578"/>
              <a:gd name="connsiteY188" fmla="*/ 123825 h 1463675"/>
              <a:gd name="connsiteX189" fmla="*/ 481428 w 1300578"/>
              <a:gd name="connsiteY189" fmla="*/ 120650 h 1463675"/>
              <a:gd name="connsiteX190" fmla="*/ 468728 w 1300578"/>
              <a:gd name="connsiteY190" fmla="*/ 114300 h 1463675"/>
              <a:gd name="connsiteX191" fmla="*/ 449678 w 1300578"/>
              <a:gd name="connsiteY191" fmla="*/ 101600 h 1463675"/>
              <a:gd name="connsiteX192" fmla="*/ 341728 w 1300578"/>
              <a:gd name="connsiteY192" fmla="*/ 88900 h 1463675"/>
              <a:gd name="connsiteX193" fmla="*/ 335378 w 1300578"/>
              <a:gd name="connsiteY193" fmla="*/ 79375 h 1463675"/>
              <a:gd name="connsiteX194" fmla="*/ 332203 w 1300578"/>
              <a:gd name="connsiteY194" fmla="*/ 63500 h 1463675"/>
              <a:gd name="connsiteX195" fmla="*/ 322678 w 1300578"/>
              <a:gd name="connsiteY195" fmla="*/ 60325 h 1463675"/>
              <a:gd name="connsiteX196" fmla="*/ 284578 w 1300578"/>
              <a:gd name="connsiteY196" fmla="*/ 44450 h 1463675"/>
              <a:gd name="connsiteX197" fmla="*/ 265528 w 1300578"/>
              <a:gd name="connsiteY197" fmla="*/ 38100 h 1463675"/>
              <a:gd name="connsiteX198" fmla="*/ 259178 w 1300578"/>
              <a:gd name="connsiteY198" fmla="*/ 28575 h 1463675"/>
              <a:gd name="connsiteX199" fmla="*/ 256003 w 1300578"/>
              <a:gd name="connsiteY199" fmla="*/ 3175 h 1463675"/>
              <a:gd name="connsiteX200" fmla="*/ 243303 w 1300578"/>
              <a:gd name="connsiteY200" fmla="*/ 0 h 1463675"/>
              <a:gd name="connsiteX201" fmla="*/ 202028 w 1300578"/>
              <a:gd name="connsiteY201" fmla="*/ 6350 h 1463675"/>
              <a:gd name="connsiteX202" fmla="*/ 173453 w 1300578"/>
              <a:gd name="connsiteY202" fmla="*/ 22225 h 1463675"/>
              <a:gd name="connsiteX203" fmla="*/ 125828 w 1300578"/>
              <a:gd name="connsiteY203" fmla="*/ 31750 h 1463675"/>
              <a:gd name="connsiteX204" fmla="*/ 125828 w 1300578"/>
              <a:gd name="connsiteY204" fmla="*/ 50800 h 146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300578" h="1463675">
                <a:moveTo>
                  <a:pt x="170278" y="25400"/>
                </a:moveTo>
                <a:cubicBezTo>
                  <a:pt x="150170" y="26458"/>
                  <a:pt x="130013" y="26831"/>
                  <a:pt x="109953" y="28575"/>
                </a:cubicBezTo>
                <a:cubicBezTo>
                  <a:pt x="104559" y="29044"/>
                  <a:pt x="93299" y="33068"/>
                  <a:pt x="87728" y="34925"/>
                </a:cubicBezTo>
                <a:cubicBezTo>
                  <a:pt x="79748" y="58866"/>
                  <a:pt x="90513" y="29356"/>
                  <a:pt x="78203" y="53975"/>
                </a:cubicBezTo>
                <a:cubicBezTo>
                  <a:pt x="76706" y="56968"/>
                  <a:pt x="76884" y="60715"/>
                  <a:pt x="75028" y="63500"/>
                </a:cubicBezTo>
                <a:cubicBezTo>
                  <a:pt x="72537" y="67236"/>
                  <a:pt x="68260" y="69481"/>
                  <a:pt x="65503" y="73025"/>
                </a:cubicBezTo>
                <a:cubicBezTo>
                  <a:pt x="60818" y="79049"/>
                  <a:pt x="56216" y="85249"/>
                  <a:pt x="52803" y="92075"/>
                </a:cubicBezTo>
                <a:cubicBezTo>
                  <a:pt x="50686" y="96308"/>
                  <a:pt x="48317" y="100425"/>
                  <a:pt x="46453" y="104775"/>
                </a:cubicBezTo>
                <a:cubicBezTo>
                  <a:pt x="45135" y="107851"/>
                  <a:pt x="45645" y="111933"/>
                  <a:pt x="43278" y="114300"/>
                </a:cubicBezTo>
                <a:cubicBezTo>
                  <a:pt x="40911" y="116667"/>
                  <a:pt x="36679" y="115850"/>
                  <a:pt x="33753" y="117475"/>
                </a:cubicBezTo>
                <a:cubicBezTo>
                  <a:pt x="27082" y="121181"/>
                  <a:pt x="14703" y="130175"/>
                  <a:pt x="14703" y="130175"/>
                </a:cubicBezTo>
                <a:cubicBezTo>
                  <a:pt x="16664" y="181158"/>
                  <a:pt x="11418" y="191703"/>
                  <a:pt x="21053" y="225425"/>
                </a:cubicBezTo>
                <a:cubicBezTo>
                  <a:pt x="21972" y="228643"/>
                  <a:pt x="22731" y="231957"/>
                  <a:pt x="24228" y="234950"/>
                </a:cubicBezTo>
                <a:cubicBezTo>
                  <a:pt x="25935" y="238363"/>
                  <a:pt x="28461" y="241300"/>
                  <a:pt x="30578" y="244475"/>
                </a:cubicBezTo>
                <a:cubicBezTo>
                  <a:pt x="28271" y="318298"/>
                  <a:pt x="47572" y="324133"/>
                  <a:pt x="17878" y="358775"/>
                </a:cubicBezTo>
                <a:cubicBezTo>
                  <a:pt x="14956" y="362184"/>
                  <a:pt x="11528" y="365125"/>
                  <a:pt x="8353" y="368300"/>
                </a:cubicBezTo>
                <a:cubicBezTo>
                  <a:pt x="6236" y="374650"/>
                  <a:pt x="-4347" y="385233"/>
                  <a:pt x="2003" y="387350"/>
                </a:cubicBezTo>
                <a:lnTo>
                  <a:pt x="21053" y="393700"/>
                </a:lnTo>
                <a:cubicBezTo>
                  <a:pt x="22111" y="396875"/>
                  <a:pt x="23416" y="399978"/>
                  <a:pt x="24228" y="403225"/>
                </a:cubicBezTo>
                <a:cubicBezTo>
                  <a:pt x="30252" y="427320"/>
                  <a:pt x="20190" y="420002"/>
                  <a:pt x="52803" y="415925"/>
                </a:cubicBezTo>
                <a:cubicBezTo>
                  <a:pt x="55978" y="414867"/>
                  <a:pt x="59335" y="414247"/>
                  <a:pt x="62328" y="412750"/>
                </a:cubicBezTo>
                <a:cubicBezTo>
                  <a:pt x="86947" y="400440"/>
                  <a:pt x="57437" y="411205"/>
                  <a:pt x="81378" y="403225"/>
                </a:cubicBezTo>
                <a:cubicBezTo>
                  <a:pt x="91961" y="404283"/>
                  <a:pt x="103038" y="403037"/>
                  <a:pt x="113128" y="406400"/>
                </a:cubicBezTo>
                <a:cubicBezTo>
                  <a:pt x="116748" y="407607"/>
                  <a:pt x="117928" y="412438"/>
                  <a:pt x="119478" y="415925"/>
                </a:cubicBezTo>
                <a:cubicBezTo>
                  <a:pt x="122196" y="422042"/>
                  <a:pt x="123711" y="428625"/>
                  <a:pt x="125828" y="434975"/>
                </a:cubicBezTo>
                <a:cubicBezTo>
                  <a:pt x="126886" y="438150"/>
                  <a:pt x="127147" y="441715"/>
                  <a:pt x="129003" y="444500"/>
                </a:cubicBezTo>
                <a:cubicBezTo>
                  <a:pt x="131120" y="447675"/>
                  <a:pt x="132910" y="451094"/>
                  <a:pt x="135353" y="454025"/>
                </a:cubicBezTo>
                <a:cubicBezTo>
                  <a:pt x="138228" y="457474"/>
                  <a:pt x="140953" y="461369"/>
                  <a:pt x="144878" y="463550"/>
                </a:cubicBezTo>
                <a:cubicBezTo>
                  <a:pt x="150729" y="466801"/>
                  <a:pt x="163928" y="469900"/>
                  <a:pt x="163928" y="469900"/>
                </a:cubicBezTo>
                <a:lnTo>
                  <a:pt x="173453" y="498475"/>
                </a:lnTo>
                <a:cubicBezTo>
                  <a:pt x="174511" y="501650"/>
                  <a:pt x="174772" y="505215"/>
                  <a:pt x="176628" y="508000"/>
                </a:cubicBezTo>
                <a:cubicBezTo>
                  <a:pt x="191184" y="529835"/>
                  <a:pt x="186915" y="519810"/>
                  <a:pt x="192503" y="536575"/>
                </a:cubicBezTo>
                <a:cubicBezTo>
                  <a:pt x="194780" y="575282"/>
                  <a:pt x="191586" y="577817"/>
                  <a:pt x="198853" y="603250"/>
                </a:cubicBezTo>
                <a:cubicBezTo>
                  <a:pt x="199772" y="606468"/>
                  <a:pt x="200531" y="609782"/>
                  <a:pt x="202028" y="612775"/>
                </a:cubicBezTo>
                <a:cubicBezTo>
                  <a:pt x="203735" y="616188"/>
                  <a:pt x="205398" y="619916"/>
                  <a:pt x="208378" y="622300"/>
                </a:cubicBezTo>
                <a:cubicBezTo>
                  <a:pt x="210991" y="624391"/>
                  <a:pt x="214977" y="623850"/>
                  <a:pt x="217903" y="625475"/>
                </a:cubicBezTo>
                <a:cubicBezTo>
                  <a:pt x="224574" y="629181"/>
                  <a:pt x="231557" y="632779"/>
                  <a:pt x="236953" y="638175"/>
                </a:cubicBezTo>
                <a:cubicBezTo>
                  <a:pt x="249564" y="650786"/>
                  <a:pt x="242122" y="646611"/>
                  <a:pt x="259178" y="650875"/>
                </a:cubicBezTo>
                <a:cubicBezTo>
                  <a:pt x="293215" y="673566"/>
                  <a:pt x="241558" y="638229"/>
                  <a:pt x="278228" y="666750"/>
                </a:cubicBezTo>
                <a:cubicBezTo>
                  <a:pt x="284252" y="671435"/>
                  <a:pt x="297278" y="679450"/>
                  <a:pt x="297278" y="679450"/>
                </a:cubicBezTo>
                <a:cubicBezTo>
                  <a:pt x="305745" y="704850"/>
                  <a:pt x="293045" y="675217"/>
                  <a:pt x="309978" y="692150"/>
                </a:cubicBezTo>
                <a:cubicBezTo>
                  <a:pt x="312345" y="694517"/>
                  <a:pt x="311297" y="698890"/>
                  <a:pt x="313153" y="701675"/>
                </a:cubicBezTo>
                <a:cubicBezTo>
                  <a:pt x="315644" y="705411"/>
                  <a:pt x="319503" y="708025"/>
                  <a:pt x="322678" y="711200"/>
                </a:cubicBezTo>
                <a:cubicBezTo>
                  <a:pt x="320561" y="719667"/>
                  <a:pt x="320566" y="728971"/>
                  <a:pt x="316328" y="736600"/>
                </a:cubicBezTo>
                <a:cubicBezTo>
                  <a:pt x="314703" y="739526"/>
                  <a:pt x="309796" y="738278"/>
                  <a:pt x="306803" y="739775"/>
                </a:cubicBezTo>
                <a:cubicBezTo>
                  <a:pt x="294979" y="745687"/>
                  <a:pt x="298286" y="746873"/>
                  <a:pt x="287753" y="755650"/>
                </a:cubicBezTo>
                <a:cubicBezTo>
                  <a:pt x="284822" y="758093"/>
                  <a:pt x="281403" y="759883"/>
                  <a:pt x="278228" y="762000"/>
                </a:cubicBezTo>
                <a:cubicBezTo>
                  <a:pt x="276111" y="765175"/>
                  <a:pt x="273218" y="767952"/>
                  <a:pt x="271878" y="771525"/>
                </a:cubicBezTo>
                <a:cubicBezTo>
                  <a:pt x="270375" y="775533"/>
                  <a:pt x="267968" y="795220"/>
                  <a:pt x="265528" y="800100"/>
                </a:cubicBezTo>
                <a:cubicBezTo>
                  <a:pt x="262115" y="806926"/>
                  <a:pt x="257061" y="812800"/>
                  <a:pt x="252828" y="819150"/>
                </a:cubicBezTo>
                <a:cubicBezTo>
                  <a:pt x="250711" y="822325"/>
                  <a:pt x="247685" y="825055"/>
                  <a:pt x="246478" y="828675"/>
                </a:cubicBezTo>
                <a:cubicBezTo>
                  <a:pt x="244361" y="835025"/>
                  <a:pt x="241751" y="841231"/>
                  <a:pt x="240128" y="847725"/>
                </a:cubicBezTo>
                <a:cubicBezTo>
                  <a:pt x="237600" y="857838"/>
                  <a:pt x="235390" y="865820"/>
                  <a:pt x="233778" y="876300"/>
                </a:cubicBezTo>
                <a:cubicBezTo>
                  <a:pt x="232481" y="884733"/>
                  <a:pt x="232006" y="893284"/>
                  <a:pt x="230603" y="901700"/>
                </a:cubicBezTo>
                <a:cubicBezTo>
                  <a:pt x="228618" y="913611"/>
                  <a:pt x="227273" y="913356"/>
                  <a:pt x="224253" y="923925"/>
                </a:cubicBezTo>
                <a:cubicBezTo>
                  <a:pt x="223054" y="928121"/>
                  <a:pt x="222136" y="932392"/>
                  <a:pt x="221078" y="936625"/>
                </a:cubicBezTo>
                <a:cubicBezTo>
                  <a:pt x="222136" y="967317"/>
                  <a:pt x="217881" y="998659"/>
                  <a:pt x="224253" y="1028700"/>
                </a:cubicBezTo>
                <a:cubicBezTo>
                  <a:pt x="225837" y="1036166"/>
                  <a:pt x="243303" y="1041400"/>
                  <a:pt x="243303" y="1041400"/>
                </a:cubicBezTo>
                <a:cubicBezTo>
                  <a:pt x="247536" y="1047750"/>
                  <a:pt x="253590" y="1053210"/>
                  <a:pt x="256003" y="1060450"/>
                </a:cubicBezTo>
                <a:cubicBezTo>
                  <a:pt x="257900" y="1066142"/>
                  <a:pt x="261605" y="1078752"/>
                  <a:pt x="265528" y="1082675"/>
                </a:cubicBezTo>
                <a:cubicBezTo>
                  <a:pt x="270924" y="1088071"/>
                  <a:pt x="284578" y="1095375"/>
                  <a:pt x="284578" y="1095375"/>
                </a:cubicBezTo>
                <a:cubicBezTo>
                  <a:pt x="288811" y="1101725"/>
                  <a:pt x="294865" y="1107185"/>
                  <a:pt x="297278" y="1114425"/>
                </a:cubicBezTo>
                <a:cubicBezTo>
                  <a:pt x="298336" y="1117600"/>
                  <a:pt x="298597" y="1121165"/>
                  <a:pt x="300453" y="1123950"/>
                </a:cubicBezTo>
                <a:cubicBezTo>
                  <a:pt x="303964" y="1129216"/>
                  <a:pt x="313646" y="1136897"/>
                  <a:pt x="319503" y="1139825"/>
                </a:cubicBezTo>
                <a:cubicBezTo>
                  <a:pt x="322496" y="1141322"/>
                  <a:pt x="326035" y="1141503"/>
                  <a:pt x="329028" y="1143000"/>
                </a:cubicBezTo>
                <a:cubicBezTo>
                  <a:pt x="332441" y="1144707"/>
                  <a:pt x="335378" y="1147233"/>
                  <a:pt x="338553" y="1149350"/>
                </a:cubicBezTo>
                <a:cubicBezTo>
                  <a:pt x="340670" y="1152525"/>
                  <a:pt x="342031" y="1156362"/>
                  <a:pt x="344903" y="1158875"/>
                </a:cubicBezTo>
                <a:cubicBezTo>
                  <a:pt x="350646" y="1163901"/>
                  <a:pt x="363953" y="1171575"/>
                  <a:pt x="363953" y="1171575"/>
                </a:cubicBezTo>
                <a:cubicBezTo>
                  <a:pt x="380482" y="1196368"/>
                  <a:pt x="367128" y="1172172"/>
                  <a:pt x="367128" y="1231900"/>
                </a:cubicBezTo>
                <a:cubicBezTo>
                  <a:pt x="367128" y="1262443"/>
                  <a:pt x="361025" y="1276647"/>
                  <a:pt x="376653" y="1295400"/>
                </a:cubicBezTo>
                <a:cubicBezTo>
                  <a:pt x="379528" y="1298849"/>
                  <a:pt x="382729" y="1302050"/>
                  <a:pt x="386178" y="1304925"/>
                </a:cubicBezTo>
                <a:cubicBezTo>
                  <a:pt x="389109" y="1307368"/>
                  <a:pt x="392528" y="1309158"/>
                  <a:pt x="395703" y="1311275"/>
                </a:cubicBezTo>
                <a:cubicBezTo>
                  <a:pt x="397820" y="1314450"/>
                  <a:pt x="398740" y="1318907"/>
                  <a:pt x="402053" y="1320800"/>
                </a:cubicBezTo>
                <a:cubicBezTo>
                  <a:pt x="406738" y="1323477"/>
                  <a:pt x="412875" y="1322080"/>
                  <a:pt x="417928" y="1323975"/>
                </a:cubicBezTo>
                <a:cubicBezTo>
                  <a:pt x="421501" y="1325315"/>
                  <a:pt x="424278" y="1328208"/>
                  <a:pt x="427453" y="1330325"/>
                </a:cubicBezTo>
                <a:cubicBezTo>
                  <a:pt x="431686" y="1336675"/>
                  <a:pt x="437740" y="1342135"/>
                  <a:pt x="440153" y="1349375"/>
                </a:cubicBezTo>
                <a:cubicBezTo>
                  <a:pt x="441211" y="1352550"/>
                  <a:pt x="442516" y="1355653"/>
                  <a:pt x="443328" y="1358900"/>
                </a:cubicBezTo>
                <a:cubicBezTo>
                  <a:pt x="444637" y="1364135"/>
                  <a:pt x="444311" y="1369844"/>
                  <a:pt x="446503" y="1374775"/>
                </a:cubicBezTo>
                <a:cubicBezTo>
                  <a:pt x="451478" y="1385968"/>
                  <a:pt x="456557" y="1387828"/>
                  <a:pt x="465553" y="1393825"/>
                </a:cubicBezTo>
                <a:cubicBezTo>
                  <a:pt x="467670" y="1397000"/>
                  <a:pt x="469205" y="1400652"/>
                  <a:pt x="471903" y="1403350"/>
                </a:cubicBezTo>
                <a:cubicBezTo>
                  <a:pt x="474601" y="1406048"/>
                  <a:pt x="479044" y="1406720"/>
                  <a:pt x="481428" y="1409700"/>
                </a:cubicBezTo>
                <a:cubicBezTo>
                  <a:pt x="483519" y="1412313"/>
                  <a:pt x="482512" y="1416612"/>
                  <a:pt x="484603" y="1419225"/>
                </a:cubicBezTo>
                <a:cubicBezTo>
                  <a:pt x="486987" y="1422205"/>
                  <a:pt x="490815" y="1423682"/>
                  <a:pt x="494128" y="1425575"/>
                </a:cubicBezTo>
                <a:cubicBezTo>
                  <a:pt x="505113" y="1431852"/>
                  <a:pt x="505667" y="1431538"/>
                  <a:pt x="516353" y="1435100"/>
                </a:cubicBezTo>
                <a:cubicBezTo>
                  <a:pt x="530555" y="1456402"/>
                  <a:pt x="513825" y="1435531"/>
                  <a:pt x="532228" y="1447800"/>
                </a:cubicBezTo>
                <a:cubicBezTo>
                  <a:pt x="535964" y="1450291"/>
                  <a:pt x="537828" y="1455144"/>
                  <a:pt x="541753" y="1457325"/>
                </a:cubicBezTo>
                <a:cubicBezTo>
                  <a:pt x="547604" y="1460576"/>
                  <a:pt x="560803" y="1463675"/>
                  <a:pt x="560803" y="1463675"/>
                </a:cubicBezTo>
                <a:cubicBezTo>
                  <a:pt x="587939" y="1461588"/>
                  <a:pt x="594538" y="1463397"/>
                  <a:pt x="614778" y="1457325"/>
                </a:cubicBezTo>
                <a:cubicBezTo>
                  <a:pt x="621189" y="1455402"/>
                  <a:pt x="628259" y="1454688"/>
                  <a:pt x="633828" y="1450975"/>
                </a:cubicBezTo>
                <a:lnTo>
                  <a:pt x="643353" y="1444625"/>
                </a:lnTo>
                <a:cubicBezTo>
                  <a:pt x="645470" y="1441450"/>
                  <a:pt x="646723" y="1437484"/>
                  <a:pt x="649703" y="1435100"/>
                </a:cubicBezTo>
                <a:cubicBezTo>
                  <a:pt x="652316" y="1433009"/>
                  <a:pt x="656861" y="1434292"/>
                  <a:pt x="659228" y="1431925"/>
                </a:cubicBezTo>
                <a:cubicBezTo>
                  <a:pt x="676161" y="1414992"/>
                  <a:pt x="646528" y="1427692"/>
                  <a:pt x="671928" y="1419225"/>
                </a:cubicBezTo>
                <a:lnTo>
                  <a:pt x="811628" y="1422400"/>
                </a:lnTo>
                <a:cubicBezTo>
                  <a:pt x="814972" y="1422542"/>
                  <a:pt x="817806" y="1425575"/>
                  <a:pt x="821153" y="1425575"/>
                </a:cubicBezTo>
                <a:cubicBezTo>
                  <a:pt x="832843" y="1425575"/>
                  <a:pt x="844436" y="1423458"/>
                  <a:pt x="856078" y="1422400"/>
                </a:cubicBezTo>
                <a:cubicBezTo>
                  <a:pt x="874621" y="1416219"/>
                  <a:pt x="857592" y="1424061"/>
                  <a:pt x="871953" y="1409700"/>
                </a:cubicBezTo>
                <a:cubicBezTo>
                  <a:pt x="881564" y="1400089"/>
                  <a:pt x="883280" y="1400633"/>
                  <a:pt x="894178" y="1397000"/>
                </a:cubicBezTo>
                <a:cubicBezTo>
                  <a:pt x="900533" y="1390645"/>
                  <a:pt x="908257" y="1382023"/>
                  <a:pt x="916403" y="1377950"/>
                </a:cubicBezTo>
                <a:cubicBezTo>
                  <a:pt x="922390" y="1374957"/>
                  <a:pt x="929103" y="1373717"/>
                  <a:pt x="935453" y="1371600"/>
                </a:cubicBezTo>
                <a:lnTo>
                  <a:pt x="944978" y="1368425"/>
                </a:lnTo>
                <a:cubicBezTo>
                  <a:pt x="971601" y="1359551"/>
                  <a:pt x="951162" y="1365447"/>
                  <a:pt x="1008478" y="1362075"/>
                </a:cubicBezTo>
                <a:cubicBezTo>
                  <a:pt x="1011653" y="1361017"/>
                  <a:pt x="1014927" y="1360218"/>
                  <a:pt x="1018003" y="1358900"/>
                </a:cubicBezTo>
                <a:cubicBezTo>
                  <a:pt x="1022353" y="1357036"/>
                  <a:pt x="1026170" y="1353910"/>
                  <a:pt x="1030703" y="1352550"/>
                </a:cubicBezTo>
                <a:cubicBezTo>
                  <a:pt x="1036869" y="1350700"/>
                  <a:pt x="1043469" y="1350772"/>
                  <a:pt x="1049753" y="1349375"/>
                </a:cubicBezTo>
                <a:cubicBezTo>
                  <a:pt x="1053020" y="1348649"/>
                  <a:pt x="1056060" y="1347119"/>
                  <a:pt x="1059278" y="1346200"/>
                </a:cubicBezTo>
                <a:cubicBezTo>
                  <a:pt x="1063474" y="1345001"/>
                  <a:pt x="1067892" y="1344557"/>
                  <a:pt x="1071978" y="1343025"/>
                </a:cubicBezTo>
                <a:cubicBezTo>
                  <a:pt x="1076410" y="1341363"/>
                  <a:pt x="1080328" y="1338539"/>
                  <a:pt x="1084678" y="1336675"/>
                </a:cubicBezTo>
                <a:cubicBezTo>
                  <a:pt x="1087754" y="1335357"/>
                  <a:pt x="1091028" y="1334558"/>
                  <a:pt x="1094203" y="1333500"/>
                </a:cubicBezTo>
                <a:cubicBezTo>
                  <a:pt x="1103728" y="1334558"/>
                  <a:pt x="1113880" y="1333116"/>
                  <a:pt x="1122778" y="1336675"/>
                </a:cubicBezTo>
                <a:cubicBezTo>
                  <a:pt x="1125885" y="1337918"/>
                  <a:pt x="1123340" y="1344109"/>
                  <a:pt x="1125953" y="1346200"/>
                </a:cubicBezTo>
                <a:cubicBezTo>
                  <a:pt x="1129360" y="1348926"/>
                  <a:pt x="1134457" y="1348176"/>
                  <a:pt x="1138653" y="1349375"/>
                </a:cubicBezTo>
                <a:cubicBezTo>
                  <a:pt x="1141871" y="1350294"/>
                  <a:pt x="1145003" y="1351492"/>
                  <a:pt x="1148178" y="1352550"/>
                </a:cubicBezTo>
                <a:cubicBezTo>
                  <a:pt x="1168282" y="1347524"/>
                  <a:pt x="1157247" y="1351796"/>
                  <a:pt x="1179928" y="1336675"/>
                </a:cubicBezTo>
                <a:lnTo>
                  <a:pt x="1189453" y="1330325"/>
                </a:lnTo>
                <a:cubicBezTo>
                  <a:pt x="1201186" y="1312726"/>
                  <a:pt x="1189090" y="1326646"/>
                  <a:pt x="1205328" y="1317625"/>
                </a:cubicBezTo>
                <a:cubicBezTo>
                  <a:pt x="1211999" y="1313919"/>
                  <a:pt x="1217552" y="1308338"/>
                  <a:pt x="1224378" y="1304925"/>
                </a:cubicBezTo>
                <a:lnTo>
                  <a:pt x="1237078" y="1298575"/>
                </a:lnTo>
                <a:cubicBezTo>
                  <a:pt x="1254011" y="1273175"/>
                  <a:pt x="1231786" y="1303867"/>
                  <a:pt x="1252953" y="1282700"/>
                </a:cubicBezTo>
                <a:cubicBezTo>
                  <a:pt x="1255651" y="1280002"/>
                  <a:pt x="1256605" y="1275873"/>
                  <a:pt x="1259303" y="1273175"/>
                </a:cubicBezTo>
                <a:cubicBezTo>
                  <a:pt x="1263045" y="1269433"/>
                  <a:pt x="1268261" y="1267392"/>
                  <a:pt x="1272003" y="1263650"/>
                </a:cubicBezTo>
                <a:cubicBezTo>
                  <a:pt x="1277495" y="1258158"/>
                  <a:pt x="1280968" y="1247651"/>
                  <a:pt x="1284703" y="1241425"/>
                </a:cubicBezTo>
                <a:cubicBezTo>
                  <a:pt x="1301079" y="1214132"/>
                  <a:pt x="1294192" y="1232009"/>
                  <a:pt x="1300578" y="1212850"/>
                </a:cubicBezTo>
                <a:cubicBezTo>
                  <a:pt x="1296561" y="1152601"/>
                  <a:pt x="1303478" y="1182482"/>
                  <a:pt x="1291053" y="1149350"/>
                </a:cubicBezTo>
                <a:cubicBezTo>
                  <a:pt x="1289878" y="1146216"/>
                  <a:pt x="1289375" y="1142818"/>
                  <a:pt x="1287878" y="1139825"/>
                </a:cubicBezTo>
                <a:cubicBezTo>
                  <a:pt x="1284950" y="1133968"/>
                  <a:pt x="1277269" y="1124286"/>
                  <a:pt x="1272003" y="1120775"/>
                </a:cubicBezTo>
                <a:cubicBezTo>
                  <a:pt x="1269218" y="1118919"/>
                  <a:pt x="1265653" y="1118658"/>
                  <a:pt x="1262478" y="1117600"/>
                </a:cubicBezTo>
                <a:cubicBezTo>
                  <a:pt x="1260361" y="1114425"/>
                  <a:pt x="1258571" y="1111006"/>
                  <a:pt x="1256128" y="1108075"/>
                </a:cubicBezTo>
                <a:cubicBezTo>
                  <a:pt x="1253253" y="1104626"/>
                  <a:pt x="1248784" y="1102475"/>
                  <a:pt x="1246603" y="1098550"/>
                </a:cubicBezTo>
                <a:cubicBezTo>
                  <a:pt x="1243352" y="1092699"/>
                  <a:pt x="1242370" y="1085850"/>
                  <a:pt x="1240253" y="1079500"/>
                </a:cubicBezTo>
                <a:cubicBezTo>
                  <a:pt x="1239195" y="1076325"/>
                  <a:pt x="1237890" y="1073222"/>
                  <a:pt x="1237078" y="1069975"/>
                </a:cubicBezTo>
                <a:cubicBezTo>
                  <a:pt x="1236020" y="1065742"/>
                  <a:pt x="1235622" y="1061286"/>
                  <a:pt x="1233903" y="1057275"/>
                </a:cubicBezTo>
                <a:cubicBezTo>
                  <a:pt x="1232400" y="1053768"/>
                  <a:pt x="1229260" y="1051163"/>
                  <a:pt x="1227553" y="1047750"/>
                </a:cubicBezTo>
                <a:cubicBezTo>
                  <a:pt x="1222590" y="1037824"/>
                  <a:pt x="1226286" y="1035435"/>
                  <a:pt x="1218028" y="1025525"/>
                </a:cubicBezTo>
                <a:cubicBezTo>
                  <a:pt x="1215585" y="1022594"/>
                  <a:pt x="1211678" y="1021292"/>
                  <a:pt x="1208503" y="1019175"/>
                </a:cubicBezTo>
                <a:cubicBezTo>
                  <a:pt x="1196861" y="1022350"/>
                  <a:pt x="1184371" y="1023304"/>
                  <a:pt x="1173578" y="1028700"/>
                </a:cubicBezTo>
                <a:cubicBezTo>
                  <a:pt x="1170585" y="1030197"/>
                  <a:pt x="1172770" y="1035858"/>
                  <a:pt x="1170403" y="1038225"/>
                </a:cubicBezTo>
                <a:cubicBezTo>
                  <a:pt x="1168036" y="1040592"/>
                  <a:pt x="1164053" y="1040342"/>
                  <a:pt x="1160878" y="1041400"/>
                </a:cubicBezTo>
                <a:cubicBezTo>
                  <a:pt x="1157703" y="1040342"/>
                  <a:pt x="1154346" y="1039722"/>
                  <a:pt x="1151353" y="1038225"/>
                </a:cubicBezTo>
                <a:cubicBezTo>
                  <a:pt x="1126734" y="1025915"/>
                  <a:pt x="1156244" y="1036680"/>
                  <a:pt x="1132303" y="1028700"/>
                </a:cubicBezTo>
                <a:cubicBezTo>
                  <a:pt x="1128070" y="1029758"/>
                  <a:pt x="1123799" y="1030676"/>
                  <a:pt x="1119603" y="1031875"/>
                </a:cubicBezTo>
                <a:cubicBezTo>
                  <a:pt x="1116385" y="1032794"/>
                  <a:pt x="1112755" y="1037058"/>
                  <a:pt x="1110078" y="1035050"/>
                </a:cubicBezTo>
                <a:cubicBezTo>
                  <a:pt x="1106587" y="1032432"/>
                  <a:pt x="1107961" y="1026583"/>
                  <a:pt x="1106903" y="1022350"/>
                </a:cubicBezTo>
                <a:cubicBezTo>
                  <a:pt x="1105845" y="986367"/>
                  <a:pt x="1106637" y="950281"/>
                  <a:pt x="1103728" y="914400"/>
                </a:cubicBezTo>
                <a:cubicBezTo>
                  <a:pt x="1103420" y="910597"/>
                  <a:pt x="1099271" y="908188"/>
                  <a:pt x="1097378" y="904875"/>
                </a:cubicBezTo>
                <a:cubicBezTo>
                  <a:pt x="1095030" y="900766"/>
                  <a:pt x="1092892" y="896525"/>
                  <a:pt x="1091028" y="892175"/>
                </a:cubicBezTo>
                <a:cubicBezTo>
                  <a:pt x="1089710" y="889099"/>
                  <a:pt x="1090220" y="885017"/>
                  <a:pt x="1087853" y="882650"/>
                </a:cubicBezTo>
                <a:cubicBezTo>
                  <a:pt x="1082457" y="877254"/>
                  <a:pt x="1075153" y="874183"/>
                  <a:pt x="1068803" y="869950"/>
                </a:cubicBezTo>
                <a:cubicBezTo>
                  <a:pt x="1065628" y="867833"/>
                  <a:pt x="1062898" y="864807"/>
                  <a:pt x="1059278" y="863600"/>
                </a:cubicBezTo>
                <a:cubicBezTo>
                  <a:pt x="1019616" y="850379"/>
                  <a:pt x="1053098" y="860536"/>
                  <a:pt x="954503" y="857250"/>
                </a:cubicBezTo>
                <a:cubicBezTo>
                  <a:pt x="952939" y="827535"/>
                  <a:pt x="952953" y="800324"/>
                  <a:pt x="948153" y="771525"/>
                </a:cubicBezTo>
                <a:cubicBezTo>
                  <a:pt x="946168" y="759614"/>
                  <a:pt x="944823" y="759869"/>
                  <a:pt x="941803" y="749300"/>
                </a:cubicBezTo>
                <a:cubicBezTo>
                  <a:pt x="937931" y="735749"/>
                  <a:pt x="938727" y="735456"/>
                  <a:pt x="935453" y="720725"/>
                </a:cubicBezTo>
                <a:cubicBezTo>
                  <a:pt x="934506" y="716465"/>
                  <a:pt x="933336" y="712258"/>
                  <a:pt x="932278" y="708025"/>
                </a:cubicBezTo>
                <a:cubicBezTo>
                  <a:pt x="931220" y="687917"/>
                  <a:pt x="930926" y="667753"/>
                  <a:pt x="929103" y="647700"/>
                </a:cubicBezTo>
                <a:cubicBezTo>
                  <a:pt x="928800" y="644367"/>
                  <a:pt x="927784" y="640960"/>
                  <a:pt x="925928" y="638175"/>
                </a:cubicBezTo>
                <a:cubicBezTo>
                  <a:pt x="923437" y="634439"/>
                  <a:pt x="919852" y="631525"/>
                  <a:pt x="916403" y="628650"/>
                </a:cubicBezTo>
                <a:cubicBezTo>
                  <a:pt x="902806" y="617319"/>
                  <a:pt x="903896" y="623328"/>
                  <a:pt x="881478" y="619125"/>
                </a:cubicBezTo>
                <a:cubicBezTo>
                  <a:pt x="872900" y="617517"/>
                  <a:pt x="856078" y="612775"/>
                  <a:pt x="856078" y="612775"/>
                </a:cubicBezTo>
                <a:cubicBezTo>
                  <a:pt x="786915" y="619063"/>
                  <a:pt x="848030" y="610818"/>
                  <a:pt x="802103" y="622300"/>
                </a:cubicBezTo>
                <a:lnTo>
                  <a:pt x="776703" y="628650"/>
                </a:lnTo>
                <a:cubicBezTo>
                  <a:pt x="773528" y="630767"/>
                  <a:pt x="770591" y="633293"/>
                  <a:pt x="767178" y="635000"/>
                </a:cubicBezTo>
                <a:cubicBezTo>
                  <a:pt x="764185" y="636497"/>
                  <a:pt x="760579" y="636550"/>
                  <a:pt x="757653" y="638175"/>
                </a:cubicBezTo>
                <a:cubicBezTo>
                  <a:pt x="750982" y="641881"/>
                  <a:pt x="745843" y="648462"/>
                  <a:pt x="738603" y="650875"/>
                </a:cubicBezTo>
                <a:cubicBezTo>
                  <a:pt x="732253" y="652992"/>
                  <a:pt x="725122" y="653512"/>
                  <a:pt x="719553" y="657225"/>
                </a:cubicBezTo>
                <a:cubicBezTo>
                  <a:pt x="713203" y="661458"/>
                  <a:pt x="707907" y="668074"/>
                  <a:pt x="700503" y="669925"/>
                </a:cubicBezTo>
                <a:lnTo>
                  <a:pt x="662403" y="679450"/>
                </a:lnTo>
                <a:lnTo>
                  <a:pt x="649703" y="682625"/>
                </a:lnTo>
                <a:cubicBezTo>
                  <a:pt x="641236" y="681567"/>
                  <a:pt x="632698" y="680976"/>
                  <a:pt x="624303" y="679450"/>
                </a:cubicBezTo>
                <a:cubicBezTo>
                  <a:pt x="621010" y="678851"/>
                  <a:pt x="615235" y="679590"/>
                  <a:pt x="614778" y="676275"/>
                </a:cubicBezTo>
                <a:cubicBezTo>
                  <a:pt x="595399" y="535776"/>
                  <a:pt x="622795" y="620952"/>
                  <a:pt x="608428" y="577850"/>
                </a:cubicBezTo>
                <a:cubicBezTo>
                  <a:pt x="609486" y="513292"/>
                  <a:pt x="609586" y="448711"/>
                  <a:pt x="611603" y="384175"/>
                </a:cubicBezTo>
                <a:cubicBezTo>
                  <a:pt x="611708" y="380830"/>
                  <a:pt x="612922" y="377435"/>
                  <a:pt x="614778" y="374650"/>
                </a:cubicBezTo>
                <a:cubicBezTo>
                  <a:pt x="617269" y="370914"/>
                  <a:pt x="621128" y="368300"/>
                  <a:pt x="624303" y="365125"/>
                </a:cubicBezTo>
                <a:cubicBezTo>
                  <a:pt x="625361" y="361950"/>
                  <a:pt x="626752" y="358867"/>
                  <a:pt x="627478" y="355600"/>
                </a:cubicBezTo>
                <a:cubicBezTo>
                  <a:pt x="637440" y="310769"/>
                  <a:pt x="628712" y="264741"/>
                  <a:pt x="627478" y="219075"/>
                </a:cubicBezTo>
                <a:cubicBezTo>
                  <a:pt x="624303" y="221192"/>
                  <a:pt x="620651" y="222727"/>
                  <a:pt x="617953" y="225425"/>
                </a:cubicBezTo>
                <a:cubicBezTo>
                  <a:pt x="615255" y="228123"/>
                  <a:pt x="613821" y="231845"/>
                  <a:pt x="611603" y="234950"/>
                </a:cubicBezTo>
                <a:cubicBezTo>
                  <a:pt x="608527" y="239256"/>
                  <a:pt x="605154" y="243344"/>
                  <a:pt x="602078" y="247650"/>
                </a:cubicBezTo>
                <a:cubicBezTo>
                  <a:pt x="599860" y="250755"/>
                  <a:pt x="598708" y="254791"/>
                  <a:pt x="595728" y="257175"/>
                </a:cubicBezTo>
                <a:cubicBezTo>
                  <a:pt x="593115" y="259266"/>
                  <a:pt x="589378" y="259292"/>
                  <a:pt x="586203" y="260350"/>
                </a:cubicBezTo>
                <a:cubicBezTo>
                  <a:pt x="585145" y="255058"/>
                  <a:pt x="584199" y="249743"/>
                  <a:pt x="583028" y="244475"/>
                </a:cubicBezTo>
                <a:cubicBezTo>
                  <a:pt x="582081" y="240215"/>
                  <a:pt x="580709" y="236054"/>
                  <a:pt x="579853" y="231775"/>
                </a:cubicBezTo>
                <a:cubicBezTo>
                  <a:pt x="578590" y="225462"/>
                  <a:pt x="578528" y="218891"/>
                  <a:pt x="576678" y="212725"/>
                </a:cubicBezTo>
                <a:cubicBezTo>
                  <a:pt x="575318" y="208192"/>
                  <a:pt x="572192" y="204375"/>
                  <a:pt x="570328" y="200025"/>
                </a:cubicBezTo>
                <a:cubicBezTo>
                  <a:pt x="569010" y="196949"/>
                  <a:pt x="568778" y="193426"/>
                  <a:pt x="567153" y="190500"/>
                </a:cubicBezTo>
                <a:cubicBezTo>
                  <a:pt x="563447" y="183829"/>
                  <a:pt x="556866" y="178690"/>
                  <a:pt x="554453" y="171450"/>
                </a:cubicBezTo>
                <a:cubicBezTo>
                  <a:pt x="550071" y="158305"/>
                  <a:pt x="554063" y="163781"/>
                  <a:pt x="541753" y="155575"/>
                </a:cubicBezTo>
                <a:cubicBezTo>
                  <a:pt x="534980" y="145415"/>
                  <a:pt x="525243" y="125518"/>
                  <a:pt x="510003" y="123825"/>
                </a:cubicBezTo>
                <a:lnTo>
                  <a:pt x="481428" y="120650"/>
                </a:lnTo>
                <a:cubicBezTo>
                  <a:pt x="477195" y="118533"/>
                  <a:pt x="472787" y="116735"/>
                  <a:pt x="468728" y="114300"/>
                </a:cubicBezTo>
                <a:cubicBezTo>
                  <a:pt x="462184" y="110373"/>
                  <a:pt x="449678" y="101600"/>
                  <a:pt x="449678" y="101600"/>
                </a:cubicBezTo>
                <a:cubicBezTo>
                  <a:pt x="423791" y="62770"/>
                  <a:pt x="453730" y="102077"/>
                  <a:pt x="341728" y="88900"/>
                </a:cubicBezTo>
                <a:cubicBezTo>
                  <a:pt x="337938" y="88454"/>
                  <a:pt x="337495" y="82550"/>
                  <a:pt x="335378" y="79375"/>
                </a:cubicBezTo>
                <a:cubicBezTo>
                  <a:pt x="334320" y="74083"/>
                  <a:pt x="335196" y="67990"/>
                  <a:pt x="332203" y="63500"/>
                </a:cubicBezTo>
                <a:cubicBezTo>
                  <a:pt x="330347" y="60715"/>
                  <a:pt x="325604" y="61950"/>
                  <a:pt x="322678" y="60325"/>
                </a:cubicBezTo>
                <a:cubicBezTo>
                  <a:pt x="280803" y="37061"/>
                  <a:pt x="325891" y="54778"/>
                  <a:pt x="284578" y="44450"/>
                </a:cubicBezTo>
                <a:cubicBezTo>
                  <a:pt x="278084" y="42827"/>
                  <a:pt x="265528" y="38100"/>
                  <a:pt x="265528" y="38100"/>
                </a:cubicBezTo>
                <a:cubicBezTo>
                  <a:pt x="263411" y="34925"/>
                  <a:pt x="260182" y="32256"/>
                  <a:pt x="259178" y="28575"/>
                </a:cubicBezTo>
                <a:cubicBezTo>
                  <a:pt x="256933" y="20343"/>
                  <a:pt x="260147" y="10634"/>
                  <a:pt x="256003" y="3175"/>
                </a:cubicBezTo>
                <a:cubicBezTo>
                  <a:pt x="253884" y="-639"/>
                  <a:pt x="247536" y="1058"/>
                  <a:pt x="243303" y="0"/>
                </a:cubicBezTo>
                <a:cubicBezTo>
                  <a:pt x="238632" y="467"/>
                  <a:pt x="212075" y="768"/>
                  <a:pt x="202028" y="6350"/>
                </a:cubicBezTo>
                <a:cubicBezTo>
                  <a:pt x="185659" y="15444"/>
                  <a:pt x="187821" y="19032"/>
                  <a:pt x="173453" y="22225"/>
                </a:cubicBezTo>
                <a:cubicBezTo>
                  <a:pt x="157649" y="25737"/>
                  <a:pt x="139710" y="23421"/>
                  <a:pt x="125828" y="31750"/>
                </a:cubicBezTo>
                <a:cubicBezTo>
                  <a:pt x="120383" y="35017"/>
                  <a:pt x="125828" y="44450"/>
                  <a:pt x="125828" y="50800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467600" y="1600200"/>
            <a:ext cx="2667000" cy="914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MI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Des Rafferty – AE – 810-333-2479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Mike Reed– SE –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517-614-8387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  <a:ea typeface="ＭＳ Ｐゴシック" pitchFamily="-48" charset="-128"/>
                <a:cs typeface="Arial Narrow"/>
              </a:rPr>
              <a:t>Scott </a:t>
            </a:r>
            <a:r>
              <a:rPr lang="en-US" sz="1200" dirty="0" err="1">
                <a:solidFill>
                  <a:prstClr val="black"/>
                </a:solidFill>
                <a:latin typeface="Calibri"/>
                <a:ea typeface="ＭＳ Ｐゴシック" pitchFamily="-48" charset="-128"/>
                <a:cs typeface="Arial Narrow"/>
              </a:rPr>
              <a:t>Serpa</a:t>
            </a:r>
            <a:r>
              <a:rPr lang="en-US" sz="1200" dirty="0">
                <a:solidFill>
                  <a:prstClr val="black"/>
                </a:solidFill>
                <a:latin typeface="Calibri"/>
                <a:ea typeface="ＭＳ Ｐゴシック" pitchFamily="-48" charset="-128"/>
                <a:cs typeface="Arial Narrow"/>
              </a:rPr>
              <a:t> – ISR – </a:t>
            </a:r>
            <a:r>
              <a:rPr lang="is-IS" sz="1200" dirty="0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408-986-4727</a:t>
            </a: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cxnSp>
        <p:nvCxnSpPr>
          <p:cNvPr id="101" name="Straight Connector 100"/>
          <p:cNvCxnSpPr>
            <a:stCxn id="90" idx="2"/>
          </p:cNvCxnSpPr>
          <p:nvPr/>
        </p:nvCxnSpPr>
        <p:spPr>
          <a:xfrm>
            <a:off x="5753100" y="2435580"/>
            <a:ext cx="330842" cy="114582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2" idx="1"/>
          </p:cNvCxnSpPr>
          <p:nvPr/>
        </p:nvCxnSpPr>
        <p:spPr>
          <a:xfrm flipH="1" flipV="1">
            <a:off x="6845944" y="4343400"/>
            <a:ext cx="545456" cy="25003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0" idx="1"/>
            <a:endCxn id="4" idx="86"/>
          </p:cNvCxnSpPr>
          <p:nvPr/>
        </p:nvCxnSpPr>
        <p:spPr>
          <a:xfrm flipH="1" flipV="1">
            <a:off x="6296667" y="4657726"/>
            <a:ext cx="469726" cy="119301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78" idx="1"/>
          </p:cNvCxnSpPr>
          <p:nvPr/>
        </p:nvCxnSpPr>
        <p:spPr>
          <a:xfrm flipV="1">
            <a:off x="6934200" y="3373860"/>
            <a:ext cx="533400" cy="58854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617342" y="2438400"/>
            <a:ext cx="926458" cy="114300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67" idx="13"/>
          </p:cNvCxnSpPr>
          <p:nvPr/>
        </p:nvCxnSpPr>
        <p:spPr>
          <a:xfrm>
            <a:off x="4343401" y="2971801"/>
            <a:ext cx="1072019" cy="41063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676400" y="4191000"/>
            <a:ext cx="2667000" cy="9906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Territory:  IL (no 847/224)</a:t>
            </a:r>
          </a:p>
          <a:p>
            <a:pPr algn="ctr"/>
            <a:r>
              <a:rPr lang="en-US" sz="1200" dirty="0" err="1">
                <a:latin typeface="Arial Narrow"/>
                <a:ea typeface="ＭＳ Ｐゴシック" pitchFamily="-48" charset="-128"/>
                <a:cs typeface="Arial Narrow"/>
              </a:rPr>
              <a:t>Donja</a:t>
            </a:r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 </a:t>
            </a:r>
            <a:r>
              <a:rPr lang="en-US" sz="1200" dirty="0" err="1">
                <a:latin typeface="Arial Narrow"/>
                <a:ea typeface="ＭＳ Ｐゴシック" pitchFamily="-48" charset="-128"/>
                <a:cs typeface="Arial Narrow"/>
              </a:rPr>
              <a:t>Dziak</a:t>
            </a:r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– AE – </a:t>
            </a:r>
            <a:r>
              <a:rPr lang="en-US" sz="1200" dirty="0"/>
              <a:t>863-832-9991</a:t>
            </a:r>
          </a:p>
          <a:p>
            <a:pPr algn="ctr"/>
            <a:r>
              <a:rPr lang="en-US" sz="1200" dirty="0" err="1">
                <a:latin typeface="Arial Narrow"/>
                <a:ea typeface="ＭＳ Ｐゴシック" pitchFamily="-48" charset="-128"/>
                <a:cs typeface="Arial Narrow"/>
              </a:rPr>
              <a:t>Tion</a:t>
            </a:r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 </a:t>
            </a:r>
            <a:r>
              <a:rPr lang="en-US" sz="1200" dirty="0" err="1">
                <a:latin typeface="Arial Narrow"/>
                <a:ea typeface="ＭＳ Ｐゴシック" pitchFamily="-48" charset="-128"/>
                <a:cs typeface="Arial Narrow"/>
              </a:rPr>
              <a:t>Helaire</a:t>
            </a:r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 – SE - </a:t>
            </a:r>
            <a:r>
              <a:rPr lang="en-US" sz="1200" dirty="0"/>
              <a:t>630-414-2196</a:t>
            </a:r>
          </a:p>
          <a:p>
            <a:pPr algn="ctr"/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David </a:t>
            </a:r>
            <a:r>
              <a:rPr lang="en-US" sz="1200" dirty="0" err="1">
                <a:latin typeface="Arial Narrow"/>
                <a:ea typeface="ＭＳ Ｐゴシック" pitchFamily="-48" charset="-128"/>
                <a:cs typeface="Arial Narrow"/>
              </a:rPr>
              <a:t>Gundacker</a:t>
            </a:r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 – ISR – </a:t>
            </a:r>
            <a:r>
              <a:rPr lang="cs-CZ" sz="1200" dirty="0">
                <a:latin typeface="Arial Narrow"/>
                <a:ea typeface="ＭＳ Ｐゴシック" pitchFamily="-48" charset="-128"/>
                <a:cs typeface="Arial Narrow"/>
              </a:rPr>
              <a:t>408-986-5594</a:t>
            </a:r>
            <a:endParaRPr lang="en-US" sz="1200" dirty="0">
              <a:latin typeface="Arial Narrow"/>
              <a:ea typeface="ＭＳ Ｐゴシック" pitchFamily="-48" charset="-128"/>
              <a:cs typeface="Arial Narrow"/>
            </a:endParaRPr>
          </a:p>
          <a:p>
            <a:pPr algn="ctr"/>
            <a:r>
              <a:rPr lang="en-US" sz="1200" dirty="0">
                <a:solidFill>
                  <a:srgbClr val="FFFFFF"/>
                </a:solidFill>
                <a:latin typeface="Arial Narrow"/>
                <a:ea typeface="ＭＳ Ｐゴシック" pitchFamily="-48" charset="-128"/>
                <a:cs typeface="Arial Narrow"/>
              </a:rPr>
              <a:t> </a:t>
            </a:r>
          </a:p>
          <a:p>
            <a:pPr algn="ctr"/>
            <a:endParaRPr lang="en-US" sz="1200" dirty="0">
              <a:solidFill>
                <a:prstClr val="white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cxnSp>
        <p:nvCxnSpPr>
          <p:cNvPr id="82" name="Straight Connector 81"/>
          <p:cNvCxnSpPr>
            <a:stCxn id="79" idx="3"/>
          </p:cNvCxnSpPr>
          <p:nvPr/>
        </p:nvCxnSpPr>
        <p:spPr>
          <a:xfrm flipV="1">
            <a:off x="4343400" y="4191000"/>
            <a:ext cx="1828800" cy="49530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rot="9920820" flipV="1">
            <a:off x="6170471" y="3808494"/>
            <a:ext cx="198794" cy="156079"/>
          </a:xfrm>
          <a:custGeom>
            <a:avLst/>
            <a:gdLst>
              <a:gd name="connsiteX0" fmla="*/ 4891 w 139942"/>
              <a:gd name="connsiteY0" fmla="*/ 24351 h 171988"/>
              <a:gd name="connsiteX1" fmla="*/ 23941 w 139942"/>
              <a:gd name="connsiteY1" fmla="*/ 171988 h 171988"/>
              <a:gd name="connsiteX2" fmla="*/ 109666 w 139942"/>
              <a:gd name="connsiteY2" fmla="*/ 155319 h 171988"/>
              <a:gd name="connsiteX3" fmla="*/ 131097 w 139942"/>
              <a:gd name="connsiteY3" fmla="*/ 167226 h 171988"/>
              <a:gd name="connsiteX4" fmla="*/ 135860 w 139942"/>
              <a:gd name="connsiteY4" fmla="*/ 169607 h 171988"/>
              <a:gd name="connsiteX5" fmla="*/ 135860 w 139942"/>
              <a:gd name="connsiteY5" fmla="*/ 126744 h 171988"/>
              <a:gd name="connsiteX6" fmla="*/ 131097 w 139942"/>
              <a:gd name="connsiteY6" fmla="*/ 112457 h 171988"/>
              <a:gd name="connsiteX7" fmla="*/ 128716 w 139942"/>
              <a:gd name="connsiteY7" fmla="*/ 105313 h 171988"/>
              <a:gd name="connsiteX8" fmla="*/ 123953 w 139942"/>
              <a:gd name="connsiteY8" fmla="*/ 71976 h 171988"/>
              <a:gd name="connsiteX9" fmla="*/ 119191 w 139942"/>
              <a:gd name="connsiteY9" fmla="*/ 64832 h 171988"/>
              <a:gd name="connsiteX10" fmla="*/ 114428 w 139942"/>
              <a:gd name="connsiteY10" fmla="*/ 50544 h 171988"/>
              <a:gd name="connsiteX11" fmla="*/ 112047 w 139942"/>
              <a:gd name="connsiteY11" fmla="*/ 43401 h 171988"/>
              <a:gd name="connsiteX12" fmla="*/ 107285 w 139942"/>
              <a:gd name="connsiteY12" fmla="*/ 36257 h 171988"/>
              <a:gd name="connsiteX13" fmla="*/ 102522 w 139942"/>
              <a:gd name="connsiteY13" fmla="*/ 19588 h 171988"/>
              <a:gd name="connsiteX14" fmla="*/ 88235 w 139942"/>
              <a:gd name="connsiteY14" fmla="*/ 10063 h 171988"/>
              <a:gd name="connsiteX15" fmla="*/ 52516 w 139942"/>
              <a:gd name="connsiteY15" fmla="*/ 2919 h 171988"/>
              <a:gd name="connsiteX16" fmla="*/ 12035 w 139942"/>
              <a:gd name="connsiteY16" fmla="*/ 7682 h 171988"/>
              <a:gd name="connsiteX17" fmla="*/ 4891 w 139942"/>
              <a:gd name="connsiteY17" fmla="*/ 10063 h 171988"/>
              <a:gd name="connsiteX18" fmla="*/ 4891 w 139942"/>
              <a:gd name="connsiteY18" fmla="*/ 24351 h 17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9942" h="171988">
                <a:moveTo>
                  <a:pt x="4891" y="24351"/>
                </a:moveTo>
                <a:lnTo>
                  <a:pt x="23941" y="171988"/>
                </a:lnTo>
                <a:lnTo>
                  <a:pt x="109666" y="155319"/>
                </a:lnTo>
                <a:lnTo>
                  <a:pt x="131097" y="167226"/>
                </a:lnTo>
                <a:lnTo>
                  <a:pt x="135860" y="169607"/>
                </a:lnTo>
                <a:cubicBezTo>
                  <a:pt x="138127" y="149198"/>
                  <a:pt x="139942" y="147153"/>
                  <a:pt x="135860" y="126744"/>
                </a:cubicBezTo>
                <a:cubicBezTo>
                  <a:pt x="134875" y="121821"/>
                  <a:pt x="132685" y="117219"/>
                  <a:pt x="131097" y="112457"/>
                </a:cubicBezTo>
                <a:lnTo>
                  <a:pt x="128716" y="105313"/>
                </a:lnTo>
                <a:cubicBezTo>
                  <a:pt x="128106" y="98605"/>
                  <a:pt x="128536" y="81142"/>
                  <a:pt x="123953" y="71976"/>
                </a:cubicBezTo>
                <a:cubicBezTo>
                  <a:pt x="122673" y="69416"/>
                  <a:pt x="120353" y="67447"/>
                  <a:pt x="119191" y="64832"/>
                </a:cubicBezTo>
                <a:cubicBezTo>
                  <a:pt x="117152" y="60244"/>
                  <a:pt x="116016" y="55307"/>
                  <a:pt x="114428" y="50544"/>
                </a:cubicBezTo>
                <a:cubicBezTo>
                  <a:pt x="113634" y="48163"/>
                  <a:pt x="113439" y="45489"/>
                  <a:pt x="112047" y="43401"/>
                </a:cubicBezTo>
                <a:lnTo>
                  <a:pt x="107285" y="36257"/>
                </a:lnTo>
                <a:cubicBezTo>
                  <a:pt x="107265" y="36177"/>
                  <a:pt x="103659" y="20725"/>
                  <a:pt x="102522" y="19588"/>
                </a:cubicBezTo>
                <a:cubicBezTo>
                  <a:pt x="98475" y="15541"/>
                  <a:pt x="92997" y="13238"/>
                  <a:pt x="88235" y="10063"/>
                </a:cubicBezTo>
                <a:cubicBezTo>
                  <a:pt x="73140" y="0"/>
                  <a:pt x="83936" y="5538"/>
                  <a:pt x="52516" y="2919"/>
                </a:cubicBezTo>
                <a:cubicBezTo>
                  <a:pt x="39138" y="4136"/>
                  <a:pt x="25265" y="4742"/>
                  <a:pt x="12035" y="7682"/>
                </a:cubicBezTo>
                <a:cubicBezTo>
                  <a:pt x="9585" y="8226"/>
                  <a:pt x="7272" y="9269"/>
                  <a:pt x="4891" y="10063"/>
                </a:cubicBezTo>
                <a:cubicBezTo>
                  <a:pt x="2008" y="18713"/>
                  <a:pt x="0" y="17207"/>
                  <a:pt x="4891" y="2435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20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9104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261" y="3002916"/>
            <a:ext cx="669129" cy="988865"/>
          </a:xfrm>
          <a:prstGeom prst="rect">
            <a:avLst/>
          </a:prstGeom>
        </p:spPr>
      </p:pic>
      <p:sp>
        <p:nvSpPr>
          <p:cNvPr id="116" name="Shape 116"/>
          <p:cNvSpPr txBox="1"/>
          <p:nvPr/>
        </p:nvSpPr>
        <p:spPr>
          <a:xfrm>
            <a:off x="1839850" y="98655"/>
            <a:ext cx="4148251" cy="119674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Infoblox South Central Region: </a:t>
            </a:r>
          </a:p>
          <a:p>
            <a:pPr>
              <a:buSzPct val="250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Director of Sales – Charlie Bollom 281.253.0906</a:t>
            </a:r>
          </a:p>
          <a:p>
            <a:pPr>
              <a:buSzPct val="250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SE Manager – Keith Berton 617.538.0681 </a:t>
            </a:r>
          </a:p>
          <a:p>
            <a:pPr>
              <a:buSzPct val="250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Channel Account Manager – Scott Unger 847.840.0975</a:t>
            </a:r>
          </a:p>
          <a:p>
            <a:pPr>
              <a:buSzPct val="250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VP of Sales, West Area, Jim Pickering 312.343.8445</a:t>
            </a:r>
          </a:p>
          <a:p>
            <a:pPr>
              <a:buSzPct val="25000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6477494" y="44868"/>
            <a:ext cx="3762850" cy="138499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South Central Resources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algn="r">
              <a:buSzPct val="250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Inside Sales Rep – Scott Serpa 408.986.4727</a:t>
            </a:r>
          </a:p>
          <a:p>
            <a:pPr algn="r">
              <a:buSzPct val="250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Business Development Rep – Sharon Haahr 408.986.5358</a:t>
            </a:r>
          </a:p>
          <a:p>
            <a:pPr algn="r">
              <a:buSzPct val="250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Field Marketing – Gwen Bailey 773.951.8812  </a:t>
            </a:r>
          </a:p>
          <a:p>
            <a:pPr algn="r">
              <a:buSzPct val="250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Renewals Specialist – Erin McCarty 408.410.5824</a:t>
            </a:r>
          </a:p>
          <a:p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 rot="120000">
            <a:off x="6572246" y="3728405"/>
            <a:ext cx="640117" cy="653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7848"/>
                </a:moveTo>
                <a:lnTo>
                  <a:pt x="1561" y="35696"/>
                </a:lnTo>
                <a:lnTo>
                  <a:pt x="4907" y="41265"/>
                </a:lnTo>
                <a:lnTo>
                  <a:pt x="8029" y="54430"/>
                </a:lnTo>
                <a:lnTo>
                  <a:pt x="17843" y="69620"/>
                </a:lnTo>
                <a:lnTo>
                  <a:pt x="11375" y="88354"/>
                </a:lnTo>
                <a:lnTo>
                  <a:pt x="11375" y="101265"/>
                </a:lnTo>
                <a:lnTo>
                  <a:pt x="21412" y="101265"/>
                </a:lnTo>
                <a:lnTo>
                  <a:pt x="34349" y="106835"/>
                </a:lnTo>
                <a:lnTo>
                  <a:pt x="50855" y="106835"/>
                </a:lnTo>
                <a:lnTo>
                  <a:pt x="50855" y="101265"/>
                </a:lnTo>
                <a:lnTo>
                  <a:pt x="54423" y="101265"/>
                </a:lnTo>
                <a:lnTo>
                  <a:pt x="62676" y="106835"/>
                </a:lnTo>
                <a:lnTo>
                  <a:pt x="75836" y="110886"/>
                </a:lnTo>
                <a:lnTo>
                  <a:pt x="70706" y="116455"/>
                </a:lnTo>
                <a:lnTo>
                  <a:pt x="95687" y="116455"/>
                </a:lnTo>
                <a:lnTo>
                  <a:pt x="100594" y="106835"/>
                </a:lnTo>
                <a:lnTo>
                  <a:pt x="100594" y="110886"/>
                </a:lnTo>
                <a:lnTo>
                  <a:pt x="112193" y="116455"/>
                </a:lnTo>
                <a:lnTo>
                  <a:pt x="112193" y="120000"/>
                </a:lnTo>
                <a:lnTo>
                  <a:pt x="120000" y="110886"/>
                </a:lnTo>
                <a:lnTo>
                  <a:pt x="108624" y="106835"/>
                </a:lnTo>
                <a:lnTo>
                  <a:pt x="110631" y="92151"/>
                </a:lnTo>
                <a:lnTo>
                  <a:pt x="108624" y="88354"/>
                </a:lnTo>
                <a:lnTo>
                  <a:pt x="100594" y="88354"/>
                </a:lnTo>
                <a:lnTo>
                  <a:pt x="102156" y="82531"/>
                </a:lnTo>
                <a:lnTo>
                  <a:pt x="97249" y="69620"/>
                </a:lnTo>
                <a:lnTo>
                  <a:pt x="100594" y="60000"/>
                </a:lnTo>
                <a:lnTo>
                  <a:pt x="97249" y="56708"/>
                </a:lnTo>
                <a:lnTo>
                  <a:pt x="59330" y="64050"/>
                </a:lnTo>
                <a:lnTo>
                  <a:pt x="59330" y="54430"/>
                </a:lnTo>
                <a:lnTo>
                  <a:pt x="70706" y="18734"/>
                </a:lnTo>
                <a:lnTo>
                  <a:pt x="62676" y="0"/>
                </a:lnTo>
                <a:lnTo>
                  <a:pt x="0" y="7848"/>
                </a:lnTo>
                <a:close/>
              </a:path>
            </a:pathLst>
          </a:custGeom>
          <a:solidFill>
            <a:srgbClr val="FF0000"/>
          </a:solidFill>
          <a:ln w="444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 rot="120000">
            <a:off x="5270440" y="3377163"/>
            <a:ext cx="1426648" cy="14091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98" y="30880"/>
                </a:moveTo>
                <a:lnTo>
                  <a:pt x="104942" y="29397"/>
                </a:lnTo>
                <a:lnTo>
                  <a:pt x="103741" y="28840"/>
                </a:lnTo>
                <a:lnTo>
                  <a:pt x="95519" y="28840"/>
                </a:lnTo>
                <a:lnTo>
                  <a:pt x="92840" y="30880"/>
                </a:lnTo>
                <a:lnTo>
                  <a:pt x="90715" y="28840"/>
                </a:lnTo>
                <a:lnTo>
                  <a:pt x="87205" y="29397"/>
                </a:lnTo>
                <a:lnTo>
                  <a:pt x="85173" y="28840"/>
                </a:lnTo>
                <a:lnTo>
                  <a:pt x="81016" y="29397"/>
                </a:lnTo>
                <a:lnTo>
                  <a:pt x="77136" y="27357"/>
                </a:lnTo>
                <a:lnTo>
                  <a:pt x="74272" y="27357"/>
                </a:lnTo>
                <a:lnTo>
                  <a:pt x="66235" y="26151"/>
                </a:lnTo>
                <a:lnTo>
                  <a:pt x="63279" y="24018"/>
                </a:lnTo>
                <a:lnTo>
                  <a:pt x="61247" y="25316"/>
                </a:lnTo>
                <a:lnTo>
                  <a:pt x="59399" y="24018"/>
                </a:lnTo>
                <a:lnTo>
                  <a:pt x="59399" y="1483"/>
                </a:lnTo>
                <a:lnTo>
                  <a:pt x="32609" y="0"/>
                </a:lnTo>
                <a:lnTo>
                  <a:pt x="31316" y="51375"/>
                </a:lnTo>
                <a:lnTo>
                  <a:pt x="0" y="51375"/>
                </a:lnTo>
                <a:lnTo>
                  <a:pt x="0" y="53508"/>
                </a:lnTo>
                <a:lnTo>
                  <a:pt x="3233" y="58238"/>
                </a:lnTo>
                <a:lnTo>
                  <a:pt x="5912" y="61761"/>
                </a:lnTo>
                <a:lnTo>
                  <a:pt x="8036" y="66491"/>
                </a:lnTo>
                <a:lnTo>
                  <a:pt x="11547" y="68624"/>
                </a:lnTo>
                <a:lnTo>
                  <a:pt x="14780" y="75394"/>
                </a:lnTo>
                <a:lnTo>
                  <a:pt x="18290" y="78918"/>
                </a:lnTo>
                <a:lnTo>
                  <a:pt x="27159" y="85780"/>
                </a:lnTo>
                <a:lnTo>
                  <a:pt x="29930" y="83740"/>
                </a:lnTo>
                <a:lnTo>
                  <a:pt x="33348" y="82256"/>
                </a:lnTo>
                <a:lnTo>
                  <a:pt x="35473" y="78918"/>
                </a:lnTo>
                <a:lnTo>
                  <a:pt x="40831" y="76877"/>
                </a:lnTo>
                <a:lnTo>
                  <a:pt x="47020" y="78918"/>
                </a:lnTo>
                <a:lnTo>
                  <a:pt x="53856" y="89119"/>
                </a:lnTo>
                <a:lnTo>
                  <a:pt x="55242" y="92642"/>
                </a:lnTo>
                <a:lnTo>
                  <a:pt x="63279" y="99412"/>
                </a:lnTo>
                <a:lnTo>
                  <a:pt x="68914" y="111097"/>
                </a:lnTo>
                <a:lnTo>
                  <a:pt x="79168" y="116661"/>
                </a:lnTo>
                <a:lnTo>
                  <a:pt x="81847" y="116661"/>
                </a:lnTo>
                <a:lnTo>
                  <a:pt x="84526" y="120000"/>
                </a:lnTo>
                <a:lnTo>
                  <a:pt x="87205" y="117867"/>
                </a:lnTo>
                <a:lnTo>
                  <a:pt x="85173" y="104234"/>
                </a:lnTo>
                <a:lnTo>
                  <a:pt x="83972" y="106275"/>
                </a:lnTo>
                <a:lnTo>
                  <a:pt x="83972" y="102751"/>
                </a:lnTo>
                <a:lnTo>
                  <a:pt x="81016" y="102751"/>
                </a:lnTo>
                <a:lnTo>
                  <a:pt x="85173" y="102751"/>
                </a:lnTo>
                <a:lnTo>
                  <a:pt x="88683" y="93848"/>
                </a:lnTo>
                <a:lnTo>
                  <a:pt x="88036" y="92642"/>
                </a:lnTo>
                <a:lnTo>
                  <a:pt x="90161" y="92642"/>
                </a:lnTo>
                <a:lnTo>
                  <a:pt x="90161" y="90510"/>
                </a:lnTo>
                <a:lnTo>
                  <a:pt x="92009" y="89119"/>
                </a:lnTo>
                <a:lnTo>
                  <a:pt x="93394" y="89119"/>
                </a:lnTo>
                <a:lnTo>
                  <a:pt x="97551" y="86986"/>
                </a:lnTo>
                <a:lnTo>
                  <a:pt x="102909" y="83740"/>
                </a:lnTo>
                <a:lnTo>
                  <a:pt x="107066" y="80216"/>
                </a:lnTo>
                <a:lnTo>
                  <a:pt x="105773" y="76877"/>
                </a:lnTo>
                <a:lnTo>
                  <a:pt x="106420" y="75394"/>
                </a:lnTo>
                <a:lnTo>
                  <a:pt x="109099" y="75394"/>
                </a:lnTo>
                <a:lnTo>
                  <a:pt x="107898" y="78918"/>
                </a:lnTo>
                <a:lnTo>
                  <a:pt x="110577" y="78918"/>
                </a:lnTo>
                <a:lnTo>
                  <a:pt x="113810" y="75394"/>
                </a:lnTo>
                <a:lnTo>
                  <a:pt x="117321" y="73353"/>
                </a:lnTo>
                <a:lnTo>
                  <a:pt x="117321" y="68624"/>
                </a:lnTo>
                <a:lnTo>
                  <a:pt x="120000" y="61761"/>
                </a:lnTo>
                <a:lnTo>
                  <a:pt x="115935" y="56197"/>
                </a:lnTo>
                <a:lnTo>
                  <a:pt x="114642" y="51375"/>
                </a:lnTo>
                <a:lnTo>
                  <a:pt x="113256" y="49335"/>
                </a:lnTo>
                <a:lnTo>
                  <a:pt x="112609" y="39134"/>
                </a:lnTo>
                <a:lnTo>
                  <a:pt x="112609" y="32364"/>
                </a:lnTo>
                <a:lnTo>
                  <a:pt x="107898" y="30880"/>
                </a:lnTo>
                <a:close/>
              </a:path>
            </a:pathLst>
          </a:custGeom>
          <a:solidFill>
            <a:srgbClr val="A9D87B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Shape 120"/>
          <p:cNvGrpSpPr/>
          <p:nvPr/>
        </p:nvGrpSpPr>
        <p:grpSpPr>
          <a:xfrm>
            <a:off x="5420639" y="2105575"/>
            <a:ext cx="1583650" cy="1268708"/>
            <a:chOff x="3668386" y="2669477"/>
            <a:chExt cx="1644412" cy="1011120"/>
          </a:xfrm>
        </p:grpSpPr>
        <p:sp>
          <p:nvSpPr>
            <p:cNvPr id="121" name="Shape 121"/>
            <p:cNvSpPr/>
            <p:nvPr/>
          </p:nvSpPr>
          <p:spPr>
            <a:xfrm rot="120000">
              <a:off x="4533723" y="3033070"/>
              <a:ext cx="768241" cy="6343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43" y="115028"/>
                  </a:moveTo>
                  <a:lnTo>
                    <a:pt x="23547" y="103502"/>
                  </a:lnTo>
                  <a:lnTo>
                    <a:pt x="18084" y="44745"/>
                  </a:lnTo>
                  <a:lnTo>
                    <a:pt x="13940" y="36384"/>
                  </a:lnTo>
                  <a:lnTo>
                    <a:pt x="11491" y="28248"/>
                  </a:lnTo>
                  <a:lnTo>
                    <a:pt x="7158" y="28248"/>
                  </a:lnTo>
                  <a:lnTo>
                    <a:pt x="7158" y="23050"/>
                  </a:lnTo>
                  <a:lnTo>
                    <a:pt x="0" y="6553"/>
                  </a:lnTo>
                  <a:lnTo>
                    <a:pt x="64050" y="0"/>
                  </a:lnTo>
                  <a:lnTo>
                    <a:pt x="71208" y="7909"/>
                  </a:lnTo>
                  <a:lnTo>
                    <a:pt x="77990" y="28248"/>
                  </a:lnTo>
                  <a:lnTo>
                    <a:pt x="85149" y="39774"/>
                  </a:lnTo>
                  <a:lnTo>
                    <a:pt x="96075" y="46327"/>
                  </a:lnTo>
                  <a:lnTo>
                    <a:pt x="96075" y="66666"/>
                  </a:lnTo>
                  <a:lnTo>
                    <a:pt x="106059" y="81807"/>
                  </a:lnTo>
                  <a:lnTo>
                    <a:pt x="110392" y="89717"/>
                  </a:lnTo>
                  <a:lnTo>
                    <a:pt x="116985" y="94915"/>
                  </a:lnTo>
                  <a:lnTo>
                    <a:pt x="116985" y="98305"/>
                  </a:lnTo>
                  <a:lnTo>
                    <a:pt x="120000" y="99887"/>
                  </a:lnTo>
                  <a:lnTo>
                    <a:pt x="118304" y="106440"/>
                  </a:lnTo>
                  <a:lnTo>
                    <a:pt x="112841" y="108474"/>
                  </a:lnTo>
                  <a:lnTo>
                    <a:pt x="111522" y="120000"/>
                  </a:lnTo>
                  <a:lnTo>
                    <a:pt x="103233" y="120000"/>
                  </a:lnTo>
                  <a:lnTo>
                    <a:pt x="104364" y="108474"/>
                  </a:lnTo>
                  <a:lnTo>
                    <a:pt x="58587" y="115028"/>
                  </a:lnTo>
                  <a:lnTo>
                    <a:pt x="25243" y="115028"/>
                  </a:lnTo>
                  <a:close/>
                </a:path>
              </a:pathLst>
            </a:custGeom>
            <a:solidFill>
              <a:srgbClr val="F7AD80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/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120000">
              <a:off x="3676299" y="2685349"/>
              <a:ext cx="917789" cy="4694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6" y="0"/>
                  </a:moveTo>
                  <a:lnTo>
                    <a:pt x="0" y="74809"/>
                  </a:lnTo>
                  <a:lnTo>
                    <a:pt x="24283" y="76946"/>
                  </a:lnTo>
                  <a:lnTo>
                    <a:pt x="24283" y="120000"/>
                  </a:lnTo>
                  <a:lnTo>
                    <a:pt x="120000" y="112977"/>
                  </a:lnTo>
                  <a:lnTo>
                    <a:pt x="114007" y="90687"/>
                  </a:lnTo>
                  <a:lnTo>
                    <a:pt x="102496" y="29312"/>
                  </a:lnTo>
                  <a:lnTo>
                    <a:pt x="97923" y="18320"/>
                  </a:lnTo>
                  <a:lnTo>
                    <a:pt x="92877" y="9465"/>
                  </a:lnTo>
                  <a:lnTo>
                    <a:pt x="86254" y="11603"/>
                  </a:lnTo>
                  <a:lnTo>
                    <a:pt x="80262" y="9465"/>
                  </a:lnTo>
                  <a:lnTo>
                    <a:pt x="73166" y="6717"/>
                  </a:lnTo>
                  <a:lnTo>
                    <a:pt x="27752" y="6717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7AD80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/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rot="120000">
              <a:off x="3846825" y="3132147"/>
              <a:ext cx="836985" cy="4515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301"/>
                  </a:moveTo>
                  <a:lnTo>
                    <a:pt x="104956" y="0"/>
                  </a:lnTo>
                  <a:lnTo>
                    <a:pt x="104956" y="7301"/>
                  </a:lnTo>
                  <a:lnTo>
                    <a:pt x="108933" y="7301"/>
                  </a:lnTo>
                  <a:lnTo>
                    <a:pt x="111181" y="18730"/>
                  </a:lnTo>
                  <a:lnTo>
                    <a:pt x="114985" y="30476"/>
                  </a:lnTo>
                  <a:lnTo>
                    <a:pt x="120000" y="113015"/>
                  </a:lnTo>
                  <a:lnTo>
                    <a:pt x="80749" y="117142"/>
                  </a:lnTo>
                  <a:lnTo>
                    <a:pt x="0" y="120000"/>
                  </a:lnTo>
                  <a:lnTo>
                    <a:pt x="0" y="7301"/>
                  </a:lnTo>
                  <a:close/>
                </a:path>
              </a:pathLst>
            </a:custGeom>
            <a:solidFill>
              <a:srgbClr val="F7AD80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/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Shape 125"/>
          <p:cNvSpPr/>
          <p:nvPr/>
        </p:nvSpPr>
        <p:spPr>
          <a:xfrm rot="120000">
            <a:off x="6385889" y="3319629"/>
            <a:ext cx="414270" cy="4237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26" y="97420"/>
                </a:moveTo>
                <a:lnTo>
                  <a:pt x="19388" y="101479"/>
                </a:lnTo>
                <a:lnTo>
                  <a:pt x="19388" y="120000"/>
                </a:lnTo>
                <a:lnTo>
                  <a:pt x="93013" y="112135"/>
                </a:lnTo>
                <a:lnTo>
                  <a:pt x="98515" y="101479"/>
                </a:lnTo>
                <a:lnTo>
                  <a:pt x="93013" y="97420"/>
                </a:lnTo>
                <a:lnTo>
                  <a:pt x="93013" y="82198"/>
                </a:lnTo>
                <a:lnTo>
                  <a:pt x="112401" y="46934"/>
                </a:lnTo>
                <a:lnTo>
                  <a:pt x="118427" y="41353"/>
                </a:lnTo>
                <a:lnTo>
                  <a:pt x="112401" y="37293"/>
                </a:lnTo>
                <a:lnTo>
                  <a:pt x="118427" y="35771"/>
                </a:lnTo>
                <a:lnTo>
                  <a:pt x="119999" y="12938"/>
                </a:lnTo>
                <a:lnTo>
                  <a:pt x="108471" y="12938"/>
                </a:lnTo>
                <a:lnTo>
                  <a:pt x="110043" y="0"/>
                </a:lnTo>
                <a:lnTo>
                  <a:pt x="46375" y="7357"/>
                </a:lnTo>
                <a:lnTo>
                  <a:pt x="0" y="7357"/>
                </a:lnTo>
                <a:lnTo>
                  <a:pt x="6026" y="41353"/>
                </a:lnTo>
                <a:lnTo>
                  <a:pt x="6026" y="97420"/>
                </a:lnTo>
                <a:close/>
              </a:path>
            </a:pathLst>
          </a:custGeom>
          <a:gradFill>
            <a:gsLst>
              <a:gs pos="0">
                <a:srgbClr val="96A6C4"/>
              </a:gs>
              <a:gs pos="50000">
                <a:srgbClr val="BEC8DA"/>
              </a:gs>
              <a:gs pos="100000">
                <a:srgbClr val="DFE4EC"/>
              </a:gs>
            </a:gsLst>
            <a:lin ang="2700000" scaled="0"/>
          </a:gra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 rot="120000">
            <a:off x="5550661" y="3274814"/>
            <a:ext cx="903188" cy="4635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104" y="6502"/>
                </a:moveTo>
                <a:lnTo>
                  <a:pt x="81865" y="3842"/>
                </a:lnTo>
                <a:lnTo>
                  <a:pt x="115288" y="0"/>
                </a:lnTo>
                <a:lnTo>
                  <a:pt x="116613" y="15073"/>
                </a:lnTo>
                <a:lnTo>
                  <a:pt x="120000" y="54679"/>
                </a:lnTo>
                <a:lnTo>
                  <a:pt x="120000" y="120000"/>
                </a:lnTo>
                <a:lnTo>
                  <a:pt x="115288" y="115270"/>
                </a:lnTo>
                <a:lnTo>
                  <a:pt x="113374" y="113497"/>
                </a:lnTo>
                <a:lnTo>
                  <a:pt x="100269" y="113497"/>
                </a:lnTo>
                <a:lnTo>
                  <a:pt x="96000" y="120000"/>
                </a:lnTo>
                <a:lnTo>
                  <a:pt x="92613" y="113497"/>
                </a:lnTo>
                <a:lnTo>
                  <a:pt x="87018" y="115270"/>
                </a:lnTo>
                <a:lnTo>
                  <a:pt x="83779" y="113497"/>
                </a:lnTo>
                <a:lnTo>
                  <a:pt x="77153" y="115270"/>
                </a:lnTo>
                <a:lnTo>
                  <a:pt x="70969" y="108768"/>
                </a:lnTo>
                <a:lnTo>
                  <a:pt x="66404" y="108768"/>
                </a:lnTo>
                <a:lnTo>
                  <a:pt x="53595" y="104926"/>
                </a:lnTo>
                <a:lnTo>
                  <a:pt x="48883" y="98128"/>
                </a:lnTo>
                <a:lnTo>
                  <a:pt x="45644" y="102266"/>
                </a:lnTo>
                <a:lnTo>
                  <a:pt x="42699" y="98128"/>
                </a:lnTo>
                <a:lnTo>
                  <a:pt x="42699" y="26305"/>
                </a:lnTo>
                <a:lnTo>
                  <a:pt x="0" y="21576"/>
                </a:lnTo>
                <a:lnTo>
                  <a:pt x="0" y="6502"/>
                </a:lnTo>
                <a:lnTo>
                  <a:pt x="13104" y="6502"/>
                </a:lnTo>
                <a:close/>
              </a:path>
            </a:pathLst>
          </a:custGeom>
          <a:gradFill>
            <a:gsLst>
              <a:gs pos="0">
                <a:srgbClr val="96A6C4"/>
              </a:gs>
              <a:gs pos="50000">
                <a:srgbClr val="BEC8DA"/>
              </a:gs>
              <a:gs pos="100000">
                <a:srgbClr val="DFE4EC"/>
              </a:gs>
            </a:gsLst>
            <a:lin ang="2700000" scaled="0"/>
          </a:gra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099944" y="3757141"/>
            <a:ext cx="392162" cy="3960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78439"/>
                </a:moveTo>
                <a:lnTo>
                  <a:pt x="110541" y="120000"/>
                </a:lnTo>
                <a:lnTo>
                  <a:pt x="120000" y="100097"/>
                </a:lnTo>
                <a:lnTo>
                  <a:pt x="106403" y="81365"/>
                </a:lnTo>
                <a:lnTo>
                  <a:pt x="104039" y="66731"/>
                </a:lnTo>
                <a:lnTo>
                  <a:pt x="99310" y="60878"/>
                </a:lnTo>
                <a:cubicBezTo>
                  <a:pt x="99507" y="44683"/>
                  <a:pt x="99704" y="28487"/>
                  <a:pt x="99901" y="12292"/>
                </a:cubicBezTo>
                <a:lnTo>
                  <a:pt x="81576" y="5853"/>
                </a:lnTo>
                <a:lnTo>
                  <a:pt x="74482" y="1170"/>
                </a:lnTo>
                <a:lnTo>
                  <a:pt x="49064" y="0"/>
                </a:lnTo>
                <a:lnTo>
                  <a:pt x="41379" y="7024"/>
                </a:lnTo>
                <a:lnTo>
                  <a:pt x="34876" y="585"/>
                </a:lnTo>
                <a:lnTo>
                  <a:pt x="26009" y="2341"/>
                </a:lnTo>
                <a:lnTo>
                  <a:pt x="17734" y="585"/>
                </a:lnTo>
                <a:lnTo>
                  <a:pt x="11822" y="585"/>
                </a:lnTo>
                <a:lnTo>
                  <a:pt x="1773" y="1170"/>
                </a:lnTo>
                <a:cubicBezTo>
                  <a:pt x="1379" y="27317"/>
                  <a:pt x="985" y="53463"/>
                  <a:pt x="0" y="78439"/>
                </a:cubicBezTo>
                <a:close/>
              </a:path>
            </a:pathLst>
          </a:custGeom>
          <a:gradFill>
            <a:gsLst>
              <a:gs pos="0">
                <a:srgbClr val="96A6C4"/>
              </a:gs>
              <a:gs pos="50000">
                <a:srgbClr val="BEC8DA"/>
              </a:gs>
              <a:gs pos="100000">
                <a:srgbClr val="DFE4EC"/>
              </a:gs>
            </a:gsLst>
            <a:lin ang="2700000" scaled="0"/>
          </a:gra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836880" y="3768969"/>
            <a:ext cx="2447732" cy="764792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Territory Account Manager:  North TOLA</a:t>
            </a:r>
          </a:p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Craig Stock – TAM 214.282.9165</a:t>
            </a:r>
          </a:p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Keith Vrba – SE 214.603.0122</a:t>
            </a:r>
          </a:p>
          <a:p>
            <a:pPr algn="ctr"/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7743350" y="3534470"/>
            <a:ext cx="2527508" cy="76457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Territory Account Manager:  South TX, LA</a:t>
            </a:r>
          </a:p>
          <a:p>
            <a:pPr algn="ctr">
              <a:buSzPct val="25000"/>
            </a:pP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Greg Lindsay – TAM 713.553.0452</a:t>
            </a:r>
          </a:p>
          <a:p>
            <a:pPr algn="ctr">
              <a:buSzPct val="25000"/>
            </a:pP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Amar Patel - SE 917.863.5053</a:t>
            </a:r>
          </a:p>
        </p:txBody>
      </p:sp>
      <p:sp>
        <p:nvSpPr>
          <p:cNvPr id="132" name="Shape 132"/>
          <p:cNvSpPr/>
          <p:nvPr/>
        </p:nvSpPr>
        <p:spPr>
          <a:xfrm>
            <a:off x="7734152" y="2260214"/>
            <a:ext cx="2527508" cy="817788"/>
          </a:xfrm>
          <a:prstGeom prst="roundRect">
            <a:avLst>
              <a:gd name="adj" fmla="val 16667"/>
            </a:avLst>
          </a:prstGeom>
          <a:solidFill>
            <a:srgbClr val="A9D87B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SLED Account Manager (minus AZ, NM)</a:t>
            </a:r>
          </a:p>
          <a:p>
            <a:pPr algn="ctr">
              <a:buSzPct val="25000"/>
            </a:pP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Lance Haile – TAM 512.795.4545</a:t>
            </a:r>
          </a:p>
          <a:p>
            <a:pPr algn="ctr">
              <a:buSzPct val="25000"/>
            </a:pP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Shared based on GEO - SE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4464261" y="2110847"/>
            <a:ext cx="1779551" cy="590256"/>
          </a:xfrm>
          <a:prstGeom prst="straightConnector1">
            <a:avLst/>
          </a:prstGeom>
          <a:noFill/>
          <a:ln w="9525" cap="flat" cmpd="sng">
            <a:solidFill>
              <a:srgbClr val="30303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6" name="Shape 136"/>
          <p:cNvCxnSpPr/>
          <p:nvPr/>
        </p:nvCxnSpPr>
        <p:spPr>
          <a:xfrm flipH="1">
            <a:off x="6359723" y="3947251"/>
            <a:ext cx="1248248" cy="300720"/>
          </a:xfrm>
          <a:prstGeom prst="straightConnector1">
            <a:avLst/>
          </a:prstGeom>
          <a:noFill/>
          <a:ln w="9525" cap="flat" cmpd="sng">
            <a:solidFill>
              <a:srgbClr val="30303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8" name="Shape 138"/>
          <p:cNvCxnSpPr/>
          <p:nvPr/>
        </p:nvCxnSpPr>
        <p:spPr>
          <a:xfrm flipH="1">
            <a:off x="6799489" y="3947251"/>
            <a:ext cx="808483" cy="53844"/>
          </a:xfrm>
          <a:prstGeom prst="straightConnector1">
            <a:avLst/>
          </a:prstGeom>
          <a:noFill/>
          <a:ln w="9525" cap="flat" cmpd="sng">
            <a:solidFill>
              <a:srgbClr val="30303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9" name="Shape 139"/>
          <p:cNvSpPr/>
          <p:nvPr/>
        </p:nvSpPr>
        <p:spPr>
          <a:xfrm>
            <a:off x="7734152" y="4768527"/>
            <a:ext cx="2536706" cy="774831"/>
          </a:xfrm>
          <a:prstGeom prst="roundRect">
            <a:avLst>
              <a:gd name="adj" fmla="val 16667"/>
            </a:avLst>
          </a:prstGeom>
          <a:solidFill>
            <a:srgbClr val="BAFFF4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Named Account Manager, South TX</a:t>
            </a:r>
          </a:p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Jeff Schulz – NAM 512.917.2193</a:t>
            </a:r>
          </a:p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Brad Andersen – SE 512.961.1639</a:t>
            </a:r>
          </a:p>
          <a:p>
            <a:pPr algn="ctr"/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6192104" y="4369427"/>
            <a:ext cx="1440738" cy="718391"/>
          </a:xfrm>
          <a:prstGeom prst="straightConnector1">
            <a:avLst/>
          </a:prstGeom>
          <a:noFill/>
          <a:ln w="9525" cap="flat" cmpd="sng">
            <a:solidFill>
              <a:srgbClr val="303030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141" name="Shape 141"/>
          <p:cNvSpPr/>
          <p:nvPr/>
        </p:nvSpPr>
        <p:spPr>
          <a:xfrm>
            <a:off x="5665932" y="6557723"/>
            <a:ext cx="746324" cy="1863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07/06/2016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6901679" y="2572316"/>
            <a:ext cx="731165" cy="196904"/>
          </a:xfrm>
          <a:prstGeom prst="straightConnector1">
            <a:avLst/>
          </a:prstGeom>
          <a:noFill/>
          <a:ln w="9525" cap="flat" cmpd="sng">
            <a:solidFill>
              <a:srgbClr val="30303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3" name="Shape 143"/>
          <p:cNvSpPr/>
          <p:nvPr/>
        </p:nvSpPr>
        <p:spPr>
          <a:xfrm>
            <a:off x="1836882" y="2734941"/>
            <a:ext cx="2468219" cy="752995"/>
          </a:xfrm>
          <a:prstGeom prst="roundRect">
            <a:avLst>
              <a:gd name="adj" fmla="val 16667"/>
            </a:avLst>
          </a:prstGeom>
          <a:solidFill>
            <a:srgbClr val="9BC2F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Named Account Manager, North TOLA</a:t>
            </a:r>
          </a:p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Eric Smith – NAM 817.505.9341</a:t>
            </a:r>
          </a:p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Howard Johnson – SE 972.342.9082</a:t>
            </a:r>
          </a:p>
          <a:p>
            <a:pPr algn="ctr"/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6" name="Shape 146"/>
          <p:cNvGraphicFramePr/>
          <p:nvPr>
            <p:extLst/>
          </p:nvPr>
        </p:nvGraphicFramePr>
        <p:xfrm>
          <a:off x="1836880" y="5729462"/>
          <a:ext cx="8477938" cy="6949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7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bg1"/>
                          </a:solidFill>
                        </a:rPr>
                        <a:t>Major</a:t>
                      </a:r>
                      <a:r>
                        <a:rPr lang="en-US" sz="1100" b="0" u="none" strike="noStrike" cap="none" baseline="0" dirty="0">
                          <a:solidFill>
                            <a:schemeClr val="bg1"/>
                          </a:solidFill>
                        </a:rPr>
                        <a:t> Account Team</a:t>
                      </a:r>
                      <a:r>
                        <a:rPr lang="en-US" sz="1100" b="0" u="none" strike="noStrike" cap="none" dirty="0">
                          <a:solidFill>
                            <a:schemeClr val="bg1"/>
                          </a:solidFill>
                        </a:rPr>
                        <a:t> – George</a:t>
                      </a:r>
                      <a:r>
                        <a:rPr lang="en-US" sz="1100" b="0" u="none" strike="noStrike" cap="none" baseline="0" dirty="0">
                          <a:solidFill>
                            <a:schemeClr val="bg1"/>
                          </a:solidFill>
                        </a:rPr>
                        <a:t> Palermo 713.410.7950</a:t>
                      </a:r>
                      <a:r>
                        <a:rPr lang="en-US" sz="1100" b="0" u="none" strike="noStrike" cap="none" dirty="0">
                          <a:solidFill>
                            <a:schemeClr val="bg1"/>
                          </a:solidFill>
                        </a:rPr>
                        <a:t>, SE: Scott Friedman 248.390.9164</a:t>
                      </a:r>
                    </a:p>
                  </a:txBody>
                  <a:tcPr marL="65475" marR="65475" marT="43651" marB="43651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cap="none" dirty="0">
                          <a:solidFill>
                            <a:schemeClr val="tx1"/>
                          </a:solidFill>
                        </a:rPr>
                        <a:t>Walmart, PepsiCo, Tyson, American Airlines, Conoco, Phillips66, 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</a:rPr>
                        <a:t>Exxon Mobile, Waste Management, Valero, Marathon Oil, Halliburton, Sysco</a:t>
                      </a:r>
                      <a:r>
                        <a:rPr lang="en-US" sz="1100" u="none" strike="noStrike" cap="none" baseline="0" dirty="0">
                          <a:solidFill>
                            <a:schemeClr val="tx1"/>
                          </a:solidFill>
                        </a:rPr>
                        <a:t> Foods</a:t>
                      </a:r>
                      <a:endParaRPr lang="en-US" sz="1100" b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65475" marR="65475" marT="43651" marB="436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Shape 131"/>
          <p:cNvSpPr/>
          <p:nvPr/>
        </p:nvSpPr>
        <p:spPr>
          <a:xfrm>
            <a:off x="1836882" y="1760249"/>
            <a:ext cx="2468219" cy="74706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Territory:  KS, MO, NE</a:t>
            </a:r>
          </a:p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Jim Kimberling – TAM 913.219.1163</a:t>
            </a:r>
          </a:p>
          <a:p>
            <a:pPr lvl="0"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Scott Baker – SE  314-265-2776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287" y="2977220"/>
            <a:ext cx="599614" cy="1014563"/>
          </a:xfrm>
          <a:prstGeom prst="rect">
            <a:avLst/>
          </a:prstGeom>
        </p:spPr>
      </p:pic>
      <p:sp>
        <p:nvSpPr>
          <p:cNvPr id="36" name="Shape 143"/>
          <p:cNvSpPr/>
          <p:nvPr/>
        </p:nvSpPr>
        <p:spPr>
          <a:xfrm>
            <a:off x="1836880" y="4819045"/>
            <a:ext cx="2447732" cy="73733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Territory Account Manager:  AZ and NM</a:t>
            </a:r>
          </a:p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Vihar Chokshi – 480.236.4424</a:t>
            </a:r>
          </a:p>
          <a:p>
            <a:pPr algn="ctr">
              <a:buSzPct val="2500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Mike Williams – SE 623.606.8604</a:t>
            </a:r>
          </a:p>
          <a:p>
            <a:pPr algn="ctr"/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Shape 144"/>
          <p:cNvCxnSpPr/>
          <p:nvPr/>
        </p:nvCxnSpPr>
        <p:spPr>
          <a:xfrm flipH="1">
            <a:off x="4321222" y="3928533"/>
            <a:ext cx="784849" cy="788785"/>
          </a:xfrm>
          <a:prstGeom prst="straightConnector1">
            <a:avLst/>
          </a:prstGeom>
          <a:noFill/>
          <a:ln w="9525" cap="flat" cmpd="sng">
            <a:solidFill>
              <a:srgbClr val="30303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" name="Shape 124"/>
          <p:cNvSpPr/>
          <p:nvPr/>
        </p:nvSpPr>
        <p:spPr>
          <a:xfrm>
            <a:off x="5271945" y="3340171"/>
            <a:ext cx="846772" cy="10418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6812"/>
                </a:moveTo>
                <a:lnTo>
                  <a:pt x="10268" y="80960"/>
                </a:lnTo>
                <a:lnTo>
                  <a:pt x="11442" y="85938"/>
                </a:lnTo>
                <a:lnTo>
                  <a:pt x="16723" y="88558"/>
                </a:lnTo>
                <a:lnTo>
                  <a:pt x="18777" y="91965"/>
                </a:lnTo>
                <a:lnTo>
                  <a:pt x="20537" y="96419"/>
                </a:lnTo>
                <a:lnTo>
                  <a:pt x="26112" y="101921"/>
                </a:lnTo>
                <a:lnTo>
                  <a:pt x="30220" y="105851"/>
                </a:lnTo>
                <a:lnTo>
                  <a:pt x="39021" y="112139"/>
                </a:lnTo>
                <a:lnTo>
                  <a:pt x="43716" y="109257"/>
                </a:lnTo>
                <a:lnTo>
                  <a:pt x="47823" y="108471"/>
                </a:lnTo>
                <a:lnTo>
                  <a:pt x="47823" y="108471"/>
                </a:lnTo>
                <a:lnTo>
                  <a:pt x="50171" y="105065"/>
                </a:lnTo>
                <a:lnTo>
                  <a:pt x="52224" y="103493"/>
                </a:lnTo>
                <a:lnTo>
                  <a:pt x="55452" y="102183"/>
                </a:lnTo>
                <a:lnTo>
                  <a:pt x="60146" y="101397"/>
                </a:lnTo>
                <a:lnTo>
                  <a:pt x="60733" y="100873"/>
                </a:lnTo>
                <a:lnTo>
                  <a:pt x="69242" y="103755"/>
                </a:lnTo>
                <a:lnTo>
                  <a:pt x="78630" y="116855"/>
                </a:lnTo>
                <a:lnTo>
                  <a:pt x="79804" y="120000"/>
                </a:lnTo>
                <a:lnTo>
                  <a:pt x="118826" y="76506"/>
                </a:lnTo>
                <a:lnTo>
                  <a:pt x="120000" y="40349"/>
                </a:lnTo>
                <a:lnTo>
                  <a:pt x="118532" y="39039"/>
                </a:lnTo>
                <a:lnTo>
                  <a:pt x="118532" y="39039"/>
                </a:lnTo>
                <a:lnTo>
                  <a:pt x="115892" y="37991"/>
                </a:lnTo>
                <a:lnTo>
                  <a:pt x="115892" y="37991"/>
                </a:lnTo>
                <a:lnTo>
                  <a:pt x="109731" y="37467"/>
                </a:lnTo>
                <a:lnTo>
                  <a:pt x="107677" y="36943"/>
                </a:lnTo>
                <a:lnTo>
                  <a:pt x="104156" y="36419"/>
                </a:lnTo>
                <a:lnTo>
                  <a:pt x="102102" y="35895"/>
                </a:lnTo>
                <a:lnTo>
                  <a:pt x="99462" y="35109"/>
                </a:lnTo>
                <a:lnTo>
                  <a:pt x="96528" y="33799"/>
                </a:lnTo>
                <a:lnTo>
                  <a:pt x="94474" y="33013"/>
                </a:lnTo>
                <a:lnTo>
                  <a:pt x="93007" y="33799"/>
                </a:lnTo>
                <a:lnTo>
                  <a:pt x="93007" y="33799"/>
                </a:lnTo>
                <a:lnTo>
                  <a:pt x="90660" y="33537"/>
                </a:lnTo>
                <a:lnTo>
                  <a:pt x="90660" y="33537"/>
                </a:lnTo>
                <a:cubicBezTo>
                  <a:pt x="90757" y="23231"/>
                  <a:pt x="90855" y="12925"/>
                  <a:pt x="90953" y="2620"/>
                </a:cubicBezTo>
                <a:lnTo>
                  <a:pt x="51638" y="0"/>
                </a:lnTo>
                <a:lnTo>
                  <a:pt x="46943" y="68384"/>
                </a:lnTo>
                <a:lnTo>
                  <a:pt x="0" y="66812"/>
                </a:lnTo>
                <a:close/>
              </a:path>
            </a:pathLst>
          </a:custGeom>
          <a:gradFill>
            <a:gsLst>
              <a:gs pos="0">
                <a:srgbClr val="96A6C4"/>
              </a:gs>
              <a:gs pos="50000">
                <a:srgbClr val="BEC8DA"/>
              </a:gs>
              <a:gs pos="100000">
                <a:srgbClr val="DFE4EC"/>
              </a:gs>
            </a:gsLst>
            <a:lin ang="2700000" scaled="0"/>
          </a:gra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5271945" y="3265511"/>
            <a:ext cx="1508026" cy="10392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72375"/>
                </a:moveTo>
                <a:lnTo>
                  <a:pt x="0" y="72375"/>
                </a:lnTo>
                <a:cubicBezTo>
                  <a:pt x="330" y="73107"/>
                  <a:pt x="612" y="73897"/>
                  <a:pt x="990" y="74569"/>
                </a:cubicBezTo>
                <a:cubicBezTo>
                  <a:pt x="1148" y="74850"/>
                  <a:pt x="1435" y="74901"/>
                  <a:pt x="1584" y="75195"/>
                </a:cubicBezTo>
                <a:cubicBezTo>
                  <a:pt x="1714" y="75453"/>
                  <a:pt x="1688" y="75840"/>
                  <a:pt x="1782" y="76135"/>
                </a:cubicBezTo>
                <a:cubicBezTo>
                  <a:pt x="1888" y="76472"/>
                  <a:pt x="2071" y="76738"/>
                  <a:pt x="2178" y="77075"/>
                </a:cubicBezTo>
                <a:cubicBezTo>
                  <a:pt x="2271" y="77371"/>
                  <a:pt x="2282" y="77720"/>
                  <a:pt x="2376" y="78015"/>
                </a:cubicBezTo>
                <a:cubicBezTo>
                  <a:pt x="2482" y="78352"/>
                  <a:pt x="2675" y="78611"/>
                  <a:pt x="2772" y="78955"/>
                </a:cubicBezTo>
                <a:cubicBezTo>
                  <a:pt x="2941" y="79559"/>
                  <a:pt x="2936" y="80285"/>
                  <a:pt x="3168" y="80835"/>
                </a:cubicBezTo>
                <a:cubicBezTo>
                  <a:pt x="3432" y="81462"/>
                  <a:pt x="3809" y="82000"/>
                  <a:pt x="3960" y="82715"/>
                </a:cubicBezTo>
                <a:cubicBezTo>
                  <a:pt x="4809" y="86748"/>
                  <a:pt x="3994" y="82618"/>
                  <a:pt x="4554" y="86161"/>
                </a:cubicBezTo>
                <a:cubicBezTo>
                  <a:pt x="4604" y="86482"/>
                  <a:pt x="4604" y="86868"/>
                  <a:pt x="4752" y="87101"/>
                </a:cubicBezTo>
                <a:cubicBezTo>
                  <a:pt x="4899" y="87335"/>
                  <a:pt x="5163" y="87254"/>
                  <a:pt x="5346" y="87415"/>
                </a:cubicBezTo>
                <a:cubicBezTo>
                  <a:pt x="5762" y="87780"/>
                  <a:pt x="6138" y="88250"/>
                  <a:pt x="6534" y="88668"/>
                </a:cubicBezTo>
                <a:lnTo>
                  <a:pt x="7128" y="89295"/>
                </a:lnTo>
                <a:cubicBezTo>
                  <a:pt x="7260" y="89608"/>
                  <a:pt x="7417" y="89898"/>
                  <a:pt x="7524" y="90234"/>
                </a:cubicBezTo>
                <a:cubicBezTo>
                  <a:pt x="7617" y="90530"/>
                  <a:pt x="7591" y="90917"/>
                  <a:pt x="7722" y="91174"/>
                </a:cubicBezTo>
                <a:cubicBezTo>
                  <a:pt x="7870" y="91469"/>
                  <a:pt x="8118" y="91592"/>
                  <a:pt x="8316" y="91801"/>
                </a:cubicBezTo>
                <a:cubicBezTo>
                  <a:pt x="8787" y="94038"/>
                  <a:pt x="8364" y="93315"/>
                  <a:pt x="9306" y="94308"/>
                </a:cubicBezTo>
                <a:cubicBezTo>
                  <a:pt x="9777" y="96545"/>
                  <a:pt x="9354" y="95821"/>
                  <a:pt x="10296" y="96814"/>
                </a:cubicBezTo>
                <a:cubicBezTo>
                  <a:pt x="11431" y="99508"/>
                  <a:pt x="10070" y="96100"/>
                  <a:pt x="10890" y="98694"/>
                </a:cubicBezTo>
                <a:cubicBezTo>
                  <a:pt x="10996" y="99031"/>
                  <a:pt x="11154" y="99321"/>
                  <a:pt x="11286" y="99634"/>
                </a:cubicBezTo>
                <a:cubicBezTo>
                  <a:pt x="11352" y="100156"/>
                  <a:pt x="11402" y="100684"/>
                  <a:pt x="11484" y="101201"/>
                </a:cubicBezTo>
                <a:cubicBezTo>
                  <a:pt x="11534" y="101521"/>
                  <a:pt x="11534" y="101907"/>
                  <a:pt x="11682" y="102140"/>
                </a:cubicBezTo>
                <a:cubicBezTo>
                  <a:pt x="11829" y="102374"/>
                  <a:pt x="12078" y="102349"/>
                  <a:pt x="12276" y="102454"/>
                </a:cubicBezTo>
                <a:cubicBezTo>
                  <a:pt x="12525" y="103636"/>
                  <a:pt x="12585" y="104196"/>
                  <a:pt x="13266" y="105274"/>
                </a:cubicBezTo>
                <a:cubicBezTo>
                  <a:pt x="13464" y="105587"/>
                  <a:pt x="13688" y="105864"/>
                  <a:pt x="13860" y="106214"/>
                </a:cubicBezTo>
                <a:cubicBezTo>
                  <a:pt x="14152" y="106808"/>
                  <a:pt x="14256" y="107676"/>
                  <a:pt x="14652" y="108093"/>
                </a:cubicBezTo>
                <a:cubicBezTo>
                  <a:pt x="16127" y="109649"/>
                  <a:pt x="14315" y="107650"/>
                  <a:pt x="15840" y="109660"/>
                </a:cubicBezTo>
                <a:cubicBezTo>
                  <a:pt x="16023" y="109901"/>
                  <a:pt x="16251" y="110046"/>
                  <a:pt x="16434" y="110287"/>
                </a:cubicBezTo>
                <a:cubicBezTo>
                  <a:pt x="18295" y="112741"/>
                  <a:pt x="15213" y="109312"/>
                  <a:pt x="18216" y="112480"/>
                </a:cubicBezTo>
                <a:lnTo>
                  <a:pt x="18810" y="113107"/>
                </a:lnTo>
                <a:cubicBezTo>
                  <a:pt x="18822" y="113103"/>
                  <a:pt x="20335" y="112805"/>
                  <a:pt x="20592" y="112480"/>
                </a:cubicBezTo>
                <a:cubicBezTo>
                  <a:pt x="20778" y="112245"/>
                  <a:pt x="20786" y="111740"/>
                  <a:pt x="20988" y="111540"/>
                </a:cubicBezTo>
                <a:cubicBezTo>
                  <a:pt x="21558" y="110976"/>
                  <a:pt x="22724" y="110769"/>
                  <a:pt x="23364" y="110600"/>
                </a:cubicBezTo>
                <a:cubicBezTo>
                  <a:pt x="23840" y="109470"/>
                  <a:pt x="24134" y="108639"/>
                  <a:pt x="24948" y="107780"/>
                </a:cubicBezTo>
                <a:cubicBezTo>
                  <a:pt x="25146" y="107571"/>
                  <a:pt x="25359" y="107395"/>
                  <a:pt x="25542" y="107154"/>
                </a:cubicBezTo>
                <a:cubicBezTo>
                  <a:pt x="25947" y="106620"/>
                  <a:pt x="26207" y="105888"/>
                  <a:pt x="26730" y="105587"/>
                </a:cubicBezTo>
                <a:cubicBezTo>
                  <a:pt x="28158" y="104765"/>
                  <a:pt x="28747" y="104973"/>
                  <a:pt x="30294" y="104647"/>
                </a:cubicBezTo>
                <a:cubicBezTo>
                  <a:pt x="31227" y="104450"/>
                  <a:pt x="31543" y="104197"/>
                  <a:pt x="32472" y="103707"/>
                </a:cubicBezTo>
                <a:lnTo>
                  <a:pt x="33066" y="103394"/>
                </a:lnTo>
                <a:cubicBezTo>
                  <a:pt x="33726" y="103498"/>
                  <a:pt x="34412" y="103398"/>
                  <a:pt x="35046" y="103707"/>
                </a:cubicBezTo>
                <a:cubicBezTo>
                  <a:pt x="35314" y="103837"/>
                  <a:pt x="35407" y="104401"/>
                  <a:pt x="35640" y="104647"/>
                </a:cubicBezTo>
                <a:cubicBezTo>
                  <a:pt x="35814" y="104830"/>
                  <a:pt x="36036" y="104856"/>
                  <a:pt x="36234" y="104960"/>
                </a:cubicBezTo>
                <a:cubicBezTo>
                  <a:pt x="36366" y="105274"/>
                  <a:pt x="36462" y="105634"/>
                  <a:pt x="36630" y="105900"/>
                </a:cubicBezTo>
                <a:cubicBezTo>
                  <a:pt x="36798" y="106167"/>
                  <a:pt x="37076" y="106233"/>
                  <a:pt x="37224" y="106527"/>
                </a:cubicBezTo>
                <a:cubicBezTo>
                  <a:pt x="37355" y="106785"/>
                  <a:pt x="37275" y="107233"/>
                  <a:pt x="37422" y="107467"/>
                </a:cubicBezTo>
                <a:cubicBezTo>
                  <a:pt x="37759" y="107999"/>
                  <a:pt x="38610" y="108720"/>
                  <a:pt x="38610" y="108720"/>
                </a:cubicBezTo>
                <a:cubicBezTo>
                  <a:pt x="38874" y="109347"/>
                  <a:pt x="39252" y="109886"/>
                  <a:pt x="39402" y="110600"/>
                </a:cubicBezTo>
                <a:cubicBezTo>
                  <a:pt x="39468" y="110913"/>
                  <a:pt x="39485" y="111265"/>
                  <a:pt x="39600" y="111540"/>
                </a:cubicBezTo>
                <a:cubicBezTo>
                  <a:pt x="39756" y="111909"/>
                  <a:pt x="39996" y="112167"/>
                  <a:pt x="40194" y="112480"/>
                </a:cubicBezTo>
                <a:cubicBezTo>
                  <a:pt x="40543" y="114134"/>
                  <a:pt x="40277" y="113145"/>
                  <a:pt x="41184" y="115300"/>
                </a:cubicBezTo>
                <a:cubicBezTo>
                  <a:pt x="41316" y="115613"/>
                  <a:pt x="41505" y="115882"/>
                  <a:pt x="41580" y="116240"/>
                </a:cubicBezTo>
                <a:cubicBezTo>
                  <a:pt x="41646" y="116553"/>
                  <a:pt x="41685" y="116884"/>
                  <a:pt x="41778" y="117180"/>
                </a:cubicBezTo>
                <a:cubicBezTo>
                  <a:pt x="41885" y="117516"/>
                  <a:pt x="42078" y="117775"/>
                  <a:pt x="42174" y="118120"/>
                </a:cubicBezTo>
                <a:cubicBezTo>
                  <a:pt x="42344" y="118723"/>
                  <a:pt x="42570" y="120000"/>
                  <a:pt x="42570" y="120000"/>
                </a:cubicBezTo>
                <a:cubicBezTo>
                  <a:pt x="44010" y="119430"/>
                  <a:pt x="42847" y="120189"/>
                  <a:pt x="43758" y="118746"/>
                </a:cubicBezTo>
                <a:cubicBezTo>
                  <a:pt x="43927" y="118480"/>
                  <a:pt x="44352" y="118120"/>
                  <a:pt x="44352" y="118120"/>
                </a:cubicBezTo>
                <a:lnTo>
                  <a:pt x="64153" y="79582"/>
                </a:lnTo>
                <a:lnTo>
                  <a:pt x="93457" y="99634"/>
                </a:lnTo>
                <a:lnTo>
                  <a:pt x="96625" y="88355"/>
                </a:lnTo>
                <a:lnTo>
                  <a:pt x="92467" y="79895"/>
                </a:lnTo>
                <a:lnTo>
                  <a:pt x="92071" y="73942"/>
                </a:lnTo>
                <a:lnTo>
                  <a:pt x="90487" y="71749"/>
                </a:lnTo>
                <a:cubicBezTo>
                  <a:pt x="90421" y="67676"/>
                  <a:pt x="90355" y="63603"/>
                  <a:pt x="90289" y="59530"/>
                </a:cubicBezTo>
                <a:lnTo>
                  <a:pt x="111080" y="57336"/>
                </a:lnTo>
                <a:lnTo>
                  <a:pt x="111080" y="57336"/>
                </a:lnTo>
                <a:cubicBezTo>
                  <a:pt x="111212" y="56396"/>
                  <a:pt x="111203" y="55378"/>
                  <a:pt x="111476" y="54516"/>
                </a:cubicBezTo>
                <a:cubicBezTo>
                  <a:pt x="111569" y="54221"/>
                  <a:pt x="112019" y="54524"/>
                  <a:pt x="112070" y="54203"/>
                </a:cubicBezTo>
                <a:cubicBezTo>
                  <a:pt x="112183" y="53487"/>
                  <a:pt x="112006" y="52717"/>
                  <a:pt x="111872" y="52010"/>
                </a:cubicBezTo>
                <a:cubicBezTo>
                  <a:pt x="111635" y="50760"/>
                  <a:pt x="111310" y="51458"/>
                  <a:pt x="111278" y="50130"/>
                </a:cubicBezTo>
                <a:cubicBezTo>
                  <a:pt x="111219" y="47730"/>
                  <a:pt x="111278" y="45326"/>
                  <a:pt x="111278" y="42924"/>
                </a:cubicBezTo>
                <a:lnTo>
                  <a:pt x="118604" y="24438"/>
                </a:lnTo>
                <a:cubicBezTo>
                  <a:pt x="119625" y="19593"/>
                  <a:pt x="119036" y="23045"/>
                  <a:pt x="119594" y="15979"/>
                </a:cubicBezTo>
                <a:cubicBezTo>
                  <a:pt x="119835" y="12924"/>
                  <a:pt x="119801" y="15185"/>
                  <a:pt x="119990" y="11592"/>
                </a:cubicBezTo>
                <a:cubicBezTo>
                  <a:pt x="120012" y="11176"/>
                  <a:pt x="119990" y="10757"/>
                  <a:pt x="119990" y="10339"/>
                </a:cubicBezTo>
                <a:lnTo>
                  <a:pt x="116822" y="10652"/>
                </a:lnTo>
                <a:lnTo>
                  <a:pt x="117416" y="5013"/>
                </a:lnTo>
                <a:lnTo>
                  <a:pt x="99397" y="7206"/>
                </a:lnTo>
                <a:lnTo>
                  <a:pt x="85933" y="6892"/>
                </a:lnTo>
                <a:lnTo>
                  <a:pt x="85339" y="313"/>
                </a:lnTo>
                <a:lnTo>
                  <a:pt x="26730" y="0"/>
                </a:lnTo>
                <a:lnTo>
                  <a:pt x="23958" y="73002"/>
                </a:lnTo>
                <a:lnTo>
                  <a:pt x="0" y="72375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4358188" y="2747827"/>
            <a:ext cx="1358823" cy="694264"/>
          </a:xfrm>
          <a:prstGeom prst="straightConnector1">
            <a:avLst/>
          </a:prstGeom>
          <a:noFill/>
          <a:ln w="9525" cap="flat" cmpd="sng">
            <a:solidFill>
              <a:srgbClr val="303030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75" name="Shape 144"/>
          <p:cNvCxnSpPr>
            <a:stCxn id="2" idx="2"/>
          </p:cNvCxnSpPr>
          <p:nvPr/>
        </p:nvCxnSpPr>
        <p:spPr>
          <a:xfrm flipH="1">
            <a:off x="4321546" y="3991780"/>
            <a:ext cx="477278" cy="725536"/>
          </a:xfrm>
          <a:prstGeom prst="straightConnector1">
            <a:avLst/>
          </a:prstGeom>
          <a:noFill/>
          <a:ln w="9525" cap="flat" cmpd="sng">
            <a:solidFill>
              <a:srgbClr val="30303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4" name="Shape 144"/>
          <p:cNvCxnSpPr/>
          <p:nvPr/>
        </p:nvCxnSpPr>
        <p:spPr>
          <a:xfrm flipH="1">
            <a:off x="4333846" y="3704669"/>
            <a:ext cx="1791816" cy="80237"/>
          </a:xfrm>
          <a:prstGeom prst="straightConnector1">
            <a:avLst/>
          </a:prstGeom>
          <a:noFill/>
          <a:ln w="9525" cap="flat" cmpd="sng">
            <a:solidFill>
              <a:srgbClr val="30303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2" name="Shape 142"/>
          <p:cNvCxnSpPr/>
          <p:nvPr/>
        </p:nvCxnSpPr>
        <p:spPr>
          <a:xfrm flipV="1">
            <a:off x="6944138" y="2769221"/>
            <a:ext cx="688704" cy="761227"/>
          </a:xfrm>
          <a:prstGeom prst="straightConnector1">
            <a:avLst/>
          </a:prstGeom>
          <a:noFill/>
          <a:ln w="9525" cap="flat" cmpd="sng">
            <a:solidFill>
              <a:srgbClr val="303030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59258159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85" y="84536"/>
            <a:ext cx="771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56"/>
          <p:cNvGrpSpPr>
            <a:grpSpLocks/>
          </p:cNvGrpSpPr>
          <p:nvPr/>
        </p:nvGrpSpPr>
        <p:grpSpPr bwMode="auto">
          <a:xfrm>
            <a:off x="4344157" y="907844"/>
            <a:ext cx="3275099" cy="4277129"/>
            <a:chOff x="538" y="1083"/>
            <a:chExt cx="1614" cy="1676"/>
          </a:xfrm>
        </p:grpSpPr>
        <p:grpSp>
          <p:nvGrpSpPr>
            <p:cNvPr id="23" name="Group 102"/>
            <p:cNvGrpSpPr>
              <a:grpSpLocks/>
            </p:cNvGrpSpPr>
            <p:nvPr/>
          </p:nvGrpSpPr>
          <p:grpSpPr bwMode="auto">
            <a:xfrm>
              <a:off x="538" y="1083"/>
              <a:ext cx="1614" cy="1676"/>
              <a:chOff x="2228" y="1236"/>
              <a:chExt cx="1365" cy="1416"/>
            </a:xfrm>
          </p:grpSpPr>
          <p:sp>
            <p:nvSpPr>
              <p:cNvPr id="33" name="Freeform 103"/>
              <p:cNvSpPr>
                <a:spLocks/>
              </p:cNvSpPr>
              <p:nvPr/>
            </p:nvSpPr>
            <p:spPr bwMode="auto">
              <a:xfrm>
                <a:off x="2270" y="1437"/>
                <a:ext cx="521" cy="432"/>
              </a:xfrm>
              <a:custGeom>
                <a:avLst/>
                <a:gdLst>
                  <a:gd name="T0" fmla="*/ 0 w 521"/>
                  <a:gd name="T1" fmla="*/ 297 h 432"/>
                  <a:gd name="T2" fmla="*/ 9 w 521"/>
                  <a:gd name="T3" fmla="*/ 279 h 432"/>
                  <a:gd name="T4" fmla="*/ 7 w 521"/>
                  <a:gd name="T5" fmla="*/ 253 h 432"/>
                  <a:gd name="T6" fmla="*/ 30 w 521"/>
                  <a:gd name="T7" fmla="*/ 223 h 432"/>
                  <a:gd name="T8" fmla="*/ 37 w 521"/>
                  <a:gd name="T9" fmla="*/ 215 h 432"/>
                  <a:gd name="T10" fmla="*/ 37 w 521"/>
                  <a:gd name="T11" fmla="*/ 215 h 432"/>
                  <a:gd name="T12" fmla="*/ 34 w 521"/>
                  <a:gd name="T13" fmla="*/ 214 h 432"/>
                  <a:gd name="T14" fmla="*/ 48 w 521"/>
                  <a:gd name="T15" fmla="*/ 194 h 432"/>
                  <a:gd name="T16" fmla="*/ 47 w 521"/>
                  <a:gd name="T17" fmla="*/ 194 h 432"/>
                  <a:gd name="T18" fmla="*/ 61 w 521"/>
                  <a:gd name="T19" fmla="*/ 156 h 432"/>
                  <a:gd name="T20" fmla="*/ 72 w 521"/>
                  <a:gd name="T21" fmla="*/ 138 h 432"/>
                  <a:gd name="T22" fmla="*/ 76 w 521"/>
                  <a:gd name="T23" fmla="*/ 120 h 432"/>
                  <a:gd name="T24" fmla="*/ 87 w 521"/>
                  <a:gd name="T25" fmla="*/ 89 h 432"/>
                  <a:gd name="T26" fmla="*/ 97 w 521"/>
                  <a:gd name="T27" fmla="*/ 70 h 432"/>
                  <a:gd name="T28" fmla="*/ 99 w 521"/>
                  <a:gd name="T29" fmla="*/ 55 h 432"/>
                  <a:gd name="T30" fmla="*/ 103 w 521"/>
                  <a:gd name="T31" fmla="*/ 46 h 432"/>
                  <a:gd name="T32" fmla="*/ 106 w 521"/>
                  <a:gd name="T33" fmla="*/ 32 h 432"/>
                  <a:gd name="T34" fmla="*/ 109 w 521"/>
                  <a:gd name="T35" fmla="*/ 21 h 432"/>
                  <a:gd name="T36" fmla="*/ 117 w 521"/>
                  <a:gd name="T37" fmla="*/ 0 h 432"/>
                  <a:gd name="T38" fmla="*/ 125 w 521"/>
                  <a:gd name="T39" fmla="*/ 6 h 432"/>
                  <a:gd name="T40" fmla="*/ 128 w 521"/>
                  <a:gd name="T41" fmla="*/ 2 h 432"/>
                  <a:gd name="T42" fmla="*/ 139 w 521"/>
                  <a:gd name="T43" fmla="*/ 4 h 432"/>
                  <a:gd name="T44" fmla="*/ 148 w 521"/>
                  <a:gd name="T45" fmla="*/ 13 h 432"/>
                  <a:gd name="T46" fmla="*/ 163 w 521"/>
                  <a:gd name="T47" fmla="*/ 15 h 432"/>
                  <a:gd name="T48" fmla="*/ 174 w 521"/>
                  <a:gd name="T49" fmla="*/ 35 h 432"/>
                  <a:gd name="T50" fmla="*/ 181 w 521"/>
                  <a:gd name="T51" fmla="*/ 69 h 432"/>
                  <a:gd name="T52" fmla="*/ 194 w 521"/>
                  <a:gd name="T53" fmla="*/ 76 h 432"/>
                  <a:gd name="T54" fmla="*/ 215 w 521"/>
                  <a:gd name="T55" fmla="*/ 74 h 432"/>
                  <a:gd name="T56" fmla="*/ 231 w 521"/>
                  <a:gd name="T57" fmla="*/ 73 h 432"/>
                  <a:gd name="T58" fmla="*/ 250 w 521"/>
                  <a:gd name="T59" fmla="*/ 78 h 432"/>
                  <a:gd name="T60" fmla="*/ 268 w 521"/>
                  <a:gd name="T61" fmla="*/ 86 h 432"/>
                  <a:gd name="T62" fmla="*/ 295 w 521"/>
                  <a:gd name="T63" fmla="*/ 86 h 432"/>
                  <a:gd name="T64" fmla="*/ 310 w 521"/>
                  <a:gd name="T65" fmla="*/ 92 h 432"/>
                  <a:gd name="T66" fmla="*/ 348 w 521"/>
                  <a:gd name="T67" fmla="*/ 88 h 432"/>
                  <a:gd name="T68" fmla="*/ 369 w 521"/>
                  <a:gd name="T69" fmla="*/ 88 h 432"/>
                  <a:gd name="T70" fmla="*/ 386 w 521"/>
                  <a:gd name="T71" fmla="*/ 86 h 432"/>
                  <a:gd name="T72" fmla="*/ 504 w 521"/>
                  <a:gd name="T73" fmla="*/ 120 h 432"/>
                  <a:gd name="T74" fmla="*/ 519 w 521"/>
                  <a:gd name="T75" fmla="*/ 138 h 432"/>
                  <a:gd name="T76" fmla="*/ 506 w 521"/>
                  <a:gd name="T77" fmla="*/ 168 h 432"/>
                  <a:gd name="T78" fmla="*/ 487 w 521"/>
                  <a:gd name="T79" fmla="*/ 198 h 432"/>
                  <a:gd name="T80" fmla="*/ 472 w 521"/>
                  <a:gd name="T81" fmla="*/ 214 h 432"/>
                  <a:gd name="T82" fmla="*/ 456 w 521"/>
                  <a:gd name="T83" fmla="*/ 245 h 432"/>
                  <a:gd name="T84" fmla="*/ 468 w 521"/>
                  <a:gd name="T85" fmla="*/ 253 h 432"/>
                  <a:gd name="T86" fmla="*/ 467 w 521"/>
                  <a:gd name="T87" fmla="*/ 271 h 432"/>
                  <a:gd name="T88" fmla="*/ 457 w 521"/>
                  <a:gd name="T89" fmla="*/ 287 h 432"/>
                  <a:gd name="T90" fmla="*/ 251 w 521"/>
                  <a:gd name="T91" fmla="*/ 393 h 432"/>
                  <a:gd name="T92" fmla="*/ 7 w 521"/>
                  <a:gd name="T93" fmla="*/ 328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21" h="432">
                    <a:moveTo>
                      <a:pt x="7" y="328"/>
                    </a:moveTo>
                    <a:lnTo>
                      <a:pt x="2" y="317"/>
                    </a:lnTo>
                    <a:lnTo>
                      <a:pt x="0" y="297"/>
                    </a:lnTo>
                    <a:lnTo>
                      <a:pt x="3" y="290"/>
                    </a:lnTo>
                    <a:lnTo>
                      <a:pt x="4" y="284"/>
                    </a:lnTo>
                    <a:lnTo>
                      <a:pt x="9" y="279"/>
                    </a:lnTo>
                    <a:lnTo>
                      <a:pt x="10" y="274"/>
                    </a:lnTo>
                    <a:lnTo>
                      <a:pt x="7" y="263"/>
                    </a:lnTo>
                    <a:lnTo>
                      <a:pt x="7" y="253"/>
                    </a:lnTo>
                    <a:lnTo>
                      <a:pt x="18" y="240"/>
                    </a:lnTo>
                    <a:lnTo>
                      <a:pt x="28" y="218"/>
                    </a:lnTo>
                    <a:lnTo>
                      <a:pt x="30" y="223"/>
                    </a:lnTo>
                    <a:lnTo>
                      <a:pt x="32" y="218"/>
                    </a:lnTo>
                    <a:lnTo>
                      <a:pt x="37" y="215"/>
                    </a:lnTo>
                    <a:lnTo>
                      <a:pt x="37" y="215"/>
                    </a:lnTo>
                    <a:lnTo>
                      <a:pt x="38" y="219"/>
                    </a:lnTo>
                    <a:lnTo>
                      <a:pt x="40" y="215"/>
                    </a:lnTo>
                    <a:lnTo>
                      <a:pt x="37" y="215"/>
                    </a:lnTo>
                    <a:lnTo>
                      <a:pt x="37" y="214"/>
                    </a:lnTo>
                    <a:lnTo>
                      <a:pt x="37" y="215"/>
                    </a:lnTo>
                    <a:lnTo>
                      <a:pt x="34" y="214"/>
                    </a:lnTo>
                    <a:lnTo>
                      <a:pt x="37" y="208"/>
                    </a:lnTo>
                    <a:lnTo>
                      <a:pt x="42" y="199"/>
                    </a:lnTo>
                    <a:lnTo>
                      <a:pt x="48" y="194"/>
                    </a:lnTo>
                    <a:lnTo>
                      <a:pt x="53" y="194"/>
                    </a:lnTo>
                    <a:lnTo>
                      <a:pt x="52" y="191"/>
                    </a:lnTo>
                    <a:lnTo>
                      <a:pt x="47" y="194"/>
                    </a:lnTo>
                    <a:lnTo>
                      <a:pt x="48" y="188"/>
                    </a:lnTo>
                    <a:lnTo>
                      <a:pt x="52" y="183"/>
                    </a:lnTo>
                    <a:lnTo>
                      <a:pt x="61" y="156"/>
                    </a:lnTo>
                    <a:lnTo>
                      <a:pt x="66" y="146"/>
                    </a:lnTo>
                    <a:lnTo>
                      <a:pt x="68" y="141"/>
                    </a:lnTo>
                    <a:lnTo>
                      <a:pt x="72" y="138"/>
                    </a:lnTo>
                    <a:lnTo>
                      <a:pt x="72" y="135"/>
                    </a:lnTo>
                    <a:lnTo>
                      <a:pt x="71" y="130"/>
                    </a:lnTo>
                    <a:lnTo>
                      <a:pt x="76" y="120"/>
                    </a:lnTo>
                    <a:lnTo>
                      <a:pt x="78" y="109"/>
                    </a:lnTo>
                    <a:lnTo>
                      <a:pt x="86" y="95"/>
                    </a:lnTo>
                    <a:lnTo>
                      <a:pt x="87" y="89"/>
                    </a:lnTo>
                    <a:lnTo>
                      <a:pt x="93" y="81"/>
                    </a:lnTo>
                    <a:lnTo>
                      <a:pt x="94" y="76"/>
                    </a:lnTo>
                    <a:lnTo>
                      <a:pt x="97" y="70"/>
                    </a:lnTo>
                    <a:lnTo>
                      <a:pt x="97" y="65"/>
                    </a:lnTo>
                    <a:lnTo>
                      <a:pt x="99" y="59"/>
                    </a:lnTo>
                    <a:lnTo>
                      <a:pt x="99" y="55"/>
                    </a:lnTo>
                    <a:lnTo>
                      <a:pt x="105" y="57"/>
                    </a:lnTo>
                    <a:lnTo>
                      <a:pt x="102" y="51"/>
                    </a:lnTo>
                    <a:lnTo>
                      <a:pt x="103" y="46"/>
                    </a:lnTo>
                    <a:lnTo>
                      <a:pt x="109" y="40"/>
                    </a:lnTo>
                    <a:lnTo>
                      <a:pt x="106" y="38"/>
                    </a:lnTo>
                    <a:lnTo>
                      <a:pt x="106" y="32"/>
                    </a:lnTo>
                    <a:lnTo>
                      <a:pt x="109" y="27"/>
                    </a:lnTo>
                    <a:lnTo>
                      <a:pt x="110" y="21"/>
                    </a:lnTo>
                    <a:lnTo>
                      <a:pt x="109" y="21"/>
                    </a:lnTo>
                    <a:lnTo>
                      <a:pt x="113" y="16"/>
                    </a:lnTo>
                    <a:lnTo>
                      <a:pt x="116" y="5"/>
                    </a:lnTo>
                    <a:lnTo>
                      <a:pt x="117" y="0"/>
                    </a:lnTo>
                    <a:lnTo>
                      <a:pt x="122" y="4"/>
                    </a:lnTo>
                    <a:lnTo>
                      <a:pt x="124" y="5"/>
                    </a:lnTo>
                    <a:lnTo>
                      <a:pt x="125" y="6"/>
                    </a:lnTo>
                    <a:lnTo>
                      <a:pt x="122" y="4"/>
                    </a:lnTo>
                    <a:lnTo>
                      <a:pt x="124" y="1"/>
                    </a:lnTo>
                    <a:lnTo>
                      <a:pt x="128" y="2"/>
                    </a:lnTo>
                    <a:lnTo>
                      <a:pt x="129" y="5"/>
                    </a:lnTo>
                    <a:lnTo>
                      <a:pt x="133" y="5"/>
                    </a:lnTo>
                    <a:lnTo>
                      <a:pt x="139" y="4"/>
                    </a:lnTo>
                    <a:lnTo>
                      <a:pt x="144" y="8"/>
                    </a:lnTo>
                    <a:lnTo>
                      <a:pt x="147" y="12"/>
                    </a:lnTo>
                    <a:lnTo>
                      <a:pt x="148" y="13"/>
                    </a:lnTo>
                    <a:lnTo>
                      <a:pt x="154" y="15"/>
                    </a:lnTo>
                    <a:lnTo>
                      <a:pt x="159" y="13"/>
                    </a:lnTo>
                    <a:lnTo>
                      <a:pt x="163" y="15"/>
                    </a:lnTo>
                    <a:lnTo>
                      <a:pt x="166" y="19"/>
                    </a:lnTo>
                    <a:lnTo>
                      <a:pt x="171" y="24"/>
                    </a:lnTo>
                    <a:lnTo>
                      <a:pt x="174" y="35"/>
                    </a:lnTo>
                    <a:lnTo>
                      <a:pt x="171" y="62"/>
                    </a:lnTo>
                    <a:lnTo>
                      <a:pt x="173" y="65"/>
                    </a:lnTo>
                    <a:lnTo>
                      <a:pt x="181" y="69"/>
                    </a:lnTo>
                    <a:lnTo>
                      <a:pt x="186" y="72"/>
                    </a:lnTo>
                    <a:lnTo>
                      <a:pt x="189" y="73"/>
                    </a:lnTo>
                    <a:lnTo>
                      <a:pt x="194" y="76"/>
                    </a:lnTo>
                    <a:lnTo>
                      <a:pt x="200" y="77"/>
                    </a:lnTo>
                    <a:lnTo>
                      <a:pt x="211" y="76"/>
                    </a:lnTo>
                    <a:lnTo>
                      <a:pt x="215" y="74"/>
                    </a:lnTo>
                    <a:lnTo>
                      <a:pt x="220" y="72"/>
                    </a:lnTo>
                    <a:lnTo>
                      <a:pt x="226" y="72"/>
                    </a:lnTo>
                    <a:lnTo>
                      <a:pt x="231" y="73"/>
                    </a:lnTo>
                    <a:lnTo>
                      <a:pt x="240" y="74"/>
                    </a:lnTo>
                    <a:lnTo>
                      <a:pt x="246" y="77"/>
                    </a:lnTo>
                    <a:lnTo>
                      <a:pt x="250" y="78"/>
                    </a:lnTo>
                    <a:lnTo>
                      <a:pt x="257" y="82"/>
                    </a:lnTo>
                    <a:lnTo>
                      <a:pt x="257" y="86"/>
                    </a:lnTo>
                    <a:lnTo>
                      <a:pt x="268" y="86"/>
                    </a:lnTo>
                    <a:lnTo>
                      <a:pt x="273" y="88"/>
                    </a:lnTo>
                    <a:lnTo>
                      <a:pt x="289" y="85"/>
                    </a:lnTo>
                    <a:lnTo>
                      <a:pt x="295" y="86"/>
                    </a:lnTo>
                    <a:lnTo>
                      <a:pt x="300" y="91"/>
                    </a:lnTo>
                    <a:lnTo>
                      <a:pt x="304" y="92"/>
                    </a:lnTo>
                    <a:lnTo>
                      <a:pt x="310" y="92"/>
                    </a:lnTo>
                    <a:lnTo>
                      <a:pt x="320" y="89"/>
                    </a:lnTo>
                    <a:lnTo>
                      <a:pt x="331" y="88"/>
                    </a:lnTo>
                    <a:lnTo>
                      <a:pt x="348" y="88"/>
                    </a:lnTo>
                    <a:lnTo>
                      <a:pt x="353" y="85"/>
                    </a:lnTo>
                    <a:lnTo>
                      <a:pt x="357" y="86"/>
                    </a:lnTo>
                    <a:lnTo>
                      <a:pt x="369" y="88"/>
                    </a:lnTo>
                    <a:lnTo>
                      <a:pt x="375" y="89"/>
                    </a:lnTo>
                    <a:lnTo>
                      <a:pt x="380" y="91"/>
                    </a:lnTo>
                    <a:lnTo>
                      <a:pt x="386" y="86"/>
                    </a:lnTo>
                    <a:lnTo>
                      <a:pt x="437" y="99"/>
                    </a:lnTo>
                    <a:lnTo>
                      <a:pt x="504" y="112"/>
                    </a:lnTo>
                    <a:lnTo>
                      <a:pt x="504" y="120"/>
                    </a:lnTo>
                    <a:lnTo>
                      <a:pt x="506" y="126"/>
                    </a:lnTo>
                    <a:lnTo>
                      <a:pt x="509" y="128"/>
                    </a:lnTo>
                    <a:lnTo>
                      <a:pt x="519" y="138"/>
                    </a:lnTo>
                    <a:lnTo>
                      <a:pt x="521" y="149"/>
                    </a:lnTo>
                    <a:lnTo>
                      <a:pt x="517" y="154"/>
                    </a:lnTo>
                    <a:lnTo>
                      <a:pt x="506" y="168"/>
                    </a:lnTo>
                    <a:lnTo>
                      <a:pt x="498" y="183"/>
                    </a:lnTo>
                    <a:lnTo>
                      <a:pt x="489" y="194"/>
                    </a:lnTo>
                    <a:lnTo>
                      <a:pt x="487" y="198"/>
                    </a:lnTo>
                    <a:lnTo>
                      <a:pt x="485" y="203"/>
                    </a:lnTo>
                    <a:lnTo>
                      <a:pt x="481" y="208"/>
                    </a:lnTo>
                    <a:lnTo>
                      <a:pt x="472" y="214"/>
                    </a:lnTo>
                    <a:lnTo>
                      <a:pt x="466" y="225"/>
                    </a:lnTo>
                    <a:lnTo>
                      <a:pt x="460" y="229"/>
                    </a:lnTo>
                    <a:lnTo>
                      <a:pt x="456" y="245"/>
                    </a:lnTo>
                    <a:lnTo>
                      <a:pt x="459" y="249"/>
                    </a:lnTo>
                    <a:lnTo>
                      <a:pt x="464" y="251"/>
                    </a:lnTo>
                    <a:lnTo>
                      <a:pt x="468" y="253"/>
                    </a:lnTo>
                    <a:lnTo>
                      <a:pt x="472" y="259"/>
                    </a:lnTo>
                    <a:lnTo>
                      <a:pt x="468" y="264"/>
                    </a:lnTo>
                    <a:lnTo>
                      <a:pt x="467" y="271"/>
                    </a:lnTo>
                    <a:lnTo>
                      <a:pt x="463" y="282"/>
                    </a:lnTo>
                    <a:lnTo>
                      <a:pt x="460" y="283"/>
                    </a:lnTo>
                    <a:lnTo>
                      <a:pt x="457" y="287"/>
                    </a:lnTo>
                    <a:lnTo>
                      <a:pt x="428" y="432"/>
                    </a:lnTo>
                    <a:lnTo>
                      <a:pt x="354" y="417"/>
                    </a:lnTo>
                    <a:lnTo>
                      <a:pt x="251" y="393"/>
                    </a:lnTo>
                    <a:lnTo>
                      <a:pt x="140" y="364"/>
                    </a:lnTo>
                    <a:lnTo>
                      <a:pt x="9" y="328"/>
                    </a:lnTo>
                    <a:lnTo>
                      <a:pt x="7" y="328"/>
                    </a:lnTo>
                    <a:close/>
                  </a:path>
                </a:pathLst>
              </a:custGeom>
              <a:solidFill>
                <a:srgbClr val="97BF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4"/>
              <p:cNvSpPr>
                <a:spLocks/>
              </p:cNvSpPr>
              <p:nvPr/>
            </p:nvSpPr>
            <p:spPr bwMode="auto">
              <a:xfrm>
                <a:off x="2270" y="1437"/>
                <a:ext cx="521" cy="432"/>
              </a:xfrm>
              <a:custGeom>
                <a:avLst/>
                <a:gdLst>
                  <a:gd name="T0" fmla="*/ 0 w 521"/>
                  <a:gd name="T1" fmla="*/ 297 h 432"/>
                  <a:gd name="T2" fmla="*/ 9 w 521"/>
                  <a:gd name="T3" fmla="*/ 279 h 432"/>
                  <a:gd name="T4" fmla="*/ 7 w 521"/>
                  <a:gd name="T5" fmla="*/ 253 h 432"/>
                  <a:gd name="T6" fmla="*/ 30 w 521"/>
                  <a:gd name="T7" fmla="*/ 223 h 432"/>
                  <a:gd name="T8" fmla="*/ 37 w 521"/>
                  <a:gd name="T9" fmla="*/ 215 h 432"/>
                  <a:gd name="T10" fmla="*/ 37 w 521"/>
                  <a:gd name="T11" fmla="*/ 215 h 432"/>
                  <a:gd name="T12" fmla="*/ 34 w 521"/>
                  <a:gd name="T13" fmla="*/ 214 h 432"/>
                  <a:gd name="T14" fmla="*/ 48 w 521"/>
                  <a:gd name="T15" fmla="*/ 194 h 432"/>
                  <a:gd name="T16" fmla="*/ 47 w 521"/>
                  <a:gd name="T17" fmla="*/ 194 h 432"/>
                  <a:gd name="T18" fmla="*/ 61 w 521"/>
                  <a:gd name="T19" fmla="*/ 156 h 432"/>
                  <a:gd name="T20" fmla="*/ 72 w 521"/>
                  <a:gd name="T21" fmla="*/ 138 h 432"/>
                  <a:gd name="T22" fmla="*/ 76 w 521"/>
                  <a:gd name="T23" fmla="*/ 120 h 432"/>
                  <a:gd name="T24" fmla="*/ 87 w 521"/>
                  <a:gd name="T25" fmla="*/ 89 h 432"/>
                  <a:gd name="T26" fmla="*/ 97 w 521"/>
                  <a:gd name="T27" fmla="*/ 70 h 432"/>
                  <a:gd name="T28" fmla="*/ 99 w 521"/>
                  <a:gd name="T29" fmla="*/ 55 h 432"/>
                  <a:gd name="T30" fmla="*/ 103 w 521"/>
                  <a:gd name="T31" fmla="*/ 46 h 432"/>
                  <a:gd name="T32" fmla="*/ 106 w 521"/>
                  <a:gd name="T33" fmla="*/ 32 h 432"/>
                  <a:gd name="T34" fmla="*/ 109 w 521"/>
                  <a:gd name="T35" fmla="*/ 21 h 432"/>
                  <a:gd name="T36" fmla="*/ 117 w 521"/>
                  <a:gd name="T37" fmla="*/ 0 h 432"/>
                  <a:gd name="T38" fmla="*/ 125 w 521"/>
                  <a:gd name="T39" fmla="*/ 6 h 432"/>
                  <a:gd name="T40" fmla="*/ 128 w 521"/>
                  <a:gd name="T41" fmla="*/ 2 h 432"/>
                  <a:gd name="T42" fmla="*/ 139 w 521"/>
                  <a:gd name="T43" fmla="*/ 4 h 432"/>
                  <a:gd name="T44" fmla="*/ 148 w 521"/>
                  <a:gd name="T45" fmla="*/ 13 h 432"/>
                  <a:gd name="T46" fmla="*/ 163 w 521"/>
                  <a:gd name="T47" fmla="*/ 15 h 432"/>
                  <a:gd name="T48" fmla="*/ 174 w 521"/>
                  <a:gd name="T49" fmla="*/ 35 h 432"/>
                  <a:gd name="T50" fmla="*/ 181 w 521"/>
                  <a:gd name="T51" fmla="*/ 69 h 432"/>
                  <a:gd name="T52" fmla="*/ 194 w 521"/>
                  <a:gd name="T53" fmla="*/ 76 h 432"/>
                  <a:gd name="T54" fmla="*/ 215 w 521"/>
                  <a:gd name="T55" fmla="*/ 74 h 432"/>
                  <a:gd name="T56" fmla="*/ 231 w 521"/>
                  <a:gd name="T57" fmla="*/ 73 h 432"/>
                  <a:gd name="T58" fmla="*/ 250 w 521"/>
                  <a:gd name="T59" fmla="*/ 78 h 432"/>
                  <a:gd name="T60" fmla="*/ 268 w 521"/>
                  <a:gd name="T61" fmla="*/ 86 h 432"/>
                  <a:gd name="T62" fmla="*/ 295 w 521"/>
                  <a:gd name="T63" fmla="*/ 86 h 432"/>
                  <a:gd name="T64" fmla="*/ 310 w 521"/>
                  <a:gd name="T65" fmla="*/ 92 h 432"/>
                  <a:gd name="T66" fmla="*/ 348 w 521"/>
                  <a:gd name="T67" fmla="*/ 88 h 432"/>
                  <a:gd name="T68" fmla="*/ 369 w 521"/>
                  <a:gd name="T69" fmla="*/ 88 h 432"/>
                  <a:gd name="T70" fmla="*/ 386 w 521"/>
                  <a:gd name="T71" fmla="*/ 86 h 432"/>
                  <a:gd name="T72" fmla="*/ 504 w 521"/>
                  <a:gd name="T73" fmla="*/ 120 h 432"/>
                  <a:gd name="T74" fmla="*/ 519 w 521"/>
                  <a:gd name="T75" fmla="*/ 138 h 432"/>
                  <a:gd name="T76" fmla="*/ 506 w 521"/>
                  <a:gd name="T77" fmla="*/ 168 h 432"/>
                  <a:gd name="T78" fmla="*/ 487 w 521"/>
                  <a:gd name="T79" fmla="*/ 198 h 432"/>
                  <a:gd name="T80" fmla="*/ 472 w 521"/>
                  <a:gd name="T81" fmla="*/ 214 h 432"/>
                  <a:gd name="T82" fmla="*/ 456 w 521"/>
                  <a:gd name="T83" fmla="*/ 245 h 432"/>
                  <a:gd name="T84" fmla="*/ 468 w 521"/>
                  <a:gd name="T85" fmla="*/ 253 h 432"/>
                  <a:gd name="T86" fmla="*/ 467 w 521"/>
                  <a:gd name="T87" fmla="*/ 271 h 432"/>
                  <a:gd name="T88" fmla="*/ 457 w 521"/>
                  <a:gd name="T89" fmla="*/ 287 h 432"/>
                  <a:gd name="T90" fmla="*/ 251 w 521"/>
                  <a:gd name="T91" fmla="*/ 393 h 432"/>
                  <a:gd name="T92" fmla="*/ 7 w 521"/>
                  <a:gd name="T93" fmla="*/ 328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21" h="432">
                    <a:moveTo>
                      <a:pt x="7" y="328"/>
                    </a:moveTo>
                    <a:lnTo>
                      <a:pt x="2" y="317"/>
                    </a:lnTo>
                    <a:lnTo>
                      <a:pt x="0" y="297"/>
                    </a:lnTo>
                    <a:lnTo>
                      <a:pt x="3" y="290"/>
                    </a:lnTo>
                    <a:lnTo>
                      <a:pt x="4" y="284"/>
                    </a:lnTo>
                    <a:lnTo>
                      <a:pt x="9" y="279"/>
                    </a:lnTo>
                    <a:lnTo>
                      <a:pt x="10" y="274"/>
                    </a:lnTo>
                    <a:lnTo>
                      <a:pt x="7" y="263"/>
                    </a:lnTo>
                    <a:lnTo>
                      <a:pt x="7" y="253"/>
                    </a:lnTo>
                    <a:lnTo>
                      <a:pt x="18" y="240"/>
                    </a:lnTo>
                    <a:lnTo>
                      <a:pt x="28" y="218"/>
                    </a:lnTo>
                    <a:lnTo>
                      <a:pt x="30" y="223"/>
                    </a:lnTo>
                    <a:lnTo>
                      <a:pt x="32" y="218"/>
                    </a:lnTo>
                    <a:lnTo>
                      <a:pt x="37" y="215"/>
                    </a:lnTo>
                    <a:lnTo>
                      <a:pt x="37" y="215"/>
                    </a:lnTo>
                    <a:lnTo>
                      <a:pt x="38" y="219"/>
                    </a:lnTo>
                    <a:lnTo>
                      <a:pt x="40" y="215"/>
                    </a:lnTo>
                    <a:lnTo>
                      <a:pt x="37" y="215"/>
                    </a:lnTo>
                    <a:lnTo>
                      <a:pt x="37" y="214"/>
                    </a:lnTo>
                    <a:lnTo>
                      <a:pt x="37" y="215"/>
                    </a:lnTo>
                    <a:lnTo>
                      <a:pt x="34" y="214"/>
                    </a:lnTo>
                    <a:lnTo>
                      <a:pt x="37" y="208"/>
                    </a:lnTo>
                    <a:lnTo>
                      <a:pt x="42" y="199"/>
                    </a:lnTo>
                    <a:lnTo>
                      <a:pt x="48" y="194"/>
                    </a:lnTo>
                    <a:lnTo>
                      <a:pt x="53" y="194"/>
                    </a:lnTo>
                    <a:lnTo>
                      <a:pt x="52" y="191"/>
                    </a:lnTo>
                    <a:lnTo>
                      <a:pt x="47" y="194"/>
                    </a:lnTo>
                    <a:lnTo>
                      <a:pt x="48" y="188"/>
                    </a:lnTo>
                    <a:lnTo>
                      <a:pt x="52" y="183"/>
                    </a:lnTo>
                    <a:lnTo>
                      <a:pt x="61" y="156"/>
                    </a:lnTo>
                    <a:lnTo>
                      <a:pt x="66" y="146"/>
                    </a:lnTo>
                    <a:lnTo>
                      <a:pt x="68" y="141"/>
                    </a:lnTo>
                    <a:lnTo>
                      <a:pt x="72" y="138"/>
                    </a:lnTo>
                    <a:lnTo>
                      <a:pt x="72" y="135"/>
                    </a:lnTo>
                    <a:lnTo>
                      <a:pt x="71" y="130"/>
                    </a:lnTo>
                    <a:lnTo>
                      <a:pt x="76" y="120"/>
                    </a:lnTo>
                    <a:lnTo>
                      <a:pt x="78" y="109"/>
                    </a:lnTo>
                    <a:lnTo>
                      <a:pt x="86" y="95"/>
                    </a:lnTo>
                    <a:lnTo>
                      <a:pt x="87" y="89"/>
                    </a:lnTo>
                    <a:lnTo>
                      <a:pt x="93" y="81"/>
                    </a:lnTo>
                    <a:lnTo>
                      <a:pt x="94" y="76"/>
                    </a:lnTo>
                    <a:lnTo>
                      <a:pt x="97" y="70"/>
                    </a:lnTo>
                    <a:lnTo>
                      <a:pt x="97" y="65"/>
                    </a:lnTo>
                    <a:lnTo>
                      <a:pt x="99" y="59"/>
                    </a:lnTo>
                    <a:lnTo>
                      <a:pt x="99" y="55"/>
                    </a:lnTo>
                    <a:lnTo>
                      <a:pt x="105" y="57"/>
                    </a:lnTo>
                    <a:lnTo>
                      <a:pt x="102" y="51"/>
                    </a:lnTo>
                    <a:lnTo>
                      <a:pt x="103" y="46"/>
                    </a:lnTo>
                    <a:lnTo>
                      <a:pt x="109" y="40"/>
                    </a:lnTo>
                    <a:lnTo>
                      <a:pt x="106" y="38"/>
                    </a:lnTo>
                    <a:lnTo>
                      <a:pt x="106" y="32"/>
                    </a:lnTo>
                    <a:lnTo>
                      <a:pt x="109" y="27"/>
                    </a:lnTo>
                    <a:lnTo>
                      <a:pt x="110" y="21"/>
                    </a:lnTo>
                    <a:lnTo>
                      <a:pt x="109" y="21"/>
                    </a:lnTo>
                    <a:lnTo>
                      <a:pt x="113" y="16"/>
                    </a:lnTo>
                    <a:lnTo>
                      <a:pt x="116" y="5"/>
                    </a:lnTo>
                    <a:lnTo>
                      <a:pt x="117" y="0"/>
                    </a:lnTo>
                    <a:lnTo>
                      <a:pt x="122" y="4"/>
                    </a:lnTo>
                    <a:lnTo>
                      <a:pt x="124" y="5"/>
                    </a:lnTo>
                    <a:lnTo>
                      <a:pt x="125" y="6"/>
                    </a:lnTo>
                    <a:lnTo>
                      <a:pt x="122" y="4"/>
                    </a:lnTo>
                    <a:lnTo>
                      <a:pt x="124" y="1"/>
                    </a:lnTo>
                    <a:lnTo>
                      <a:pt x="128" y="2"/>
                    </a:lnTo>
                    <a:lnTo>
                      <a:pt x="129" y="5"/>
                    </a:lnTo>
                    <a:lnTo>
                      <a:pt x="133" y="5"/>
                    </a:lnTo>
                    <a:lnTo>
                      <a:pt x="139" y="4"/>
                    </a:lnTo>
                    <a:lnTo>
                      <a:pt x="144" y="8"/>
                    </a:lnTo>
                    <a:lnTo>
                      <a:pt x="147" y="12"/>
                    </a:lnTo>
                    <a:lnTo>
                      <a:pt x="148" y="13"/>
                    </a:lnTo>
                    <a:lnTo>
                      <a:pt x="154" y="15"/>
                    </a:lnTo>
                    <a:lnTo>
                      <a:pt x="159" y="13"/>
                    </a:lnTo>
                    <a:lnTo>
                      <a:pt x="163" y="15"/>
                    </a:lnTo>
                    <a:lnTo>
                      <a:pt x="166" y="19"/>
                    </a:lnTo>
                    <a:lnTo>
                      <a:pt x="171" y="24"/>
                    </a:lnTo>
                    <a:lnTo>
                      <a:pt x="174" y="35"/>
                    </a:lnTo>
                    <a:lnTo>
                      <a:pt x="171" y="62"/>
                    </a:lnTo>
                    <a:lnTo>
                      <a:pt x="173" y="65"/>
                    </a:lnTo>
                    <a:lnTo>
                      <a:pt x="181" y="69"/>
                    </a:lnTo>
                    <a:lnTo>
                      <a:pt x="186" y="72"/>
                    </a:lnTo>
                    <a:lnTo>
                      <a:pt x="189" y="73"/>
                    </a:lnTo>
                    <a:lnTo>
                      <a:pt x="194" y="76"/>
                    </a:lnTo>
                    <a:lnTo>
                      <a:pt x="200" y="77"/>
                    </a:lnTo>
                    <a:lnTo>
                      <a:pt x="211" y="76"/>
                    </a:lnTo>
                    <a:lnTo>
                      <a:pt x="215" y="74"/>
                    </a:lnTo>
                    <a:lnTo>
                      <a:pt x="220" y="72"/>
                    </a:lnTo>
                    <a:lnTo>
                      <a:pt x="226" y="72"/>
                    </a:lnTo>
                    <a:lnTo>
                      <a:pt x="231" y="73"/>
                    </a:lnTo>
                    <a:lnTo>
                      <a:pt x="240" y="74"/>
                    </a:lnTo>
                    <a:lnTo>
                      <a:pt x="246" y="77"/>
                    </a:lnTo>
                    <a:lnTo>
                      <a:pt x="250" y="78"/>
                    </a:lnTo>
                    <a:lnTo>
                      <a:pt x="257" y="82"/>
                    </a:lnTo>
                    <a:lnTo>
                      <a:pt x="257" y="86"/>
                    </a:lnTo>
                    <a:lnTo>
                      <a:pt x="268" y="86"/>
                    </a:lnTo>
                    <a:lnTo>
                      <a:pt x="273" y="88"/>
                    </a:lnTo>
                    <a:lnTo>
                      <a:pt x="289" y="85"/>
                    </a:lnTo>
                    <a:lnTo>
                      <a:pt x="295" y="86"/>
                    </a:lnTo>
                    <a:lnTo>
                      <a:pt x="300" y="91"/>
                    </a:lnTo>
                    <a:lnTo>
                      <a:pt x="304" y="92"/>
                    </a:lnTo>
                    <a:lnTo>
                      <a:pt x="310" y="92"/>
                    </a:lnTo>
                    <a:lnTo>
                      <a:pt x="320" y="89"/>
                    </a:lnTo>
                    <a:lnTo>
                      <a:pt x="331" y="88"/>
                    </a:lnTo>
                    <a:lnTo>
                      <a:pt x="348" y="88"/>
                    </a:lnTo>
                    <a:lnTo>
                      <a:pt x="353" y="85"/>
                    </a:lnTo>
                    <a:lnTo>
                      <a:pt x="357" y="86"/>
                    </a:lnTo>
                    <a:lnTo>
                      <a:pt x="369" y="88"/>
                    </a:lnTo>
                    <a:lnTo>
                      <a:pt x="375" y="89"/>
                    </a:lnTo>
                    <a:lnTo>
                      <a:pt x="380" y="91"/>
                    </a:lnTo>
                    <a:lnTo>
                      <a:pt x="386" y="86"/>
                    </a:lnTo>
                    <a:lnTo>
                      <a:pt x="437" y="99"/>
                    </a:lnTo>
                    <a:lnTo>
                      <a:pt x="504" y="112"/>
                    </a:lnTo>
                    <a:lnTo>
                      <a:pt x="504" y="120"/>
                    </a:lnTo>
                    <a:lnTo>
                      <a:pt x="506" y="126"/>
                    </a:lnTo>
                    <a:lnTo>
                      <a:pt x="509" y="128"/>
                    </a:lnTo>
                    <a:lnTo>
                      <a:pt x="519" y="138"/>
                    </a:lnTo>
                    <a:lnTo>
                      <a:pt x="521" y="149"/>
                    </a:lnTo>
                    <a:lnTo>
                      <a:pt x="517" y="154"/>
                    </a:lnTo>
                    <a:lnTo>
                      <a:pt x="506" y="168"/>
                    </a:lnTo>
                    <a:lnTo>
                      <a:pt x="498" y="183"/>
                    </a:lnTo>
                    <a:lnTo>
                      <a:pt x="489" y="194"/>
                    </a:lnTo>
                    <a:lnTo>
                      <a:pt x="487" y="198"/>
                    </a:lnTo>
                    <a:lnTo>
                      <a:pt x="485" y="203"/>
                    </a:lnTo>
                    <a:lnTo>
                      <a:pt x="481" y="208"/>
                    </a:lnTo>
                    <a:lnTo>
                      <a:pt x="472" y="214"/>
                    </a:lnTo>
                    <a:lnTo>
                      <a:pt x="466" y="225"/>
                    </a:lnTo>
                    <a:lnTo>
                      <a:pt x="460" y="229"/>
                    </a:lnTo>
                    <a:lnTo>
                      <a:pt x="456" y="245"/>
                    </a:lnTo>
                    <a:lnTo>
                      <a:pt x="459" y="249"/>
                    </a:lnTo>
                    <a:lnTo>
                      <a:pt x="464" y="251"/>
                    </a:lnTo>
                    <a:lnTo>
                      <a:pt x="468" y="253"/>
                    </a:lnTo>
                    <a:lnTo>
                      <a:pt x="472" y="259"/>
                    </a:lnTo>
                    <a:lnTo>
                      <a:pt x="468" y="264"/>
                    </a:lnTo>
                    <a:lnTo>
                      <a:pt x="467" y="271"/>
                    </a:lnTo>
                    <a:lnTo>
                      <a:pt x="463" y="282"/>
                    </a:lnTo>
                    <a:lnTo>
                      <a:pt x="460" y="283"/>
                    </a:lnTo>
                    <a:lnTo>
                      <a:pt x="457" y="287"/>
                    </a:lnTo>
                    <a:lnTo>
                      <a:pt x="428" y="432"/>
                    </a:lnTo>
                    <a:lnTo>
                      <a:pt x="354" y="417"/>
                    </a:lnTo>
                    <a:lnTo>
                      <a:pt x="251" y="393"/>
                    </a:lnTo>
                    <a:lnTo>
                      <a:pt x="140" y="364"/>
                    </a:lnTo>
                    <a:lnTo>
                      <a:pt x="9" y="328"/>
                    </a:lnTo>
                    <a:lnTo>
                      <a:pt x="7" y="328"/>
                    </a:lnTo>
                  </a:path>
                </a:pathLst>
              </a:custGeom>
              <a:noFill/>
              <a:ln w="47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5"/>
              <p:cNvSpPr>
                <a:spLocks/>
              </p:cNvSpPr>
              <p:nvPr/>
            </p:nvSpPr>
            <p:spPr bwMode="auto">
              <a:xfrm>
                <a:off x="2463" y="1830"/>
                <a:ext cx="412" cy="637"/>
              </a:xfrm>
              <a:custGeom>
                <a:avLst/>
                <a:gdLst>
                  <a:gd name="T0" fmla="*/ 14 w 412"/>
                  <a:gd name="T1" fmla="*/ 186 h 637"/>
                  <a:gd name="T2" fmla="*/ 58 w 412"/>
                  <a:gd name="T3" fmla="*/ 0 h 637"/>
                  <a:gd name="T4" fmla="*/ 161 w 412"/>
                  <a:gd name="T5" fmla="*/ 24 h 637"/>
                  <a:gd name="T6" fmla="*/ 235 w 412"/>
                  <a:gd name="T7" fmla="*/ 39 h 637"/>
                  <a:gd name="T8" fmla="*/ 331 w 412"/>
                  <a:gd name="T9" fmla="*/ 60 h 637"/>
                  <a:gd name="T10" fmla="*/ 412 w 412"/>
                  <a:gd name="T11" fmla="*/ 75 h 637"/>
                  <a:gd name="T12" fmla="*/ 339 w 412"/>
                  <a:gd name="T13" fmla="*/ 481 h 637"/>
                  <a:gd name="T14" fmla="*/ 327 w 412"/>
                  <a:gd name="T15" fmla="*/ 545 h 637"/>
                  <a:gd name="T16" fmla="*/ 323 w 412"/>
                  <a:gd name="T17" fmla="*/ 553 h 637"/>
                  <a:gd name="T18" fmla="*/ 316 w 412"/>
                  <a:gd name="T19" fmla="*/ 559 h 637"/>
                  <a:gd name="T20" fmla="*/ 311 w 412"/>
                  <a:gd name="T21" fmla="*/ 557 h 637"/>
                  <a:gd name="T22" fmla="*/ 309 w 412"/>
                  <a:gd name="T23" fmla="*/ 552 h 637"/>
                  <a:gd name="T24" fmla="*/ 304 w 412"/>
                  <a:gd name="T25" fmla="*/ 546 h 637"/>
                  <a:gd name="T26" fmla="*/ 298 w 412"/>
                  <a:gd name="T27" fmla="*/ 546 h 637"/>
                  <a:gd name="T28" fmla="*/ 293 w 412"/>
                  <a:gd name="T29" fmla="*/ 542 h 637"/>
                  <a:gd name="T30" fmla="*/ 288 w 412"/>
                  <a:gd name="T31" fmla="*/ 544 h 637"/>
                  <a:gd name="T32" fmla="*/ 281 w 412"/>
                  <a:gd name="T33" fmla="*/ 548 h 637"/>
                  <a:gd name="T34" fmla="*/ 279 w 412"/>
                  <a:gd name="T35" fmla="*/ 555 h 637"/>
                  <a:gd name="T36" fmla="*/ 282 w 412"/>
                  <a:gd name="T37" fmla="*/ 565 h 637"/>
                  <a:gd name="T38" fmla="*/ 279 w 412"/>
                  <a:gd name="T39" fmla="*/ 571 h 637"/>
                  <a:gd name="T40" fmla="*/ 279 w 412"/>
                  <a:gd name="T41" fmla="*/ 575 h 637"/>
                  <a:gd name="T42" fmla="*/ 279 w 412"/>
                  <a:gd name="T43" fmla="*/ 586 h 637"/>
                  <a:gd name="T44" fmla="*/ 278 w 412"/>
                  <a:gd name="T45" fmla="*/ 593 h 637"/>
                  <a:gd name="T46" fmla="*/ 277 w 412"/>
                  <a:gd name="T47" fmla="*/ 598 h 637"/>
                  <a:gd name="T48" fmla="*/ 279 w 412"/>
                  <a:gd name="T49" fmla="*/ 609 h 637"/>
                  <a:gd name="T50" fmla="*/ 278 w 412"/>
                  <a:gd name="T51" fmla="*/ 621 h 637"/>
                  <a:gd name="T52" fmla="*/ 273 w 412"/>
                  <a:gd name="T53" fmla="*/ 626 h 637"/>
                  <a:gd name="T54" fmla="*/ 271 w 412"/>
                  <a:gd name="T55" fmla="*/ 637 h 637"/>
                  <a:gd name="T56" fmla="*/ 191 w 412"/>
                  <a:gd name="T57" fmla="*/ 518 h 637"/>
                  <a:gd name="T58" fmla="*/ 0 w 412"/>
                  <a:gd name="T59" fmla="*/ 240 h 637"/>
                  <a:gd name="T60" fmla="*/ 14 w 412"/>
                  <a:gd name="T61" fmla="*/ 186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2" h="637">
                    <a:moveTo>
                      <a:pt x="14" y="186"/>
                    </a:moveTo>
                    <a:lnTo>
                      <a:pt x="58" y="0"/>
                    </a:lnTo>
                    <a:lnTo>
                      <a:pt x="161" y="24"/>
                    </a:lnTo>
                    <a:lnTo>
                      <a:pt x="235" y="39"/>
                    </a:lnTo>
                    <a:lnTo>
                      <a:pt x="331" y="60"/>
                    </a:lnTo>
                    <a:lnTo>
                      <a:pt x="412" y="75"/>
                    </a:lnTo>
                    <a:lnTo>
                      <a:pt x="339" y="481"/>
                    </a:lnTo>
                    <a:lnTo>
                      <a:pt x="327" y="545"/>
                    </a:lnTo>
                    <a:lnTo>
                      <a:pt x="323" y="553"/>
                    </a:lnTo>
                    <a:lnTo>
                      <a:pt x="316" y="559"/>
                    </a:lnTo>
                    <a:lnTo>
                      <a:pt x="311" y="557"/>
                    </a:lnTo>
                    <a:lnTo>
                      <a:pt x="309" y="552"/>
                    </a:lnTo>
                    <a:lnTo>
                      <a:pt x="304" y="546"/>
                    </a:lnTo>
                    <a:lnTo>
                      <a:pt x="298" y="546"/>
                    </a:lnTo>
                    <a:lnTo>
                      <a:pt x="293" y="542"/>
                    </a:lnTo>
                    <a:lnTo>
                      <a:pt x="288" y="544"/>
                    </a:lnTo>
                    <a:lnTo>
                      <a:pt x="281" y="548"/>
                    </a:lnTo>
                    <a:lnTo>
                      <a:pt x="279" y="555"/>
                    </a:lnTo>
                    <a:lnTo>
                      <a:pt x="282" y="565"/>
                    </a:lnTo>
                    <a:lnTo>
                      <a:pt x="279" y="571"/>
                    </a:lnTo>
                    <a:lnTo>
                      <a:pt x="279" y="575"/>
                    </a:lnTo>
                    <a:lnTo>
                      <a:pt x="279" y="586"/>
                    </a:lnTo>
                    <a:lnTo>
                      <a:pt x="278" y="593"/>
                    </a:lnTo>
                    <a:lnTo>
                      <a:pt x="277" y="598"/>
                    </a:lnTo>
                    <a:lnTo>
                      <a:pt x="279" y="609"/>
                    </a:lnTo>
                    <a:lnTo>
                      <a:pt x="278" y="621"/>
                    </a:lnTo>
                    <a:lnTo>
                      <a:pt x="273" y="626"/>
                    </a:lnTo>
                    <a:lnTo>
                      <a:pt x="271" y="637"/>
                    </a:lnTo>
                    <a:lnTo>
                      <a:pt x="191" y="518"/>
                    </a:lnTo>
                    <a:lnTo>
                      <a:pt x="0" y="240"/>
                    </a:lnTo>
                    <a:lnTo>
                      <a:pt x="14" y="186"/>
                    </a:lnTo>
                    <a:close/>
                  </a:path>
                </a:pathLst>
              </a:custGeom>
              <a:solidFill>
                <a:srgbClr val="97BF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6"/>
              <p:cNvSpPr>
                <a:spLocks/>
              </p:cNvSpPr>
              <p:nvPr/>
            </p:nvSpPr>
            <p:spPr bwMode="auto">
              <a:xfrm>
                <a:off x="2463" y="1830"/>
                <a:ext cx="412" cy="637"/>
              </a:xfrm>
              <a:custGeom>
                <a:avLst/>
                <a:gdLst>
                  <a:gd name="T0" fmla="*/ 14 w 412"/>
                  <a:gd name="T1" fmla="*/ 186 h 637"/>
                  <a:gd name="T2" fmla="*/ 58 w 412"/>
                  <a:gd name="T3" fmla="*/ 0 h 637"/>
                  <a:gd name="T4" fmla="*/ 161 w 412"/>
                  <a:gd name="T5" fmla="*/ 24 h 637"/>
                  <a:gd name="T6" fmla="*/ 235 w 412"/>
                  <a:gd name="T7" fmla="*/ 39 h 637"/>
                  <a:gd name="T8" fmla="*/ 331 w 412"/>
                  <a:gd name="T9" fmla="*/ 60 h 637"/>
                  <a:gd name="T10" fmla="*/ 412 w 412"/>
                  <a:gd name="T11" fmla="*/ 75 h 637"/>
                  <a:gd name="T12" fmla="*/ 339 w 412"/>
                  <a:gd name="T13" fmla="*/ 481 h 637"/>
                  <a:gd name="T14" fmla="*/ 327 w 412"/>
                  <a:gd name="T15" fmla="*/ 545 h 637"/>
                  <a:gd name="T16" fmla="*/ 323 w 412"/>
                  <a:gd name="T17" fmla="*/ 553 h 637"/>
                  <a:gd name="T18" fmla="*/ 316 w 412"/>
                  <a:gd name="T19" fmla="*/ 559 h 637"/>
                  <a:gd name="T20" fmla="*/ 311 w 412"/>
                  <a:gd name="T21" fmla="*/ 557 h 637"/>
                  <a:gd name="T22" fmla="*/ 309 w 412"/>
                  <a:gd name="T23" fmla="*/ 552 h 637"/>
                  <a:gd name="T24" fmla="*/ 304 w 412"/>
                  <a:gd name="T25" fmla="*/ 546 h 637"/>
                  <a:gd name="T26" fmla="*/ 298 w 412"/>
                  <a:gd name="T27" fmla="*/ 546 h 637"/>
                  <a:gd name="T28" fmla="*/ 293 w 412"/>
                  <a:gd name="T29" fmla="*/ 542 h 637"/>
                  <a:gd name="T30" fmla="*/ 288 w 412"/>
                  <a:gd name="T31" fmla="*/ 544 h 637"/>
                  <a:gd name="T32" fmla="*/ 281 w 412"/>
                  <a:gd name="T33" fmla="*/ 548 h 637"/>
                  <a:gd name="T34" fmla="*/ 279 w 412"/>
                  <a:gd name="T35" fmla="*/ 555 h 637"/>
                  <a:gd name="T36" fmla="*/ 282 w 412"/>
                  <a:gd name="T37" fmla="*/ 565 h 637"/>
                  <a:gd name="T38" fmla="*/ 279 w 412"/>
                  <a:gd name="T39" fmla="*/ 571 h 637"/>
                  <a:gd name="T40" fmla="*/ 279 w 412"/>
                  <a:gd name="T41" fmla="*/ 575 h 637"/>
                  <a:gd name="T42" fmla="*/ 279 w 412"/>
                  <a:gd name="T43" fmla="*/ 586 h 637"/>
                  <a:gd name="T44" fmla="*/ 278 w 412"/>
                  <a:gd name="T45" fmla="*/ 593 h 637"/>
                  <a:gd name="T46" fmla="*/ 277 w 412"/>
                  <a:gd name="T47" fmla="*/ 598 h 637"/>
                  <a:gd name="T48" fmla="*/ 279 w 412"/>
                  <a:gd name="T49" fmla="*/ 609 h 637"/>
                  <a:gd name="T50" fmla="*/ 278 w 412"/>
                  <a:gd name="T51" fmla="*/ 621 h 637"/>
                  <a:gd name="T52" fmla="*/ 273 w 412"/>
                  <a:gd name="T53" fmla="*/ 626 h 637"/>
                  <a:gd name="T54" fmla="*/ 271 w 412"/>
                  <a:gd name="T55" fmla="*/ 637 h 637"/>
                  <a:gd name="T56" fmla="*/ 191 w 412"/>
                  <a:gd name="T57" fmla="*/ 518 h 637"/>
                  <a:gd name="T58" fmla="*/ 0 w 412"/>
                  <a:gd name="T59" fmla="*/ 240 h 637"/>
                  <a:gd name="T60" fmla="*/ 14 w 412"/>
                  <a:gd name="T61" fmla="*/ 186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2" h="637">
                    <a:moveTo>
                      <a:pt x="14" y="186"/>
                    </a:moveTo>
                    <a:lnTo>
                      <a:pt x="58" y="0"/>
                    </a:lnTo>
                    <a:lnTo>
                      <a:pt x="161" y="24"/>
                    </a:lnTo>
                    <a:lnTo>
                      <a:pt x="235" y="39"/>
                    </a:lnTo>
                    <a:lnTo>
                      <a:pt x="331" y="60"/>
                    </a:lnTo>
                    <a:lnTo>
                      <a:pt x="412" y="75"/>
                    </a:lnTo>
                    <a:lnTo>
                      <a:pt x="339" y="481"/>
                    </a:lnTo>
                    <a:lnTo>
                      <a:pt x="327" y="545"/>
                    </a:lnTo>
                    <a:lnTo>
                      <a:pt x="323" y="553"/>
                    </a:lnTo>
                    <a:lnTo>
                      <a:pt x="316" y="559"/>
                    </a:lnTo>
                    <a:lnTo>
                      <a:pt x="311" y="557"/>
                    </a:lnTo>
                    <a:lnTo>
                      <a:pt x="309" y="552"/>
                    </a:lnTo>
                    <a:lnTo>
                      <a:pt x="304" y="546"/>
                    </a:lnTo>
                    <a:lnTo>
                      <a:pt x="298" y="546"/>
                    </a:lnTo>
                    <a:lnTo>
                      <a:pt x="293" y="542"/>
                    </a:lnTo>
                    <a:lnTo>
                      <a:pt x="288" y="544"/>
                    </a:lnTo>
                    <a:lnTo>
                      <a:pt x="281" y="548"/>
                    </a:lnTo>
                    <a:lnTo>
                      <a:pt x="279" y="555"/>
                    </a:lnTo>
                    <a:lnTo>
                      <a:pt x="282" y="565"/>
                    </a:lnTo>
                    <a:lnTo>
                      <a:pt x="279" y="571"/>
                    </a:lnTo>
                    <a:lnTo>
                      <a:pt x="279" y="575"/>
                    </a:lnTo>
                    <a:lnTo>
                      <a:pt x="279" y="586"/>
                    </a:lnTo>
                    <a:lnTo>
                      <a:pt x="278" y="593"/>
                    </a:lnTo>
                    <a:lnTo>
                      <a:pt x="277" y="598"/>
                    </a:lnTo>
                    <a:lnTo>
                      <a:pt x="279" y="609"/>
                    </a:lnTo>
                    <a:lnTo>
                      <a:pt x="278" y="621"/>
                    </a:lnTo>
                    <a:lnTo>
                      <a:pt x="273" y="626"/>
                    </a:lnTo>
                    <a:lnTo>
                      <a:pt x="271" y="637"/>
                    </a:lnTo>
                    <a:lnTo>
                      <a:pt x="191" y="518"/>
                    </a:lnTo>
                    <a:lnTo>
                      <a:pt x="0" y="240"/>
                    </a:lnTo>
                    <a:lnTo>
                      <a:pt x="14" y="186"/>
                    </a:lnTo>
                  </a:path>
                </a:pathLst>
              </a:custGeom>
              <a:noFill/>
              <a:ln w="47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9"/>
              <p:cNvSpPr>
                <a:spLocks/>
              </p:cNvSpPr>
              <p:nvPr/>
            </p:nvSpPr>
            <p:spPr bwMode="auto">
              <a:xfrm>
                <a:off x="2698" y="1309"/>
                <a:ext cx="385" cy="624"/>
              </a:xfrm>
              <a:custGeom>
                <a:avLst/>
                <a:gdLst>
                  <a:gd name="T0" fmla="*/ 29 w 385"/>
                  <a:gd name="T1" fmla="*/ 415 h 624"/>
                  <a:gd name="T2" fmla="*/ 35 w 385"/>
                  <a:gd name="T3" fmla="*/ 410 h 624"/>
                  <a:gd name="T4" fmla="*/ 40 w 385"/>
                  <a:gd name="T5" fmla="*/ 392 h 624"/>
                  <a:gd name="T6" fmla="*/ 40 w 385"/>
                  <a:gd name="T7" fmla="*/ 381 h 624"/>
                  <a:gd name="T8" fmla="*/ 31 w 385"/>
                  <a:gd name="T9" fmla="*/ 377 h 624"/>
                  <a:gd name="T10" fmla="*/ 32 w 385"/>
                  <a:gd name="T11" fmla="*/ 357 h 624"/>
                  <a:gd name="T12" fmla="*/ 44 w 385"/>
                  <a:gd name="T13" fmla="*/ 342 h 624"/>
                  <a:gd name="T14" fmla="*/ 57 w 385"/>
                  <a:gd name="T15" fmla="*/ 331 h 624"/>
                  <a:gd name="T16" fmla="*/ 61 w 385"/>
                  <a:gd name="T17" fmla="*/ 322 h 624"/>
                  <a:gd name="T18" fmla="*/ 78 w 385"/>
                  <a:gd name="T19" fmla="*/ 296 h 624"/>
                  <a:gd name="T20" fmla="*/ 93 w 385"/>
                  <a:gd name="T21" fmla="*/ 277 h 624"/>
                  <a:gd name="T22" fmla="*/ 81 w 385"/>
                  <a:gd name="T23" fmla="*/ 256 h 624"/>
                  <a:gd name="T24" fmla="*/ 76 w 385"/>
                  <a:gd name="T25" fmla="*/ 248 h 624"/>
                  <a:gd name="T26" fmla="*/ 74 w 385"/>
                  <a:gd name="T27" fmla="*/ 236 h 624"/>
                  <a:gd name="T28" fmla="*/ 73 w 385"/>
                  <a:gd name="T29" fmla="*/ 209 h 624"/>
                  <a:gd name="T30" fmla="*/ 77 w 385"/>
                  <a:gd name="T31" fmla="*/ 187 h 624"/>
                  <a:gd name="T32" fmla="*/ 118 w 385"/>
                  <a:gd name="T33" fmla="*/ 0 h 624"/>
                  <a:gd name="T34" fmla="*/ 171 w 385"/>
                  <a:gd name="T35" fmla="*/ 11 h 624"/>
                  <a:gd name="T36" fmla="*/ 154 w 385"/>
                  <a:gd name="T37" fmla="*/ 91 h 624"/>
                  <a:gd name="T38" fmla="*/ 162 w 385"/>
                  <a:gd name="T39" fmla="*/ 110 h 624"/>
                  <a:gd name="T40" fmla="*/ 168 w 385"/>
                  <a:gd name="T41" fmla="*/ 126 h 624"/>
                  <a:gd name="T42" fmla="*/ 169 w 385"/>
                  <a:gd name="T43" fmla="*/ 137 h 624"/>
                  <a:gd name="T44" fmla="*/ 172 w 385"/>
                  <a:gd name="T45" fmla="*/ 148 h 624"/>
                  <a:gd name="T46" fmla="*/ 181 w 385"/>
                  <a:gd name="T47" fmla="*/ 157 h 624"/>
                  <a:gd name="T48" fmla="*/ 187 w 385"/>
                  <a:gd name="T49" fmla="*/ 167 h 624"/>
                  <a:gd name="T50" fmla="*/ 195 w 385"/>
                  <a:gd name="T51" fmla="*/ 183 h 624"/>
                  <a:gd name="T52" fmla="*/ 199 w 385"/>
                  <a:gd name="T53" fmla="*/ 191 h 624"/>
                  <a:gd name="T54" fmla="*/ 204 w 385"/>
                  <a:gd name="T55" fmla="*/ 201 h 624"/>
                  <a:gd name="T56" fmla="*/ 213 w 385"/>
                  <a:gd name="T57" fmla="*/ 206 h 624"/>
                  <a:gd name="T58" fmla="*/ 217 w 385"/>
                  <a:gd name="T59" fmla="*/ 214 h 624"/>
                  <a:gd name="T60" fmla="*/ 228 w 385"/>
                  <a:gd name="T61" fmla="*/ 216 h 624"/>
                  <a:gd name="T62" fmla="*/ 217 w 385"/>
                  <a:gd name="T63" fmla="*/ 243 h 624"/>
                  <a:gd name="T64" fmla="*/ 211 w 385"/>
                  <a:gd name="T65" fmla="*/ 254 h 624"/>
                  <a:gd name="T66" fmla="*/ 210 w 385"/>
                  <a:gd name="T67" fmla="*/ 263 h 624"/>
                  <a:gd name="T68" fmla="*/ 211 w 385"/>
                  <a:gd name="T69" fmla="*/ 280 h 624"/>
                  <a:gd name="T70" fmla="*/ 203 w 385"/>
                  <a:gd name="T71" fmla="*/ 285 h 624"/>
                  <a:gd name="T72" fmla="*/ 200 w 385"/>
                  <a:gd name="T73" fmla="*/ 296 h 624"/>
                  <a:gd name="T74" fmla="*/ 206 w 385"/>
                  <a:gd name="T75" fmla="*/ 304 h 624"/>
                  <a:gd name="T76" fmla="*/ 215 w 385"/>
                  <a:gd name="T77" fmla="*/ 309 h 624"/>
                  <a:gd name="T78" fmla="*/ 238 w 385"/>
                  <a:gd name="T79" fmla="*/ 303 h 624"/>
                  <a:gd name="T80" fmla="*/ 242 w 385"/>
                  <a:gd name="T81" fmla="*/ 319 h 624"/>
                  <a:gd name="T82" fmla="*/ 249 w 385"/>
                  <a:gd name="T83" fmla="*/ 343 h 624"/>
                  <a:gd name="T84" fmla="*/ 255 w 385"/>
                  <a:gd name="T85" fmla="*/ 354 h 624"/>
                  <a:gd name="T86" fmla="*/ 252 w 385"/>
                  <a:gd name="T87" fmla="*/ 366 h 624"/>
                  <a:gd name="T88" fmla="*/ 257 w 385"/>
                  <a:gd name="T89" fmla="*/ 377 h 624"/>
                  <a:gd name="T90" fmla="*/ 270 w 385"/>
                  <a:gd name="T91" fmla="*/ 380 h 624"/>
                  <a:gd name="T92" fmla="*/ 271 w 385"/>
                  <a:gd name="T93" fmla="*/ 395 h 624"/>
                  <a:gd name="T94" fmla="*/ 272 w 385"/>
                  <a:gd name="T95" fmla="*/ 404 h 624"/>
                  <a:gd name="T96" fmla="*/ 280 w 385"/>
                  <a:gd name="T97" fmla="*/ 415 h 624"/>
                  <a:gd name="T98" fmla="*/ 283 w 385"/>
                  <a:gd name="T99" fmla="*/ 408 h 624"/>
                  <a:gd name="T100" fmla="*/ 299 w 385"/>
                  <a:gd name="T101" fmla="*/ 408 h 624"/>
                  <a:gd name="T102" fmla="*/ 310 w 385"/>
                  <a:gd name="T103" fmla="*/ 410 h 624"/>
                  <a:gd name="T104" fmla="*/ 318 w 385"/>
                  <a:gd name="T105" fmla="*/ 404 h 624"/>
                  <a:gd name="T106" fmla="*/ 339 w 385"/>
                  <a:gd name="T107" fmla="*/ 408 h 624"/>
                  <a:gd name="T108" fmla="*/ 350 w 385"/>
                  <a:gd name="T109" fmla="*/ 410 h 624"/>
                  <a:gd name="T110" fmla="*/ 360 w 385"/>
                  <a:gd name="T111" fmla="*/ 410 h 624"/>
                  <a:gd name="T112" fmla="*/ 374 w 385"/>
                  <a:gd name="T113" fmla="*/ 400 h 624"/>
                  <a:gd name="T114" fmla="*/ 381 w 385"/>
                  <a:gd name="T115" fmla="*/ 417 h 624"/>
                  <a:gd name="T116" fmla="*/ 355 w 385"/>
                  <a:gd name="T117" fmla="*/ 624 h 624"/>
                  <a:gd name="T118" fmla="*/ 200 w 385"/>
                  <a:gd name="T119" fmla="*/ 600 h 624"/>
                  <a:gd name="T120" fmla="*/ 96 w 385"/>
                  <a:gd name="T121" fmla="*/ 581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85" h="624">
                    <a:moveTo>
                      <a:pt x="0" y="560"/>
                    </a:moveTo>
                    <a:lnTo>
                      <a:pt x="29" y="415"/>
                    </a:lnTo>
                    <a:lnTo>
                      <a:pt x="32" y="411"/>
                    </a:lnTo>
                    <a:lnTo>
                      <a:pt x="35" y="410"/>
                    </a:lnTo>
                    <a:lnTo>
                      <a:pt x="39" y="399"/>
                    </a:lnTo>
                    <a:lnTo>
                      <a:pt x="40" y="392"/>
                    </a:lnTo>
                    <a:lnTo>
                      <a:pt x="44" y="387"/>
                    </a:lnTo>
                    <a:lnTo>
                      <a:pt x="40" y="381"/>
                    </a:lnTo>
                    <a:lnTo>
                      <a:pt x="36" y="379"/>
                    </a:lnTo>
                    <a:lnTo>
                      <a:pt x="31" y="377"/>
                    </a:lnTo>
                    <a:lnTo>
                      <a:pt x="28" y="373"/>
                    </a:lnTo>
                    <a:lnTo>
                      <a:pt x="32" y="357"/>
                    </a:lnTo>
                    <a:lnTo>
                      <a:pt x="38" y="353"/>
                    </a:lnTo>
                    <a:lnTo>
                      <a:pt x="44" y="342"/>
                    </a:lnTo>
                    <a:lnTo>
                      <a:pt x="53" y="336"/>
                    </a:lnTo>
                    <a:lnTo>
                      <a:pt x="57" y="331"/>
                    </a:lnTo>
                    <a:lnTo>
                      <a:pt x="59" y="326"/>
                    </a:lnTo>
                    <a:lnTo>
                      <a:pt x="61" y="322"/>
                    </a:lnTo>
                    <a:lnTo>
                      <a:pt x="70" y="311"/>
                    </a:lnTo>
                    <a:lnTo>
                      <a:pt x="78" y="296"/>
                    </a:lnTo>
                    <a:lnTo>
                      <a:pt x="89" y="282"/>
                    </a:lnTo>
                    <a:lnTo>
                      <a:pt x="93" y="277"/>
                    </a:lnTo>
                    <a:lnTo>
                      <a:pt x="91" y="266"/>
                    </a:lnTo>
                    <a:lnTo>
                      <a:pt x="81" y="256"/>
                    </a:lnTo>
                    <a:lnTo>
                      <a:pt x="78" y="254"/>
                    </a:lnTo>
                    <a:lnTo>
                      <a:pt x="76" y="248"/>
                    </a:lnTo>
                    <a:lnTo>
                      <a:pt x="76" y="240"/>
                    </a:lnTo>
                    <a:lnTo>
                      <a:pt x="74" y="236"/>
                    </a:lnTo>
                    <a:lnTo>
                      <a:pt x="76" y="220"/>
                    </a:lnTo>
                    <a:lnTo>
                      <a:pt x="73" y="209"/>
                    </a:lnTo>
                    <a:lnTo>
                      <a:pt x="76" y="204"/>
                    </a:lnTo>
                    <a:lnTo>
                      <a:pt x="77" y="187"/>
                    </a:lnTo>
                    <a:lnTo>
                      <a:pt x="116" y="3"/>
                    </a:lnTo>
                    <a:lnTo>
                      <a:pt x="118" y="0"/>
                    </a:lnTo>
                    <a:lnTo>
                      <a:pt x="158" y="8"/>
                    </a:lnTo>
                    <a:lnTo>
                      <a:pt x="171" y="11"/>
                    </a:lnTo>
                    <a:lnTo>
                      <a:pt x="169" y="14"/>
                    </a:lnTo>
                    <a:lnTo>
                      <a:pt x="154" y="91"/>
                    </a:lnTo>
                    <a:lnTo>
                      <a:pt x="162" y="107"/>
                    </a:lnTo>
                    <a:lnTo>
                      <a:pt x="162" y="110"/>
                    </a:lnTo>
                    <a:lnTo>
                      <a:pt x="166" y="121"/>
                    </a:lnTo>
                    <a:lnTo>
                      <a:pt x="168" y="126"/>
                    </a:lnTo>
                    <a:lnTo>
                      <a:pt x="165" y="132"/>
                    </a:lnTo>
                    <a:lnTo>
                      <a:pt x="169" y="137"/>
                    </a:lnTo>
                    <a:lnTo>
                      <a:pt x="162" y="137"/>
                    </a:lnTo>
                    <a:lnTo>
                      <a:pt x="172" y="148"/>
                    </a:lnTo>
                    <a:lnTo>
                      <a:pt x="173" y="153"/>
                    </a:lnTo>
                    <a:lnTo>
                      <a:pt x="181" y="157"/>
                    </a:lnTo>
                    <a:lnTo>
                      <a:pt x="183" y="163"/>
                    </a:lnTo>
                    <a:lnTo>
                      <a:pt x="187" y="167"/>
                    </a:lnTo>
                    <a:lnTo>
                      <a:pt x="188" y="172"/>
                    </a:lnTo>
                    <a:lnTo>
                      <a:pt x="195" y="183"/>
                    </a:lnTo>
                    <a:lnTo>
                      <a:pt x="199" y="189"/>
                    </a:lnTo>
                    <a:lnTo>
                      <a:pt x="199" y="191"/>
                    </a:lnTo>
                    <a:lnTo>
                      <a:pt x="199" y="197"/>
                    </a:lnTo>
                    <a:lnTo>
                      <a:pt x="204" y="201"/>
                    </a:lnTo>
                    <a:lnTo>
                      <a:pt x="207" y="206"/>
                    </a:lnTo>
                    <a:lnTo>
                      <a:pt x="213" y="206"/>
                    </a:lnTo>
                    <a:lnTo>
                      <a:pt x="211" y="212"/>
                    </a:lnTo>
                    <a:lnTo>
                      <a:pt x="217" y="214"/>
                    </a:lnTo>
                    <a:lnTo>
                      <a:pt x="223" y="214"/>
                    </a:lnTo>
                    <a:lnTo>
                      <a:pt x="228" y="216"/>
                    </a:lnTo>
                    <a:lnTo>
                      <a:pt x="222" y="232"/>
                    </a:lnTo>
                    <a:lnTo>
                      <a:pt x="217" y="243"/>
                    </a:lnTo>
                    <a:lnTo>
                      <a:pt x="215" y="248"/>
                    </a:lnTo>
                    <a:lnTo>
                      <a:pt x="211" y="254"/>
                    </a:lnTo>
                    <a:lnTo>
                      <a:pt x="213" y="258"/>
                    </a:lnTo>
                    <a:lnTo>
                      <a:pt x="210" y="263"/>
                    </a:lnTo>
                    <a:lnTo>
                      <a:pt x="214" y="269"/>
                    </a:lnTo>
                    <a:lnTo>
                      <a:pt x="211" y="280"/>
                    </a:lnTo>
                    <a:lnTo>
                      <a:pt x="206" y="281"/>
                    </a:lnTo>
                    <a:lnTo>
                      <a:pt x="203" y="285"/>
                    </a:lnTo>
                    <a:lnTo>
                      <a:pt x="204" y="292"/>
                    </a:lnTo>
                    <a:lnTo>
                      <a:pt x="200" y="296"/>
                    </a:lnTo>
                    <a:lnTo>
                      <a:pt x="199" y="301"/>
                    </a:lnTo>
                    <a:lnTo>
                      <a:pt x="206" y="304"/>
                    </a:lnTo>
                    <a:lnTo>
                      <a:pt x="210" y="311"/>
                    </a:lnTo>
                    <a:lnTo>
                      <a:pt x="215" y="309"/>
                    </a:lnTo>
                    <a:lnTo>
                      <a:pt x="237" y="299"/>
                    </a:lnTo>
                    <a:lnTo>
                      <a:pt x="238" y="303"/>
                    </a:lnTo>
                    <a:lnTo>
                      <a:pt x="242" y="308"/>
                    </a:lnTo>
                    <a:lnTo>
                      <a:pt x="242" y="319"/>
                    </a:lnTo>
                    <a:lnTo>
                      <a:pt x="245" y="332"/>
                    </a:lnTo>
                    <a:lnTo>
                      <a:pt x="249" y="343"/>
                    </a:lnTo>
                    <a:lnTo>
                      <a:pt x="253" y="349"/>
                    </a:lnTo>
                    <a:lnTo>
                      <a:pt x="255" y="354"/>
                    </a:lnTo>
                    <a:lnTo>
                      <a:pt x="255" y="360"/>
                    </a:lnTo>
                    <a:lnTo>
                      <a:pt x="252" y="366"/>
                    </a:lnTo>
                    <a:lnTo>
                      <a:pt x="253" y="372"/>
                    </a:lnTo>
                    <a:lnTo>
                      <a:pt x="257" y="377"/>
                    </a:lnTo>
                    <a:lnTo>
                      <a:pt x="264" y="374"/>
                    </a:lnTo>
                    <a:lnTo>
                      <a:pt x="270" y="380"/>
                    </a:lnTo>
                    <a:lnTo>
                      <a:pt x="272" y="389"/>
                    </a:lnTo>
                    <a:lnTo>
                      <a:pt x="271" y="395"/>
                    </a:lnTo>
                    <a:lnTo>
                      <a:pt x="274" y="400"/>
                    </a:lnTo>
                    <a:lnTo>
                      <a:pt x="272" y="404"/>
                    </a:lnTo>
                    <a:lnTo>
                      <a:pt x="276" y="410"/>
                    </a:lnTo>
                    <a:lnTo>
                      <a:pt x="280" y="415"/>
                    </a:lnTo>
                    <a:lnTo>
                      <a:pt x="283" y="414"/>
                    </a:lnTo>
                    <a:lnTo>
                      <a:pt x="283" y="408"/>
                    </a:lnTo>
                    <a:lnTo>
                      <a:pt x="289" y="407"/>
                    </a:lnTo>
                    <a:lnTo>
                      <a:pt x="299" y="408"/>
                    </a:lnTo>
                    <a:lnTo>
                      <a:pt x="305" y="410"/>
                    </a:lnTo>
                    <a:lnTo>
                      <a:pt x="310" y="410"/>
                    </a:lnTo>
                    <a:lnTo>
                      <a:pt x="316" y="406"/>
                    </a:lnTo>
                    <a:lnTo>
                      <a:pt x="318" y="404"/>
                    </a:lnTo>
                    <a:lnTo>
                      <a:pt x="329" y="408"/>
                    </a:lnTo>
                    <a:lnTo>
                      <a:pt x="339" y="408"/>
                    </a:lnTo>
                    <a:lnTo>
                      <a:pt x="346" y="412"/>
                    </a:lnTo>
                    <a:lnTo>
                      <a:pt x="350" y="410"/>
                    </a:lnTo>
                    <a:lnTo>
                      <a:pt x="360" y="414"/>
                    </a:lnTo>
                    <a:lnTo>
                      <a:pt x="360" y="410"/>
                    </a:lnTo>
                    <a:lnTo>
                      <a:pt x="369" y="399"/>
                    </a:lnTo>
                    <a:lnTo>
                      <a:pt x="374" y="400"/>
                    </a:lnTo>
                    <a:lnTo>
                      <a:pt x="377" y="410"/>
                    </a:lnTo>
                    <a:lnTo>
                      <a:pt x="381" y="417"/>
                    </a:lnTo>
                    <a:lnTo>
                      <a:pt x="385" y="421"/>
                    </a:lnTo>
                    <a:lnTo>
                      <a:pt x="355" y="624"/>
                    </a:lnTo>
                    <a:lnTo>
                      <a:pt x="284" y="615"/>
                    </a:lnTo>
                    <a:lnTo>
                      <a:pt x="200" y="600"/>
                    </a:lnTo>
                    <a:lnTo>
                      <a:pt x="177" y="596"/>
                    </a:lnTo>
                    <a:lnTo>
                      <a:pt x="96" y="581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97BF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10"/>
              <p:cNvSpPr>
                <a:spLocks/>
              </p:cNvSpPr>
              <p:nvPr/>
            </p:nvSpPr>
            <p:spPr bwMode="auto">
              <a:xfrm>
                <a:off x="2698" y="1309"/>
                <a:ext cx="385" cy="624"/>
              </a:xfrm>
              <a:custGeom>
                <a:avLst/>
                <a:gdLst>
                  <a:gd name="T0" fmla="*/ 29 w 385"/>
                  <a:gd name="T1" fmla="*/ 415 h 624"/>
                  <a:gd name="T2" fmla="*/ 35 w 385"/>
                  <a:gd name="T3" fmla="*/ 410 h 624"/>
                  <a:gd name="T4" fmla="*/ 40 w 385"/>
                  <a:gd name="T5" fmla="*/ 392 h 624"/>
                  <a:gd name="T6" fmla="*/ 40 w 385"/>
                  <a:gd name="T7" fmla="*/ 381 h 624"/>
                  <a:gd name="T8" fmla="*/ 31 w 385"/>
                  <a:gd name="T9" fmla="*/ 377 h 624"/>
                  <a:gd name="T10" fmla="*/ 32 w 385"/>
                  <a:gd name="T11" fmla="*/ 357 h 624"/>
                  <a:gd name="T12" fmla="*/ 44 w 385"/>
                  <a:gd name="T13" fmla="*/ 342 h 624"/>
                  <a:gd name="T14" fmla="*/ 57 w 385"/>
                  <a:gd name="T15" fmla="*/ 331 h 624"/>
                  <a:gd name="T16" fmla="*/ 61 w 385"/>
                  <a:gd name="T17" fmla="*/ 322 h 624"/>
                  <a:gd name="T18" fmla="*/ 78 w 385"/>
                  <a:gd name="T19" fmla="*/ 296 h 624"/>
                  <a:gd name="T20" fmla="*/ 93 w 385"/>
                  <a:gd name="T21" fmla="*/ 277 h 624"/>
                  <a:gd name="T22" fmla="*/ 81 w 385"/>
                  <a:gd name="T23" fmla="*/ 256 h 624"/>
                  <a:gd name="T24" fmla="*/ 76 w 385"/>
                  <a:gd name="T25" fmla="*/ 248 h 624"/>
                  <a:gd name="T26" fmla="*/ 74 w 385"/>
                  <a:gd name="T27" fmla="*/ 236 h 624"/>
                  <a:gd name="T28" fmla="*/ 73 w 385"/>
                  <a:gd name="T29" fmla="*/ 209 h 624"/>
                  <a:gd name="T30" fmla="*/ 77 w 385"/>
                  <a:gd name="T31" fmla="*/ 187 h 624"/>
                  <a:gd name="T32" fmla="*/ 118 w 385"/>
                  <a:gd name="T33" fmla="*/ 0 h 624"/>
                  <a:gd name="T34" fmla="*/ 171 w 385"/>
                  <a:gd name="T35" fmla="*/ 11 h 624"/>
                  <a:gd name="T36" fmla="*/ 154 w 385"/>
                  <a:gd name="T37" fmla="*/ 91 h 624"/>
                  <a:gd name="T38" fmla="*/ 162 w 385"/>
                  <a:gd name="T39" fmla="*/ 110 h 624"/>
                  <a:gd name="T40" fmla="*/ 168 w 385"/>
                  <a:gd name="T41" fmla="*/ 126 h 624"/>
                  <a:gd name="T42" fmla="*/ 169 w 385"/>
                  <a:gd name="T43" fmla="*/ 137 h 624"/>
                  <a:gd name="T44" fmla="*/ 172 w 385"/>
                  <a:gd name="T45" fmla="*/ 148 h 624"/>
                  <a:gd name="T46" fmla="*/ 181 w 385"/>
                  <a:gd name="T47" fmla="*/ 157 h 624"/>
                  <a:gd name="T48" fmla="*/ 187 w 385"/>
                  <a:gd name="T49" fmla="*/ 167 h 624"/>
                  <a:gd name="T50" fmla="*/ 195 w 385"/>
                  <a:gd name="T51" fmla="*/ 183 h 624"/>
                  <a:gd name="T52" fmla="*/ 199 w 385"/>
                  <a:gd name="T53" fmla="*/ 191 h 624"/>
                  <a:gd name="T54" fmla="*/ 204 w 385"/>
                  <a:gd name="T55" fmla="*/ 201 h 624"/>
                  <a:gd name="T56" fmla="*/ 213 w 385"/>
                  <a:gd name="T57" fmla="*/ 206 h 624"/>
                  <a:gd name="T58" fmla="*/ 217 w 385"/>
                  <a:gd name="T59" fmla="*/ 214 h 624"/>
                  <a:gd name="T60" fmla="*/ 228 w 385"/>
                  <a:gd name="T61" fmla="*/ 216 h 624"/>
                  <a:gd name="T62" fmla="*/ 217 w 385"/>
                  <a:gd name="T63" fmla="*/ 243 h 624"/>
                  <a:gd name="T64" fmla="*/ 211 w 385"/>
                  <a:gd name="T65" fmla="*/ 254 h 624"/>
                  <a:gd name="T66" fmla="*/ 210 w 385"/>
                  <a:gd name="T67" fmla="*/ 263 h 624"/>
                  <a:gd name="T68" fmla="*/ 211 w 385"/>
                  <a:gd name="T69" fmla="*/ 280 h 624"/>
                  <a:gd name="T70" fmla="*/ 203 w 385"/>
                  <a:gd name="T71" fmla="*/ 285 h 624"/>
                  <a:gd name="T72" fmla="*/ 200 w 385"/>
                  <a:gd name="T73" fmla="*/ 296 h 624"/>
                  <a:gd name="T74" fmla="*/ 206 w 385"/>
                  <a:gd name="T75" fmla="*/ 304 h 624"/>
                  <a:gd name="T76" fmla="*/ 215 w 385"/>
                  <a:gd name="T77" fmla="*/ 309 h 624"/>
                  <a:gd name="T78" fmla="*/ 238 w 385"/>
                  <a:gd name="T79" fmla="*/ 303 h 624"/>
                  <a:gd name="T80" fmla="*/ 242 w 385"/>
                  <a:gd name="T81" fmla="*/ 319 h 624"/>
                  <a:gd name="T82" fmla="*/ 249 w 385"/>
                  <a:gd name="T83" fmla="*/ 343 h 624"/>
                  <a:gd name="T84" fmla="*/ 255 w 385"/>
                  <a:gd name="T85" fmla="*/ 354 h 624"/>
                  <a:gd name="T86" fmla="*/ 252 w 385"/>
                  <a:gd name="T87" fmla="*/ 366 h 624"/>
                  <a:gd name="T88" fmla="*/ 257 w 385"/>
                  <a:gd name="T89" fmla="*/ 377 h 624"/>
                  <a:gd name="T90" fmla="*/ 270 w 385"/>
                  <a:gd name="T91" fmla="*/ 380 h 624"/>
                  <a:gd name="T92" fmla="*/ 271 w 385"/>
                  <a:gd name="T93" fmla="*/ 395 h 624"/>
                  <a:gd name="T94" fmla="*/ 272 w 385"/>
                  <a:gd name="T95" fmla="*/ 404 h 624"/>
                  <a:gd name="T96" fmla="*/ 280 w 385"/>
                  <a:gd name="T97" fmla="*/ 415 h 624"/>
                  <a:gd name="T98" fmla="*/ 283 w 385"/>
                  <a:gd name="T99" fmla="*/ 408 h 624"/>
                  <a:gd name="T100" fmla="*/ 299 w 385"/>
                  <a:gd name="T101" fmla="*/ 408 h 624"/>
                  <a:gd name="T102" fmla="*/ 310 w 385"/>
                  <a:gd name="T103" fmla="*/ 410 h 624"/>
                  <a:gd name="T104" fmla="*/ 318 w 385"/>
                  <a:gd name="T105" fmla="*/ 404 h 624"/>
                  <a:gd name="T106" fmla="*/ 339 w 385"/>
                  <a:gd name="T107" fmla="*/ 408 h 624"/>
                  <a:gd name="T108" fmla="*/ 350 w 385"/>
                  <a:gd name="T109" fmla="*/ 410 h 624"/>
                  <a:gd name="T110" fmla="*/ 360 w 385"/>
                  <a:gd name="T111" fmla="*/ 410 h 624"/>
                  <a:gd name="T112" fmla="*/ 374 w 385"/>
                  <a:gd name="T113" fmla="*/ 400 h 624"/>
                  <a:gd name="T114" fmla="*/ 381 w 385"/>
                  <a:gd name="T115" fmla="*/ 417 h 624"/>
                  <a:gd name="T116" fmla="*/ 355 w 385"/>
                  <a:gd name="T117" fmla="*/ 624 h 624"/>
                  <a:gd name="T118" fmla="*/ 200 w 385"/>
                  <a:gd name="T119" fmla="*/ 600 h 624"/>
                  <a:gd name="T120" fmla="*/ 96 w 385"/>
                  <a:gd name="T121" fmla="*/ 581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85" h="624">
                    <a:moveTo>
                      <a:pt x="0" y="560"/>
                    </a:moveTo>
                    <a:lnTo>
                      <a:pt x="29" y="415"/>
                    </a:lnTo>
                    <a:lnTo>
                      <a:pt x="32" y="411"/>
                    </a:lnTo>
                    <a:lnTo>
                      <a:pt x="35" y="410"/>
                    </a:lnTo>
                    <a:lnTo>
                      <a:pt x="39" y="399"/>
                    </a:lnTo>
                    <a:lnTo>
                      <a:pt x="40" y="392"/>
                    </a:lnTo>
                    <a:lnTo>
                      <a:pt x="44" y="387"/>
                    </a:lnTo>
                    <a:lnTo>
                      <a:pt x="40" y="381"/>
                    </a:lnTo>
                    <a:lnTo>
                      <a:pt x="36" y="379"/>
                    </a:lnTo>
                    <a:lnTo>
                      <a:pt x="31" y="377"/>
                    </a:lnTo>
                    <a:lnTo>
                      <a:pt x="28" y="373"/>
                    </a:lnTo>
                    <a:lnTo>
                      <a:pt x="32" y="357"/>
                    </a:lnTo>
                    <a:lnTo>
                      <a:pt x="38" y="353"/>
                    </a:lnTo>
                    <a:lnTo>
                      <a:pt x="44" y="342"/>
                    </a:lnTo>
                    <a:lnTo>
                      <a:pt x="53" y="336"/>
                    </a:lnTo>
                    <a:lnTo>
                      <a:pt x="57" y="331"/>
                    </a:lnTo>
                    <a:lnTo>
                      <a:pt x="59" y="326"/>
                    </a:lnTo>
                    <a:lnTo>
                      <a:pt x="61" y="322"/>
                    </a:lnTo>
                    <a:lnTo>
                      <a:pt x="70" y="311"/>
                    </a:lnTo>
                    <a:lnTo>
                      <a:pt x="78" y="296"/>
                    </a:lnTo>
                    <a:lnTo>
                      <a:pt x="89" y="282"/>
                    </a:lnTo>
                    <a:lnTo>
                      <a:pt x="93" y="277"/>
                    </a:lnTo>
                    <a:lnTo>
                      <a:pt x="91" y="266"/>
                    </a:lnTo>
                    <a:lnTo>
                      <a:pt x="81" y="256"/>
                    </a:lnTo>
                    <a:lnTo>
                      <a:pt x="78" y="254"/>
                    </a:lnTo>
                    <a:lnTo>
                      <a:pt x="76" y="248"/>
                    </a:lnTo>
                    <a:lnTo>
                      <a:pt x="76" y="240"/>
                    </a:lnTo>
                    <a:lnTo>
                      <a:pt x="74" y="236"/>
                    </a:lnTo>
                    <a:lnTo>
                      <a:pt x="76" y="220"/>
                    </a:lnTo>
                    <a:lnTo>
                      <a:pt x="73" y="209"/>
                    </a:lnTo>
                    <a:lnTo>
                      <a:pt x="76" y="204"/>
                    </a:lnTo>
                    <a:lnTo>
                      <a:pt x="77" y="187"/>
                    </a:lnTo>
                    <a:lnTo>
                      <a:pt x="116" y="3"/>
                    </a:lnTo>
                    <a:lnTo>
                      <a:pt x="118" y="0"/>
                    </a:lnTo>
                    <a:lnTo>
                      <a:pt x="158" y="8"/>
                    </a:lnTo>
                    <a:lnTo>
                      <a:pt x="171" y="11"/>
                    </a:lnTo>
                    <a:lnTo>
                      <a:pt x="169" y="14"/>
                    </a:lnTo>
                    <a:lnTo>
                      <a:pt x="154" y="91"/>
                    </a:lnTo>
                    <a:lnTo>
                      <a:pt x="162" y="107"/>
                    </a:lnTo>
                    <a:lnTo>
                      <a:pt x="162" y="110"/>
                    </a:lnTo>
                    <a:lnTo>
                      <a:pt x="166" y="121"/>
                    </a:lnTo>
                    <a:lnTo>
                      <a:pt x="168" y="126"/>
                    </a:lnTo>
                    <a:lnTo>
                      <a:pt x="165" y="132"/>
                    </a:lnTo>
                    <a:lnTo>
                      <a:pt x="169" y="137"/>
                    </a:lnTo>
                    <a:lnTo>
                      <a:pt x="162" y="137"/>
                    </a:lnTo>
                    <a:lnTo>
                      <a:pt x="172" y="148"/>
                    </a:lnTo>
                    <a:lnTo>
                      <a:pt x="173" y="153"/>
                    </a:lnTo>
                    <a:lnTo>
                      <a:pt x="181" y="157"/>
                    </a:lnTo>
                    <a:lnTo>
                      <a:pt x="183" y="163"/>
                    </a:lnTo>
                    <a:lnTo>
                      <a:pt x="187" y="167"/>
                    </a:lnTo>
                    <a:lnTo>
                      <a:pt x="188" y="172"/>
                    </a:lnTo>
                    <a:lnTo>
                      <a:pt x="195" y="183"/>
                    </a:lnTo>
                    <a:lnTo>
                      <a:pt x="199" y="189"/>
                    </a:lnTo>
                    <a:lnTo>
                      <a:pt x="199" y="191"/>
                    </a:lnTo>
                    <a:lnTo>
                      <a:pt x="199" y="197"/>
                    </a:lnTo>
                    <a:lnTo>
                      <a:pt x="204" y="201"/>
                    </a:lnTo>
                    <a:lnTo>
                      <a:pt x="207" y="206"/>
                    </a:lnTo>
                    <a:lnTo>
                      <a:pt x="213" y="206"/>
                    </a:lnTo>
                    <a:lnTo>
                      <a:pt x="211" y="212"/>
                    </a:lnTo>
                    <a:lnTo>
                      <a:pt x="217" y="214"/>
                    </a:lnTo>
                    <a:lnTo>
                      <a:pt x="223" y="214"/>
                    </a:lnTo>
                    <a:lnTo>
                      <a:pt x="228" y="216"/>
                    </a:lnTo>
                    <a:lnTo>
                      <a:pt x="222" y="232"/>
                    </a:lnTo>
                    <a:lnTo>
                      <a:pt x="217" y="243"/>
                    </a:lnTo>
                    <a:lnTo>
                      <a:pt x="215" y="248"/>
                    </a:lnTo>
                    <a:lnTo>
                      <a:pt x="211" y="254"/>
                    </a:lnTo>
                    <a:lnTo>
                      <a:pt x="213" y="258"/>
                    </a:lnTo>
                    <a:lnTo>
                      <a:pt x="210" y="263"/>
                    </a:lnTo>
                    <a:lnTo>
                      <a:pt x="214" y="269"/>
                    </a:lnTo>
                    <a:lnTo>
                      <a:pt x="211" y="280"/>
                    </a:lnTo>
                    <a:lnTo>
                      <a:pt x="206" y="281"/>
                    </a:lnTo>
                    <a:lnTo>
                      <a:pt x="203" y="285"/>
                    </a:lnTo>
                    <a:lnTo>
                      <a:pt x="204" y="292"/>
                    </a:lnTo>
                    <a:lnTo>
                      <a:pt x="200" y="296"/>
                    </a:lnTo>
                    <a:lnTo>
                      <a:pt x="199" y="301"/>
                    </a:lnTo>
                    <a:lnTo>
                      <a:pt x="206" y="304"/>
                    </a:lnTo>
                    <a:lnTo>
                      <a:pt x="210" y="311"/>
                    </a:lnTo>
                    <a:lnTo>
                      <a:pt x="215" y="309"/>
                    </a:lnTo>
                    <a:lnTo>
                      <a:pt x="237" y="299"/>
                    </a:lnTo>
                    <a:lnTo>
                      <a:pt x="238" y="303"/>
                    </a:lnTo>
                    <a:lnTo>
                      <a:pt x="242" y="308"/>
                    </a:lnTo>
                    <a:lnTo>
                      <a:pt x="242" y="319"/>
                    </a:lnTo>
                    <a:lnTo>
                      <a:pt x="245" y="332"/>
                    </a:lnTo>
                    <a:lnTo>
                      <a:pt x="249" y="343"/>
                    </a:lnTo>
                    <a:lnTo>
                      <a:pt x="253" y="349"/>
                    </a:lnTo>
                    <a:lnTo>
                      <a:pt x="255" y="354"/>
                    </a:lnTo>
                    <a:lnTo>
                      <a:pt x="255" y="360"/>
                    </a:lnTo>
                    <a:lnTo>
                      <a:pt x="252" y="366"/>
                    </a:lnTo>
                    <a:lnTo>
                      <a:pt x="253" y="372"/>
                    </a:lnTo>
                    <a:lnTo>
                      <a:pt x="257" y="377"/>
                    </a:lnTo>
                    <a:lnTo>
                      <a:pt x="264" y="374"/>
                    </a:lnTo>
                    <a:lnTo>
                      <a:pt x="270" y="380"/>
                    </a:lnTo>
                    <a:lnTo>
                      <a:pt x="272" y="389"/>
                    </a:lnTo>
                    <a:lnTo>
                      <a:pt x="271" y="395"/>
                    </a:lnTo>
                    <a:lnTo>
                      <a:pt x="274" y="400"/>
                    </a:lnTo>
                    <a:lnTo>
                      <a:pt x="272" y="404"/>
                    </a:lnTo>
                    <a:lnTo>
                      <a:pt x="276" y="410"/>
                    </a:lnTo>
                    <a:lnTo>
                      <a:pt x="280" y="415"/>
                    </a:lnTo>
                    <a:lnTo>
                      <a:pt x="283" y="414"/>
                    </a:lnTo>
                    <a:lnTo>
                      <a:pt x="283" y="408"/>
                    </a:lnTo>
                    <a:lnTo>
                      <a:pt x="289" y="407"/>
                    </a:lnTo>
                    <a:lnTo>
                      <a:pt x="299" y="408"/>
                    </a:lnTo>
                    <a:lnTo>
                      <a:pt x="305" y="410"/>
                    </a:lnTo>
                    <a:lnTo>
                      <a:pt x="310" y="410"/>
                    </a:lnTo>
                    <a:lnTo>
                      <a:pt x="316" y="406"/>
                    </a:lnTo>
                    <a:lnTo>
                      <a:pt x="318" y="404"/>
                    </a:lnTo>
                    <a:lnTo>
                      <a:pt x="329" y="408"/>
                    </a:lnTo>
                    <a:lnTo>
                      <a:pt x="339" y="408"/>
                    </a:lnTo>
                    <a:lnTo>
                      <a:pt x="346" y="412"/>
                    </a:lnTo>
                    <a:lnTo>
                      <a:pt x="350" y="410"/>
                    </a:lnTo>
                    <a:lnTo>
                      <a:pt x="360" y="414"/>
                    </a:lnTo>
                    <a:lnTo>
                      <a:pt x="360" y="410"/>
                    </a:lnTo>
                    <a:lnTo>
                      <a:pt x="369" y="399"/>
                    </a:lnTo>
                    <a:lnTo>
                      <a:pt x="374" y="400"/>
                    </a:lnTo>
                    <a:lnTo>
                      <a:pt x="377" y="410"/>
                    </a:lnTo>
                    <a:lnTo>
                      <a:pt x="381" y="417"/>
                    </a:lnTo>
                    <a:lnTo>
                      <a:pt x="385" y="421"/>
                    </a:lnTo>
                    <a:lnTo>
                      <a:pt x="355" y="624"/>
                    </a:lnTo>
                    <a:lnTo>
                      <a:pt x="284" y="615"/>
                    </a:lnTo>
                    <a:lnTo>
                      <a:pt x="200" y="600"/>
                    </a:lnTo>
                    <a:lnTo>
                      <a:pt x="177" y="596"/>
                    </a:lnTo>
                    <a:lnTo>
                      <a:pt x="96" y="581"/>
                    </a:lnTo>
                    <a:lnTo>
                      <a:pt x="0" y="560"/>
                    </a:lnTo>
                  </a:path>
                </a:pathLst>
              </a:custGeom>
              <a:noFill/>
              <a:ln w="47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1"/>
              <p:cNvSpPr>
                <a:spLocks/>
              </p:cNvSpPr>
              <p:nvPr/>
            </p:nvSpPr>
            <p:spPr bwMode="auto">
              <a:xfrm>
                <a:off x="2802" y="1905"/>
                <a:ext cx="362" cy="455"/>
              </a:xfrm>
              <a:custGeom>
                <a:avLst/>
                <a:gdLst>
                  <a:gd name="T0" fmla="*/ 0 w 362"/>
                  <a:gd name="T1" fmla="*/ 406 h 455"/>
                  <a:gd name="T2" fmla="*/ 73 w 362"/>
                  <a:gd name="T3" fmla="*/ 0 h 455"/>
                  <a:gd name="T4" fmla="*/ 96 w 362"/>
                  <a:gd name="T5" fmla="*/ 4 h 455"/>
                  <a:gd name="T6" fmla="*/ 180 w 362"/>
                  <a:gd name="T7" fmla="*/ 19 h 455"/>
                  <a:gd name="T8" fmla="*/ 251 w 362"/>
                  <a:gd name="T9" fmla="*/ 28 h 455"/>
                  <a:gd name="T10" fmla="*/ 239 w 362"/>
                  <a:gd name="T11" fmla="*/ 111 h 455"/>
                  <a:gd name="T12" fmla="*/ 362 w 362"/>
                  <a:gd name="T13" fmla="*/ 127 h 455"/>
                  <a:gd name="T14" fmla="*/ 320 w 362"/>
                  <a:gd name="T15" fmla="*/ 455 h 455"/>
                  <a:gd name="T16" fmla="*/ 232 w 362"/>
                  <a:gd name="T17" fmla="*/ 443 h 455"/>
                  <a:gd name="T18" fmla="*/ 147 w 362"/>
                  <a:gd name="T19" fmla="*/ 431 h 455"/>
                  <a:gd name="T20" fmla="*/ 58 w 362"/>
                  <a:gd name="T21" fmla="*/ 416 h 455"/>
                  <a:gd name="T22" fmla="*/ 0 w 362"/>
                  <a:gd name="T23" fmla="*/ 406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2" h="455">
                    <a:moveTo>
                      <a:pt x="0" y="406"/>
                    </a:moveTo>
                    <a:lnTo>
                      <a:pt x="73" y="0"/>
                    </a:lnTo>
                    <a:lnTo>
                      <a:pt x="96" y="4"/>
                    </a:lnTo>
                    <a:lnTo>
                      <a:pt x="180" y="19"/>
                    </a:lnTo>
                    <a:lnTo>
                      <a:pt x="251" y="28"/>
                    </a:lnTo>
                    <a:lnTo>
                      <a:pt x="239" y="111"/>
                    </a:lnTo>
                    <a:lnTo>
                      <a:pt x="362" y="127"/>
                    </a:lnTo>
                    <a:lnTo>
                      <a:pt x="320" y="455"/>
                    </a:lnTo>
                    <a:lnTo>
                      <a:pt x="232" y="443"/>
                    </a:lnTo>
                    <a:lnTo>
                      <a:pt x="147" y="431"/>
                    </a:lnTo>
                    <a:lnTo>
                      <a:pt x="58" y="416"/>
                    </a:lnTo>
                    <a:lnTo>
                      <a:pt x="0" y="406"/>
                    </a:lnTo>
                    <a:close/>
                  </a:path>
                </a:pathLst>
              </a:custGeom>
              <a:solidFill>
                <a:srgbClr val="97BF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12"/>
              <p:cNvSpPr>
                <a:spLocks/>
              </p:cNvSpPr>
              <p:nvPr/>
            </p:nvSpPr>
            <p:spPr bwMode="auto">
              <a:xfrm>
                <a:off x="2802" y="1905"/>
                <a:ext cx="362" cy="455"/>
              </a:xfrm>
              <a:custGeom>
                <a:avLst/>
                <a:gdLst>
                  <a:gd name="T0" fmla="*/ 0 w 362"/>
                  <a:gd name="T1" fmla="*/ 406 h 455"/>
                  <a:gd name="T2" fmla="*/ 73 w 362"/>
                  <a:gd name="T3" fmla="*/ 0 h 455"/>
                  <a:gd name="T4" fmla="*/ 96 w 362"/>
                  <a:gd name="T5" fmla="*/ 4 h 455"/>
                  <a:gd name="T6" fmla="*/ 180 w 362"/>
                  <a:gd name="T7" fmla="*/ 19 h 455"/>
                  <a:gd name="T8" fmla="*/ 251 w 362"/>
                  <a:gd name="T9" fmla="*/ 28 h 455"/>
                  <a:gd name="T10" fmla="*/ 239 w 362"/>
                  <a:gd name="T11" fmla="*/ 111 h 455"/>
                  <a:gd name="T12" fmla="*/ 362 w 362"/>
                  <a:gd name="T13" fmla="*/ 127 h 455"/>
                  <a:gd name="T14" fmla="*/ 320 w 362"/>
                  <a:gd name="T15" fmla="*/ 455 h 455"/>
                  <a:gd name="T16" fmla="*/ 232 w 362"/>
                  <a:gd name="T17" fmla="*/ 443 h 455"/>
                  <a:gd name="T18" fmla="*/ 147 w 362"/>
                  <a:gd name="T19" fmla="*/ 431 h 455"/>
                  <a:gd name="T20" fmla="*/ 58 w 362"/>
                  <a:gd name="T21" fmla="*/ 416 h 455"/>
                  <a:gd name="T22" fmla="*/ 0 w 362"/>
                  <a:gd name="T23" fmla="*/ 406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2" h="455">
                    <a:moveTo>
                      <a:pt x="0" y="406"/>
                    </a:moveTo>
                    <a:lnTo>
                      <a:pt x="73" y="0"/>
                    </a:lnTo>
                    <a:lnTo>
                      <a:pt x="96" y="4"/>
                    </a:lnTo>
                    <a:lnTo>
                      <a:pt x="180" y="19"/>
                    </a:lnTo>
                    <a:lnTo>
                      <a:pt x="251" y="28"/>
                    </a:lnTo>
                    <a:lnTo>
                      <a:pt x="239" y="111"/>
                    </a:lnTo>
                    <a:lnTo>
                      <a:pt x="362" y="127"/>
                    </a:lnTo>
                    <a:lnTo>
                      <a:pt x="320" y="455"/>
                    </a:lnTo>
                    <a:lnTo>
                      <a:pt x="232" y="443"/>
                    </a:lnTo>
                    <a:lnTo>
                      <a:pt x="147" y="431"/>
                    </a:lnTo>
                    <a:lnTo>
                      <a:pt x="58" y="416"/>
                    </a:lnTo>
                    <a:lnTo>
                      <a:pt x="0" y="406"/>
                    </a:lnTo>
                  </a:path>
                </a:pathLst>
              </a:custGeom>
              <a:noFill/>
              <a:ln w="47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13"/>
              <p:cNvSpPr>
                <a:spLocks/>
              </p:cNvSpPr>
              <p:nvPr/>
            </p:nvSpPr>
            <p:spPr bwMode="auto">
              <a:xfrm>
                <a:off x="2852" y="1320"/>
                <a:ext cx="666" cy="414"/>
              </a:xfrm>
              <a:custGeom>
                <a:avLst/>
                <a:gdLst>
                  <a:gd name="T0" fmla="*/ 14 w 666"/>
                  <a:gd name="T1" fmla="*/ 115 h 414"/>
                  <a:gd name="T2" fmla="*/ 8 w 666"/>
                  <a:gd name="T3" fmla="*/ 99 h 414"/>
                  <a:gd name="T4" fmla="*/ 0 w 666"/>
                  <a:gd name="T5" fmla="*/ 80 h 414"/>
                  <a:gd name="T6" fmla="*/ 17 w 666"/>
                  <a:gd name="T7" fmla="*/ 0 h 414"/>
                  <a:gd name="T8" fmla="*/ 235 w 666"/>
                  <a:gd name="T9" fmla="*/ 39 h 414"/>
                  <a:gd name="T10" fmla="*/ 437 w 666"/>
                  <a:gd name="T11" fmla="*/ 66 h 414"/>
                  <a:gd name="T12" fmla="*/ 627 w 666"/>
                  <a:gd name="T13" fmla="*/ 87 h 414"/>
                  <a:gd name="T14" fmla="*/ 666 w 666"/>
                  <a:gd name="T15" fmla="*/ 91 h 414"/>
                  <a:gd name="T16" fmla="*/ 645 w 666"/>
                  <a:gd name="T17" fmla="*/ 408 h 414"/>
                  <a:gd name="T18" fmla="*/ 563 w 666"/>
                  <a:gd name="T19" fmla="*/ 408 h 414"/>
                  <a:gd name="T20" fmla="*/ 347 w 666"/>
                  <a:gd name="T21" fmla="*/ 385 h 414"/>
                  <a:gd name="T22" fmla="*/ 236 w 666"/>
                  <a:gd name="T23" fmla="*/ 374 h 414"/>
                  <a:gd name="T24" fmla="*/ 227 w 666"/>
                  <a:gd name="T25" fmla="*/ 406 h 414"/>
                  <a:gd name="T26" fmla="*/ 220 w 666"/>
                  <a:gd name="T27" fmla="*/ 389 h 414"/>
                  <a:gd name="T28" fmla="*/ 206 w 666"/>
                  <a:gd name="T29" fmla="*/ 399 h 414"/>
                  <a:gd name="T30" fmla="*/ 196 w 666"/>
                  <a:gd name="T31" fmla="*/ 399 h 414"/>
                  <a:gd name="T32" fmla="*/ 185 w 666"/>
                  <a:gd name="T33" fmla="*/ 397 h 414"/>
                  <a:gd name="T34" fmla="*/ 164 w 666"/>
                  <a:gd name="T35" fmla="*/ 393 h 414"/>
                  <a:gd name="T36" fmla="*/ 156 w 666"/>
                  <a:gd name="T37" fmla="*/ 399 h 414"/>
                  <a:gd name="T38" fmla="*/ 145 w 666"/>
                  <a:gd name="T39" fmla="*/ 397 h 414"/>
                  <a:gd name="T40" fmla="*/ 129 w 666"/>
                  <a:gd name="T41" fmla="*/ 397 h 414"/>
                  <a:gd name="T42" fmla="*/ 126 w 666"/>
                  <a:gd name="T43" fmla="*/ 404 h 414"/>
                  <a:gd name="T44" fmla="*/ 118 w 666"/>
                  <a:gd name="T45" fmla="*/ 393 h 414"/>
                  <a:gd name="T46" fmla="*/ 117 w 666"/>
                  <a:gd name="T47" fmla="*/ 384 h 414"/>
                  <a:gd name="T48" fmla="*/ 116 w 666"/>
                  <a:gd name="T49" fmla="*/ 369 h 414"/>
                  <a:gd name="T50" fmla="*/ 103 w 666"/>
                  <a:gd name="T51" fmla="*/ 366 h 414"/>
                  <a:gd name="T52" fmla="*/ 98 w 666"/>
                  <a:gd name="T53" fmla="*/ 355 h 414"/>
                  <a:gd name="T54" fmla="*/ 101 w 666"/>
                  <a:gd name="T55" fmla="*/ 343 h 414"/>
                  <a:gd name="T56" fmla="*/ 95 w 666"/>
                  <a:gd name="T57" fmla="*/ 332 h 414"/>
                  <a:gd name="T58" fmla="*/ 88 w 666"/>
                  <a:gd name="T59" fmla="*/ 308 h 414"/>
                  <a:gd name="T60" fmla="*/ 84 w 666"/>
                  <a:gd name="T61" fmla="*/ 292 h 414"/>
                  <a:gd name="T62" fmla="*/ 61 w 666"/>
                  <a:gd name="T63" fmla="*/ 298 h 414"/>
                  <a:gd name="T64" fmla="*/ 52 w 666"/>
                  <a:gd name="T65" fmla="*/ 293 h 414"/>
                  <a:gd name="T66" fmla="*/ 46 w 666"/>
                  <a:gd name="T67" fmla="*/ 285 h 414"/>
                  <a:gd name="T68" fmla="*/ 49 w 666"/>
                  <a:gd name="T69" fmla="*/ 274 h 414"/>
                  <a:gd name="T70" fmla="*/ 57 w 666"/>
                  <a:gd name="T71" fmla="*/ 269 h 414"/>
                  <a:gd name="T72" fmla="*/ 56 w 666"/>
                  <a:gd name="T73" fmla="*/ 252 h 414"/>
                  <a:gd name="T74" fmla="*/ 57 w 666"/>
                  <a:gd name="T75" fmla="*/ 243 h 414"/>
                  <a:gd name="T76" fmla="*/ 63 w 666"/>
                  <a:gd name="T77" fmla="*/ 232 h 414"/>
                  <a:gd name="T78" fmla="*/ 74 w 666"/>
                  <a:gd name="T79" fmla="*/ 205 h 414"/>
                  <a:gd name="T80" fmla="*/ 63 w 666"/>
                  <a:gd name="T81" fmla="*/ 203 h 414"/>
                  <a:gd name="T82" fmla="*/ 59 w 666"/>
                  <a:gd name="T83" fmla="*/ 195 h 414"/>
                  <a:gd name="T84" fmla="*/ 50 w 666"/>
                  <a:gd name="T85" fmla="*/ 190 h 414"/>
                  <a:gd name="T86" fmla="*/ 45 w 666"/>
                  <a:gd name="T87" fmla="*/ 180 h 414"/>
                  <a:gd name="T88" fmla="*/ 41 w 666"/>
                  <a:gd name="T89" fmla="*/ 172 h 414"/>
                  <a:gd name="T90" fmla="*/ 33 w 666"/>
                  <a:gd name="T91" fmla="*/ 156 h 414"/>
                  <a:gd name="T92" fmla="*/ 27 w 666"/>
                  <a:gd name="T93" fmla="*/ 146 h 414"/>
                  <a:gd name="T94" fmla="*/ 18 w 666"/>
                  <a:gd name="T95" fmla="*/ 137 h 414"/>
                  <a:gd name="T96" fmla="*/ 15 w 666"/>
                  <a:gd name="T97" fmla="*/ 126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6" h="414">
                    <a:moveTo>
                      <a:pt x="11" y="121"/>
                    </a:moveTo>
                    <a:lnTo>
                      <a:pt x="14" y="115"/>
                    </a:lnTo>
                    <a:lnTo>
                      <a:pt x="12" y="110"/>
                    </a:lnTo>
                    <a:lnTo>
                      <a:pt x="8" y="99"/>
                    </a:lnTo>
                    <a:lnTo>
                      <a:pt x="8" y="96"/>
                    </a:lnTo>
                    <a:lnTo>
                      <a:pt x="0" y="80"/>
                    </a:lnTo>
                    <a:lnTo>
                      <a:pt x="15" y="3"/>
                    </a:lnTo>
                    <a:lnTo>
                      <a:pt x="17" y="0"/>
                    </a:lnTo>
                    <a:lnTo>
                      <a:pt x="95" y="16"/>
                    </a:lnTo>
                    <a:lnTo>
                      <a:pt x="235" y="39"/>
                    </a:lnTo>
                    <a:lnTo>
                      <a:pt x="357" y="57"/>
                    </a:lnTo>
                    <a:lnTo>
                      <a:pt x="437" y="66"/>
                    </a:lnTo>
                    <a:lnTo>
                      <a:pt x="521" y="76"/>
                    </a:lnTo>
                    <a:lnTo>
                      <a:pt x="627" y="87"/>
                    </a:lnTo>
                    <a:lnTo>
                      <a:pt x="666" y="90"/>
                    </a:lnTo>
                    <a:lnTo>
                      <a:pt x="666" y="91"/>
                    </a:lnTo>
                    <a:lnTo>
                      <a:pt x="649" y="338"/>
                    </a:lnTo>
                    <a:lnTo>
                      <a:pt x="645" y="408"/>
                    </a:lnTo>
                    <a:lnTo>
                      <a:pt x="642" y="414"/>
                    </a:lnTo>
                    <a:lnTo>
                      <a:pt x="563" y="408"/>
                    </a:lnTo>
                    <a:lnTo>
                      <a:pt x="451" y="397"/>
                    </a:lnTo>
                    <a:lnTo>
                      <a:pt x="347" y="385"/>
                    </a:lnTo>
                    <a:lnTo>
                      <a:pt x="242" y="370"/>
                    </a:lnTo>
                    <a:lnTo>
                      <a:pt x="236" y="374"/>
                    </a:lnTo>
                    <a:lnTo>
                      <a:pt x="231" y="410"/>
                    </a:lnTo>
                    <a:lnTo>
                      <a:pt x="227" y="406"/>
                    </a:lnTo>
                    <a:lnTo>
                      <a:pt x="223" y="399"/>
                    </a:lnTo>
                    <a:lnTo>
                      <a:pt x="220" y="389"/>
                    </a:lnTo>
                    <a:lnTo>
                      <a:pt x="215" y="388"/>
                    </a:lnTo>
                    <a:lnTo>
                      <a:pt x="206" y="399"/>
                    </a:lnTo>
                    <a:lnTo>
                      <a:pt x="206" y="403"/>
                    </a:lnTo>
                    <a:lnTo>
                      <a:pt x="196" y="399"/>
                    </a:lnTo>
                    <a:lnTo>
                      <a:pt x="192" y="401"/>
                    </a:lnTo>
                    <a:lnTo>
                      <a:pt x="185" y="397"/>
                    </a:lnTo>
                    <a:lnTo>
                      <a:pt x="175" y="397"/>
                    </a:lnTo>
                    <a:lnTo>
                      <a:pt x="164" y="393"/>
                    </a:lnTo>
                    <a:lnTo>
                      <a:pt x="162" y="395"/>
                    </a:lnTo>
                    <a:lnTo>
                      <a:pt x="156" y="399"/>
                    </a:lnTo>
                    <a:lnTo>
                      <a:pt x="151" y="399"/>
                    </a:lnTo>
                    <a:lnTo>
                      <a:pt x="145" y="397"/>
                    </a:lnTo>
                    <a:lnTo>
                      <a:pt x="135" y="396"/>
                    </a:lnTo>
                    <a:lnTo>
                      <a:pt x="129" y="397"/>
                    </a:lnTo>
                    <a:lnTo>
                      <a:pt x="129" y="403"/>
                    </a:lnTo>
                    <a:lnTo>
                      <a:pt x="126" y="404"/>
                    </a:lnTo>
                    <a:lnTo>
                      <a:pt x="122" y="399"/>
                    </a:lnTo>
                    <a:lnTo>
                      <a:pt x="118" y="393"/>
                    </a:lnTo>
                    <a:lnTo>
                      <a:pt x="120" y="389"/>
                    </a:lnTo>
                    <a:lnTo>
                      <a:pt x="117" y="384"/>
                    </a:lnTo>
                    <a:lnTo>
                      <a:pt x="118" y="378"/>
                    </a:lnTo>
                    <a:lnTo>
                      <a:pt x="116" y="369"/>
                    </a:lnTo>
                    <a:lnTo>
                      <a:pt x="110" y="363"/>
                    </a:lnTo>
                    <a:lnTo>
                      <a:pt x="103" y="366"/>
                    </a:lnTo>
                    <a:lnTo>
                      <a:pt x="99" y="361"/>
                    </a:lnTo>
                    <a:lnTo>
                      <a:pt x="98" y="355"/>
                    </a:lnTo>
                    <a:lnTo>
                      <a:pt x="101" y="349"/>
                    </a:lnTo>
                    <a:lnTo>
                      <a:pt x="101" y="343"/>
                    </a:lnTo>
                    <a:lnTo>
                      <a:pt x="99" y="338"/>
                    </a:lnTo>
                    <a:lnTo>
                      <a:pt x="95" y="332"/>
                    </a:lnTo>
                    <a:lnTo>
                      <a:pt x="91" y="321"/>
                    </a:lnTo>
                    <a:lnTo>
                      <a:pt x="88" y="308"/>
                    </a:lnTo>
                    <a:lnTo>
                      <a:pt x="88" y="297"/>
                    </a:lnTo>
                    <a:lnTo>
                      <a:pt x="84" y="292"/>
                    </a:lnTo>
                    <a:lnTo>
                      <a:pt x="83" y="288"/>
                    </a:lnTo>
                    <a:lnTo>
                      <a:pt x="61" y="298"/>
                    </a:lnTo>
                    <a:lnTo>
                      <a:pt x="56" y="300"/>
                    </a:lnTo>
                    <a:lnTo>
                      <a:pt x="52" y="293"/>
                    </a:lnTo>
                    <a:lnTo>
                      <a:pt x="45" y="290"/>
                    </a:lnTo>
                    <a:lnTo>
                      <a:pt x="46" y="285"/>
                    </a:lnTo>
                    <a:lnTo>
                      <a:pt x="50" y="281"/>
                    </a:lnTo>
                    <a:lnTo>
                      <a:pt x="49" y="274"/>
                    </a:lnTo>
                    <a:lnTo>
                      <a:pt x="52" y="270"/>
                    </a:lnTo>
                    <a:lnTo>
                      <a:pt x="57" y="269"/>
                    </a:lnTo>
                    <a:lnTo>
                      <a:pt x="60" y="258"/>
                    </a:lnTo>
                    <a:lnTo>
                      <a:pt x="56" y="252"/>
                    </a:lnTo>
                    <a:lnTo>
                      <a:pt x="59" y="247"/>
                    </a:lnTo>
                    <a:lnTo>
                      <a:pt x="57" y="243"/>
                    </a:lnTo>
                    <a:lnTo>
                      <a:pt x="61" y="237"/>
                    </a:lnTo>
                    <a:lnTo>
                      <a:pt x="63" y="232"/>
                    </a:lnTo>
                    <a:lnTo>
                      <a:pt x="68" y="221"/>
                    </a:lnTo>
                    <a:lnTo>
                      <a:pt x="74" y="205"/>
                    </a:lnTo>
                    <a:lnTo>
                      <a:pt x="69" y="203"/>
                    </a:lnTo>
                    <a:lnTo>
                      <a:pt x="63" y="203"/>
                    </a:lnTo>
                    <a:lnTo>
                      <a:pt x="57" y="201"/>
                    </a:lnTo>
                    <a:lnTo>
                      <a:pt x="59" y="195"/>
                    </a:lnTo>
                    <a:lnTo>
                      <a:pt x="53" y="195"/>
                    </a:lnTo>
                    <a:lnTo>
                      <a:pt x="50" y="190"/>
                    </a:lnTo>
                    <a:lnTo>
                      <a:pt x="45" y="186"/>
                    </a:lnTo>
                    <a:lnTo>
                      <a:pt x="45" y="180"/>
                    </a:lnTo>
                    <a:lnTo>
                      <a:pt x="45" y="178"/>
                    </a:lnTo>
                    <a:lnTo>
                      <a:pt x="41" y="172"/>
                    </a:lnTo>
                    <a:lnTo>
                      <a:pt x="34" y="161"/>
                    </a:lnTo>
                    <a:lnTo>
                      <a:pt x="33" y="156"/>
                    </a:lnTo>
                    <a:lnTo>
                      <a:pt x="29" y="152"/>
                    </a:lnTo>
                    <a:lnTo>
                      <a:pt x="27" y="146"/>
                    </a:lnTo>
                    <a:lnTo>
                      <a:pt x="19" y="142"/>
                    </a:lnTo>
                    <a:lnTo>
                      <a:pt x="18" y="137"/>
                    </a:lnTo>
                    <a:lnTo>
                      <a:pt x="8" y="126"/>
                    </a:lnTo>
                    <a:lnTo>
                      <a:pt x="15" y="126"/>
                    </a:lnTo>
                    <a:lnTo>
                      <a:pt x="11" y="121"/>
                    </a:lnTo>
                    <a:close/>
                  </a:path>
                </a:pathLst>
              </a:custGeom>
              <a:solidFill>
                <a:srgbClr val="97BF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14"/>
              <p:cNvSpPr>
                <a:spLocks/>
              </p:cNvSpPr>
              <p:nvPr/>
            </p:nvSpPr>
            <p:spPr bwMode="auto">
              <a:xfrm>
                <a:off x="2852" y="1320"/>
                <a:ext cx="666" cy="414"/>
              </a:xfrm>
              <a:custGeom>
                <a:avLst/>
                <a:gdLst>
                  <a:gd name="T0" fmla="*/ 14 w 666"/>
                  <a:gd name="T1" fmla="*/ 115 h 414"/>
                  <a:gd name="T2" fmla="*/ 8 w 666"/>
                  <a:gd name="T3" fmla="*/ 99 h 414"/>
                  <a:gd name="T4" fmla="*/ 0 w 666"/>
                  <a:gd name="T5" fmla="*/ 80 h 414"/>
                  <a:gd name="T6" fmla="*/ 17 w 666"/>
                  <a:gd name="T7" fmla="*/ 0 h 414"/>
                  <a:gd name="T8" fmla="*/ 235 w 666"/>
                  <a:gd name="T9" fmla="*/ 39 h 414"/>
                  <a:gd name="T10" fmla="*/ 437 w 666"/>
                  <a:gd name="T11" fmla="*/ 66 h 414"/>
                  <a:gd name="T12" fmla="*/ 627 w 666"/>
                  <a:gd name="T13" fmla="*/ 87 h 414"/>
                  <a:gd name="T14" fmla="*/ 666 w 666"/>
                  <a:gd name="T15" fmla="*/ 91 h 414"/>
                  <a:gd name="T16" fmla="*/ 645 w 666"/>
                  <a:gd name="T17" fmla="*/ 408 h 414"/>
                  <a:gd name="T18" fmla="*/ 563 w 666"/>
                  <a:gd name="T19" fmla="*/ 408 h 414"/>
                  <a:gd name="T20" fmla="*/ 347 w 666"/>
                  <a:gd name="T21" fmla="*/ 385 h 414"/>
                  <a:gd name="T22" fmla="*/ 236 w 666"/>
                  <a:gd name="T23" fmla="*/ 374 h 414"/>
                  <a:gd name="T24" fmla="*/ 227 w 666"/>
                  <a:gd name="T25" fmla="*/ 406 h 414"/>
                  <a:gd name="T26" fmla="*/ 220 w 666"/>
                  <a:gd name="T27" fmla="*/ 389 h 414"/>
                  <a:gd name="T28" fmla="*/ 206 w 666"/>
                  <a:gd name="T29" fmla="*/ 399 h 414"/>
                  <a:gd name="T30" fmla="*/ 196 w 666"/>
                  <a:gd name="T31" fmla="*/ 399 h 414"/>
                  <a:gd name="T32" fmla="*/ 185 w 666"/>
                  <a:gd name="T33" fmla="*/ 397 h 414"/>
                  <a:gd name="T34" fmla="*/ 164 w 666"/>
                  <a:gd name="T35" fmla="*/ 393 h 414"/>
                  <a:gd name="T36" fmla="*/ 156 w 666"/>
                  <a:gd name="T37" fmla="*/ 399 h 414"/>
                  <a:gd name="T38" fmla="*/ 145 w 666"/>
                  <a:gd name="T39" fmla="*/ 397 h 414"/>
                  <a:gd name="T40" fmla="*/ 129 w 666"/>
                  <a:gd name="T41" fmla="*/ 397 h 414"/>
                  <a:gd name="T42" fmla="*/ 126 w 666"/>
                  <a:gd name="T43" fmla="*/ 404 h 414"/>
                  <a:gd name="T44" fmla="*/ 118 w 666"/>
                  <a:gd name="T45" fmla="*/ 393 h 414"/>
                  <a:gd name="T46" fmla="*/ 117 w 666"/>
                  <a:gd name="T47" fmla="*/ 384 h 414"/>
                  <a:gd name="T48" fmla="*/ 116 w 666"/>
                  <a:gd name="T49" fmla="*/ 369 h 414"/>
                  <a:gd name="T50" fmla="*/ 103 w 666"/>
                  <a:gd name="T51" fmla="*/ 366 h 414"/>
                  <a:gd name="T52" fmla="*/ 98 w 666"/>
                  <a:gd name="T53" fmla="*/ 355 h 414"/>
                  <a:gd name="T54" fmla="*/ 101 w 666"/>
                  <a:gd name="T55" fmla="*/ 343 h 414"/>
                  <a:gd name="T56" fmla="*/ 95 w 666"/>
                  <a:gd name="T57" fmla="*/ 332 h 414"/>
                  <a:gd name="T58" fmla="*/ 88 w 666"/>
                  <a:gd name="T59" fmla="*/ 308 h 414"/>
                  <a:gd name="T60" fmla="*/ 84 w 666"/>
                  <a:gd name="T61" fmla="*/ 292 h 414"/>
                  <a:gd name="T62" fmla="*/ 61 w 666"/>
                  <a:gd name="T63" fmla="*/ 298 h 414"/>
                  <a:gd name="T64" fmla="*/ 52 w 666"/>
                  <a:gd name="T65" fmla="*/ 293 h 414"/>
                  <a:gd name="T66" fmla="*/ 46 w 666"/>
                  <a:gd name="T67" fmla="*/ 285 h 414"/>
                  <a:gd name="T68" fmla="*/ 49 w 666"/>
                  <a:gd name="T69" fmla="*/ 274 h 414"/>
                  <a:gd name="T70" fmla="*/ 57 w 666"/>
                  <a:gd name="T71" fmla="*/ 269 h 414"/>
                  <a:gd name="T72" fmla="*/ 56 w 666"/>
                  <a:gd name="T73" fmla="*/ 252 h 414"/>
                  <a:gd name="T74" fmla="*/ 57 w 666"/>
                  <a:gd name="T75" fmla="*/ 243 h 414"/>
                  <a:gd name="T76" fmla="*/ 63 w 666"/>
                  <a:gd name="T77" fmla="*/ 232 h 414"/>
                  <a:gd name="T78" fmla="*/ 74 w 666"/>
                  <a:gd name="T79" fmla="*/ 205 h 414"/>
                  <a:gd name="T80" fmla="*/ 63 w 666"/>
                  <a:gd name="T81" fmla="*/ 203 h 414"/>
                  <a:gd name="T82" fmla="*/ 59 w 666"/>
                  <a:gd name="T83" fmla="*/ 195 h 414"/>
                  <a:gd name="T84" fmla="*/ 50 w 666"/>
                  <a:gd name="T85" fmla="*/ 190 h 414"/>
                  <a:gd name="T86" fmla="*/ 45 w 666"/>
                  <a:gd name="T87" fmla="*/ 180 h 414"/>
                  <a:gd name="T88" fmla="*/ 41 w 666"/>
                  <a:gd name="T89" fmla="*/ 172 h 414"/>
                  <a:gd name="T90" fmla="*/ 33 w 666"/>
                  <a:gd name="T91" fmla="*/ 156 h 414"/>
                  <a:gd name="T92" fmla="*/ 27 w 666"/>
                  <a:gd name="T93" fmla="*/ 146 h 414"/>
                  <a:gd name="T94" fmla="*/ 18 w 666"/>
                  <a:gd name="T95" fmla="*/ 137 h 414"/>
                  <a:gd name="T96" fmla="*/ 15 w 666"/>
                  <a:gd name="T97" fmla="*/ 126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6" h="414">
                    <a:moveTo>
                      <a:pt x="11" y="121"/>
                    </a:moveTo>
                    <a:lnTo>
                      <a:pt x="14" y="115"/>
                    </a:lnTo>
                    <a:lnTo>
                      <a:pt x="12" y="110"/>
                    </a:lnTo>
                    <a:lnTo>
                      <a:pt x="8" y="99"/>
                    </a:lnTo>
                    <a:lnTo>
                      <a:pt x="8" y="96"/>
                    </a:lnTo>
                    <a:lnTo>
                      <a:pt x="0" y="80"/>
                    </a:lnTo>
                    <a:lnTo>
                      <a:pt x="15" y="3"/>
                    </a:lnTo>
                    <a:lnTo>
                      <a:pt x="17" y="0"/>
                    </a:lnTo>
                    <a:lnTo>
                      <a:pt x="95" y="16"/>
                    </a:lnTo>
                    <a:lnTo>
                      <a:pt x="235" y="39"/>
                    </a:lnTo>
                    <a:lnTo>
                      <a:pt x="357" y="57"/>
                    </a:lnTo>
                    <a:lnTo>
                      <a:pt x="437" y="66"/>
                    </a:lnTo>
                    <a:lnTo>
                      <a:pt x="521" y="76"/>
                    </a:lnTo>
                    <a:lnTo>
                      <a:pt x="627" y="87"/>
                    </a:lnTo>
                    <a:lnTo>
                      <a:pt x="666" y="90"/>
                    </a:lnTo>
                    <a:lnTo>
                      <a:pt x="666" y="91"/>
                    </a:lnTo>
                    <a:lnTo>
                      <a:pt x="649" y="338"/>
                    </a:lnTo>
                    <a:lnTo>
                      <a:pt x="645" y="408"/>
                    </a:lnTo>
                    <a:lnTo>
                      <a:pt x="642" y="414"/>
                    </a:lnTo>
                    <a:lnTo>
                      <a:pt x="563" y="408"/>
                    </a:lnTo>
                    <a:lnTo>
                      <a:pt x="451" y="397"/>
                    </a:lnTo>
                    <a:lnTo>
                      <a:pt x="347" y="385"/>
                    </a:lnTo>
                    <a:lnTo>
                      <a:pt x="242" y="370"/>
                    </a:lnTo>
                    <a:lnTo>
                      <a:pt x="236" y="374"/>
                    </a:lnTo>
                    <a:lnTo>
                      <a:pt x="231" y="410"/>
                    </a:lnTo>
                    <a:lnTo>
                      <a:pt x="227" y="406"/>
                    </a:lnTo>
                    <a:lnTo>
                      <a:pt x="223" y="399"/>
                    </a:lnTo>
                    <a:lnTo>
                      <a:pt x="220" y="389"/>
                    </a:lnTo>
                    <a:lnTo>
                      <a:pt x="215" y="388"/>
                    </a:lnTo>
                    <a:lnTo>
                      <a:pt x="206" y="399"/>
                    </a:lnTo>
                    <a:lnTo>
                      <a:pt x="206" y="403"/>
                    </a:lnTo>
                    <a:lnTo>
                      <a:pt x="196" y="399"/>
                    </a:lnTo>
                    <a:lnTo>
                      <a:pt x="192" y="401"/>
                    </a:lnTo>
                    <a:lnTo>
                      <a:pt x="185" y="397"/>
                    </a:lnTo>
                    <a:lnTo>
                      <a:pt x="175" y="397"/>
                    </a:lnTo>
                    <a:lnTo>
                      <a:pt x="164" y="393"/>
                    </a:lnTo>
                    <a:lnTo>
                      <a:pt x="162" y="395"/>
                    </a:lnTo>
                    <a:lnTo>
                      <a:pt x="156" y="399"/>
                    </a:lnTo>
                    <a:lnTo>
                      <a:pt x="151" y="399"/>
                    </a:lnTo>
                    <a:lnTo>
                      <a:pt x="145" y="397"/>
                    </a:lnTo>
                    <a:lnTo>
                      <a:pt x="135" y="396"/>
                    </a:lnTo>
                    <a:lnTo>
                      <a:pt x="129" y="397"/>
                    </a:lnTo>
                    <a:lnTo>
                      <a:pt x="129" y="403"/>
                    </a:lnTo>
                    <a:lnTo>
                      <a:pt x="126" y="404"/>
                    </a:lnTo>
                    <a:lnTo>
                      <a:pt x="122" y="399"/>
                    </a:lnTo>
                    <a:lnTo>
                      <a:pt x="118" y="393"/>
                    </a:lnTo>
                    <a:lnTo>
                      <a:pt x="120" y="389"/>
                    </a:lnTo>
                    <a:lnTo>
                      <a:pt x="117" y="384"/>
                    </a:lnTo>
                    <a:lnTo>
                      <a:pt x="118" y="378"/>
                    </a:lnTo>
                    <a:lnTo>
                      <a:pt x="116" y="369"/>
                    </a:lnTo>
                    <a:lnTo>
                      <a:pt x="110" y="363"/>
                    </a:lnTo>
                    <a:lnTo>
                      <a:pt x="103" y="366"/>
                    </a:lnTo>
                    <a:lnTo>
                      <a:pt x="99" y="361"/>
                    </a:lnTo>
                    <a:lnTo>
                      <a:pt x="98" y="355"/>
                    </a:lnTo>
                    <a:lnTo>
                      <a:pt x="101" y="349"/>
                    </a:lnTo>
                    <a:lnTo>
                      <a:pt x="101" y="343"/>
                    </a:lnTo>
                    <a:lnTo>
                      <a:pt x="99" y="338"/>
                    </a:lnTo>
                    <a:lnTo>
                      <a:pt x="95" y="332"/>
                    </a:lnTo>
                    <a:lnTo>
                      <a:pt x="91" y="321"/>
                    </a:lnTo>
                    <a:lnTo>
                      <a:pt x="88" y="308"/>
                    </a:lnTo>
                    <a:lnTo>
                      <a:pt x="88" y="297"/>
                    </a:lnTo>
                    <a:lnTo>
                      <a:pt x="84" y="292"/>
                    </a:lnTo>
                    <a:lnTo>
                      <a:pt x="83" y="288"/>
                    </a:lnTo>
                    <a:lnTo>
                      <a:pt x="61" y="298"/>
                    </a:lnTo>
                    <a:lnTo>
                      <a:pt x="56" y="300"/>
                    </a:lnTo>
                    <a:lnTo>
                      <a:pt x="52" y="293"/>
                    </a:lnTo>
                    <a:lnTo>
                      <a:pt x="45" y="290"/>
                    </a:lnTo>
                    <a:lnTo>
                      <a:pt x="46" y="285"/>
                    </a:lnTo>
                    <a:lnTo>
                      <a:pt x="50" y="281"/>
                    </a:lnTo>
                    <a:lnTo>
                      <a:pt x="49" y="274"/>
                    </a:lnTo>
                    <a:lnTo>
                      <a:pt x="52" y="270"/>
                    </a:lnTo>
                    <a:lnTo>
                      <a:pt x="57" y="269"/>
                    </a:lnTo>
                    <a:lnTo>
                      <a:pt x="60" y="258"/>
                    </a:lnTo>
                    <a:lnTo>
                      <a:pt x="56" y="252"/>
                    </a:lnTo>
                    <a:lnTo>
                      <a:pt x="59" y="247"/>
                    </a:lnTo>
                    <a:lnTo>
                      <a:pt x="57" y="243"/>
                    </a:lnTo>
                    <a:lnTo>
                      <a:pt x="61" y="237"/>
                    </a:lnTo>
                    <a:lnTo>
                      <a:pt x="63" y="232"/>
                    </a:lnTo>
                    <a:lnTo>
                      <a:pt x="68" y="221"/>
                    </a:lnTo>
                    <a:lnTo>
                      <a:pt x="74" y="205"/>
                    </a:lnTo>
                    <a:lnTo>
                      <a:pt x="69" y="203"/>
                    </a:lnTo>
                    <a:lnTo>
                      <a:pt x="63" y="203"/>
                    </a:lnTo>
                    <a:lnTo>
                      <a:pt x="57" y="201"/>
                    </a:lnTo>
                    <a:lnTo>
                      <a:pt x="59" y="195"/>
                    </a:lnTo>
                    <a:lnTo>
                      <a:pt x="53" y="195"/>
                    </a:lnTo>
                    <a:lnTo>
                      <a:pt x="50" y="190"/>
                    </a:lnTo>
                    <a:lnTo>
                      <a:pt x="45" y="186"/>
                    </a:lnTo>
                    <a:lnTo>
                      <a:pt x="45" y="180"/>
                    </a:lnTo>
                    <a:lnTo>
                      <a:pt x="45" y="178"/>
                    </a:lnTo>
                    <a:lnTo>
                      <a:pt x="41" y="172"/>
                    </a:lnTo>
                    <a:lnTo>
                      <a:pt x="34" y="161"/>
                    </a:lnTo>
                    <a:lnTo>
                      <a:pt x="33" y="156"/>
                    </a:lnTo>
                    <a:lnTo>
                      <a:pt x="29" y="152"/>
                    </a:lnTo>
                    <a:lnTo>
                      <a:pt x="27" y="146"/>
                    </a:lnTo>
                    <a:lnTo>
                      <a:pt x="19" y="142"/>
                    </a:lnTo>
                    <a:lnTo>
                      <a:pt x="18" y="137"/>
                    </a:lnTo>
                    <a:lnTo>
                      <a:pt x="8" y="126"/>
                    </a:lnTo>
                    <a:lnTo>
                      <a:pt x="15" y="126"/>
                    </a:lnTo>
                    <a:lnTo>
                      <a:pt x="11" y="121"/>
                    </a:lnTo>
                  </a:path>
                </a:pathLst>
              </a:custGeom>
              <a:noFill/>
              <a:ln w="47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15"/>
              <p:cNvSpPr>
                <a:spLocks/>
              </p:cNvSpPr>
              <p:nvPr/>
            </p:nvSpPr>
            <p:spPr bwMode="auto">
              <a:xfrm>
                <a:off x="3041" y="1690"/>
                <a:ext cx="453" cy="372"/>
              </a:xfrm>
              <a:custGeom>
                <a:avLst/>
                <a:gdLst>
                  <a:gd name="T0" fmla="*/ 12 w 453"/>
                  <a:gd name="T1" fmla="*/ 243 h 372"/>
                  <a:gd name="T2" fmla="*/ 42 w 453"/>
                  <a:gd name="T3" fmla="*/ 40 h 372"/>
                  <a:gd name="T4" fmla="*/ 47 w 453"/>
                  <a:gd name="T5" fmla="*/ 4 h 372"/>
                  <a:gd name="T6" fmla="*/ 53 w 453"/>
                  <a:gd name="T7" fmla="*/ 0 h 372"/>
                  <a:gd name="T8" fmla="*/ 158 w 453"/>
                  <a:gd name="T9" fmla="*/ 15 h 372"/>
                  <a:gd name="T10" fmla="*/ 262 w 453"/>
                  <a:gd name="T11" fmla="*/ 27 h 372"/>
                  <a:gd name="T12" fmla="*/ 374 w 453"/>
                  <a:gd name="T13" fmla="*/ 38 h 372"/>
                  <a:gd name="T14" fmla="*/ 453 w 453"/>
                  <a:gd name="T15" fmla="*/ 44 h 372"/>
                  <a:gd name="T16" fmla="*/ 441 w 453"/>
                  <a:gd name="T17" fmla="*/ 208 h 372"/>
                  <a:gd name="T18" fmla="*/ 430 w 453"/>
                  <a:gd name="T19" fmla="*/ 372 h 372"/>
                  <a:gd name="T20" fmla="*/ 333 w 453"/>
                  <a:gd name="T21" fmla="*/ 365 h 372"/>
                  <a:gd name="T22" fmla="*/ 281 w 453"/>
                  <a:gd name="T23" fmla="*/ 360 h 372"/>
                  <a:gd name="T24" fmla="*/ 182 w 453"/>
                  <a:gd name="T25" fmla="*/ 349 h 372"/>
                  <a:gd name="T26" fmla="*/ 123 w 453"/>
                  <a:gd name="T27" fmla="*/ 342 h 372"/>
                  <a:gd name="T28" fmla="*/ 0 w 453"/>
                  <a:gd name="T29" fmla="*/ 326 h 372"/>
                  <a:gd name="T30" fmla="*/ 12 w 453"/>
                  <a:gd name="T31" fmla="*/ 243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3" h="372">
                    <a:moveTo>
                      <a:pt x="12" y="243"/>
                    </a:moveTo>
                    <a:lnTo>
                      <a:pt x="42" y="40"/>
                    </a:lnTo>
                    <a:lnTo>
                      <a:pt x="47" y="4"/>
                    </a:lnTo>
                    <a:lnTo>
                      <a:pt x="53" y="0"/>
                    </a:lnTo>
                    <a:lnTo>
                      <a:pt x="158" y="15"/>
                    </a:lnTo>
                    <a:lnTo>
                      <a:pt x="262" y="27"/>
                    </a:lnTo>
                    <a:lnTo>
                      <a:pt x="374" y="38"/>
                    </a:lnTo>
                    <a:lnTo>
                      <a:pt x="453" y="44"/>
                    </a:lnTo>
                    <a:lnTo>
                      <a:pt x="441" y="208"/>
                    </a:lnTo>
                    <a:lnTo>
                      <a:pt x="430" y="372"/>
                    </a:lnTo>
                    <a:lnTo>
                      <a:pt x="333" y="365"/>
                    </a:lnTo>
                    <a:lnTo>
                      <a:pt x="281" y="360"/>
                    </a:lnTo>
                    <a:lnTo>
                      <a:pt x="182" y="349"/>
                    </a:lnTo>
                    <a:lnTo>
                      <a:pt x="123" y="342"/>
                    </a:lnTo>
                    <a:lnTo>
                      <a:pt x="0" y="326"/>
                    </a:lnTo>
                    <a:lnTo>
                      <a:pt x="12" y="243"/>
                    </a:lnTo>
                    <a:close/>
                  </a:path>
                </a:pathLst>
              </a:custGeom>
              <a:solidFill>
                <a:srgbClr val="97BF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16"/>
              <p:cNvSpPr>
                <a:spLocks/>
              </p:cNvSpPr>
              <p:nvPr/>
            </p:nvSpPr>
            <p:spPr bwMode="auto">
              <a:xfrm>
                <a:off x="3041" y="1690"/>
                <a:ext cx="453" cy="372"/>
              </a:xfrm>
              <a:custGeom>
                <a:avLst/>
                <a:gdLst>
                  <a:gd name="T0" fmla="*/ 12 w 453"/>
                  <a:gd name="T1" fmla="*/ 243 h 372"/>
                  <a:gd name="T2" fmla="*/ 42 w 453"/>
                  <a:gd name="T3" fmla="*/ 40 h 372"/>
                  <a:gd name="T4" fmla="*/ 47 w 453"/>
                  <a:gd name="T5" fmla="*/ 4 h 372"/>
                  <a:gd name="T6" fmla="*/ 53 w 453"/>
                  <a:gd name="T7" fmla="*/ 0 h 372"/>
                  <a:gd name="T8" fmla="*/ 158 w 453"/>
                  <a:gd name="T9" fmla="*/ 15 h 372"/>
                  <a:gd name="T10" fmla="*/ 262 w 453"/>
                  <a:gd name="T11" fmla="*/ 27 h 372"/>
                  <a:gd name="T12" fmla="*/ 374 w 453"/>
                  <a:gd name="T13" fmla="*/ 38 h 372"/>
                  <a:gd name="T14" fmla="*/ 453 w 453"/>
                  <a:gd name="T15" fmla="*/ 44 h 372"/>
                  <a:gd name="T16" fmla="*/ 441 w 453"/>
                  <a:gd name="T17" fmla="*/ 208 h 372"/>
                  <a:gd name="T18" fmla="*/ 430 w 453"/>
                  <a:gd name="T19" fmla="*/ 372 h 372"/>
                  <a:gd name="T20" fmla="*/ 333 w 453"/>
                  <a:gd name="T21" fmla="*/ 365 h 372"/>
                  <a:gd name="T22" fmla="*/ 281 w 453"/>
                  <a:gd name="T23" fmla="*/ 360 h 372"/>
                  <a:gd name="T24" fmla="*/ 182 w 453"/>
                  <a:gd name="T25" fmla="*/ 349 h 372"/>
                  <a:gd name="T26" fmla="*/ 123 w 453"/>
                  <a:gd name="T27" fmla="*/ 342 h 372"/>
                  <a:gd name="T28" fmla="*/ 0 w 453"/>
                  <a:gd name="T29" fmla="*/ 326 h 372"/>
                  <a:gd name="T30" fmla="*/ 12 w 453"/>
                  <a:gd name="T31" fmla="*/ 243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3" h="372">
                    <a:moveTo>
                      <a:pt x="12" y="243"/>
                    </a:moveTo>
                    <a:lnTo>
                      <a:pt x="42" y="40"/>
                    </a:lnTo>
                    <a:lnTo>
                      <a:pt x="47" y="4"/>
                    </a:lnTo>
                    <a:lnTo>
                      <a:pt x="53" y="0"/>
                    </a:lnTo>
                    <a:lnTo>
                      <a:pt x="158" y="15"/>
                    </a:lnTo>
                    <a:lnTo>
                      <a:pt x="262" y="27"/>
                    </a:lnTo>
                    <a:lnTo>
                      <a:pt x="374" y="38"/>
                    </a:lnTo>
                    <a:lnTo>
                      <a:pt x="453" y="44"/>
                    </a:lnTo>
                    <a:lnTo>
                      <a:pt x="441" y="208"/>
                    </a:lnTo>
                    <a:lnTo>
                      <a:pt x="430" y="372"/>
                    </a:lnTo>
                    <a:lnTo>
                      <a:pt x="333" y="365"/>
                    </a:lnTo>
                    <a:lnTo>
                      <a:pt x="281" y="360"/>
                    </a:lnTo>
                    <a:lnTo>
                      <a:pt x="182" y="349"/>
                    </a:lnTo>
                    <a:lnTo>
                      <a:pt x="123" y="342"/>
                    </a:lnTo>
                    <a:lnTo>
                      <a:pt x="0" y="326"/>
                    </a:lnTo>
                    <a:lnTo>
                      <a:pt x="12" y="243"/>
                    </a:lnTo>
                  </a:path>
                </a:pathLst>
              </a:custGeom>
              <a:noFill/>
              <a:ln w="47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19"/>
              <p:cNvSpPr>
                <a:spLocks/>
              </p:cNvSpPr>
              <p:nvPr/>
            </p:nvSpPr>
            <p:spPr bwMode="auto">
              <a:xfrm>
                <a:off x="3122" y="2032"/>
                <a:ext cx="471" cy="369"/>
              </a:xfrm>
              <a:custGeom>
                <a:avLst/>
                <a:gdLst>
                  <a:gd name="T0" fmla="*/ 0 w 471"/>
                  <a:gd name="T1" fmla="*/ 328 h 369"/>
                  <a:gd name="T2" fmla="*/ 42 w 471"/>
                  <a:gd name="T3" fmla="*/ 0 h 369"/>
                  <a:gd name="T4" fmla="*/ 101 w 471"/>
                  <a:gd name="T5" fmla="*/ 7 h 369"/>
                  <a:gd name="T6" fmla="*/ 200 w 471"/>
                  <a:gd name="T7" fmla="*/ 18 h 369"/>
                  <a:gd name="T8" fmla="*/ 252 w 471"/>
                  <a:gd name="T9" fmla="*/ 23 h 369"/>
                  <a:gd name="T10" fmla="*/ 349 w 471"/>
                  <a:gd name="T11" fmla="*/ 30 h 369"/>
                  <a:gd name="T12" fmla="*/ 404 w 471"/>
                  <a:gd name="T13" fmla="*/ 34 h 369"/>
                  <a:gd name="T14" fmla="*/ 465 w 471"/>
                  <a:gd name="T15" fmla="*/ 38 h 369"/>
                  <a:gd name="T16" fmla="*/ 471 w 471"/>
                  <a:gd name="T17" fmla="*/ 41 h 369"/>
                  <a:gd name="T18" fmla="*/ 467 w 471"/>
                  <a:gd name="T19" fmla="*/ 121 h 369"/>
                  <a:gd name="T20" fmla="*/ 455 w 471"/>
                  <a:gd name="T21" fmla="*/ 369 h 369"/>
                  <a:gd name="T22" fmla="*/ 391 w 471"/>
                  <a:gd name="T23" fmla="*/ 365 h 369"/>
                  <a:gd name="T24" fmla="*/ 318 w 471"/>
                  <a:gd name="T25" fmla="*/ 359 h 369"/>
                  <a:gd name="T26" fmla="*/ 202 w 471"/>
                  <a:gd name="T27" fmla="*/ 350 h 369"/>
                  <a:gd name="T28" fmla="*/ 107 w 471"/>
                  <a:gd name="T29" fmla="*/ 340 h 369"/>
                  <a:gd name="T30" fmla="*/ 0 w 471"/>
                  <a:gd name="T31" fmla="*/ 32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1" h="369">
                    <a:moveTo>
                      <a:pt x="0" y="328"/>
                    </a:moveTo>
                    <a:lnTo>
                      <a:pt x="42" y="0"/>
                    </a:lnTo>
                    <a:lnTo>
                      <a:pt x="101" y="7"/>
                    </a:lnTo>
                    <a:lnTo>
                      <a:pt x="200" y="18"/>
                    </a:lnTo>
                    <a:lnTo>
                      <a:pt x="252" y="23"/>
                    </a:lnTo>
                    <a:lnTo>
                      <a:pt x="349" y="30"/>
                    </a:lnTo>
                    <a:lnTo>
                      <a:pt x="404" y="34"/>
                    </a:lnTo>
                    <a:lnTo>
                      <a:pt x="465" y="38"/>
                    </a:lnTo>
                    <a:lnTo>
                      <a:pt x="471" y="41"/>
                    </a:lnTo>
                    <a:lnTo>
                      <a:pt x="467" y="121"/>
                    </a:lnTo>
                    <a:lnTo>
                      <a:pt x="455" y="369"/>
                    </a:lnTo>
                    <a:lnTo>
                      <a:pt x="391" y="365"/>
                    </a:lnTo>
                    <a:lnTo>
                      <a:pt x="318" y="359"/>
                    </a:lnTo>
                    <a:lnTo>
                      <a:pt x="202" y="350"/>
                    </a:lnTo>
                    <a:lnTo>
                      <a:pt x="107" y="340"/>
                    </a:lnTo>
                    <a:lnTo>
                      <a:pt x="0" y="328"/>
                    </a:lnTo>
                    <a:close/>
                  </a:path>
                </a:pathLst>
              </a:custGeom>
              <a:solidFill>
                <a:srgbClr val="97BF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0"/>
              <p:cNvSpPr>
                <a:spLocks/>
              </p:cNvSpPr>
              <p:nvPr/>
            </p:nvSpPr>
            <p:spPr bwMode="auto">
              <a:xfrm>
                <a:off x="3122" y="2032"/>
                <a:ext cx="471" cy="369"/>
              </a:xfrm>
              <a:custGeom>
                <a:avLst/>
                <a:gdLst>
                  <a:gd name="T0" fmla="*/ 0 w 471"/>
                  <a:gd name="T1" fmla="*/ 328 h 369"/>
                  <a:gd name="T2" fmla="*/ 42 w 471"/>
                  <a:gd name="T3" fmla="*/ 0 h 369"/>
                  <a:gd name="T4" fmla="*/ 101 w 471"/>
                  <a:gd name="T5" fmla="*/ 7 h 369"/>
                  <a:gd name="T6" fmla="*/ 200 w 471"/>
                  <a:gd name="T7" fmla="*/ 18 h 369"/>
                  <a:gd name="T8" fmla="*/ 252 w 471"/>
                  <a:gd name="T9" fmla="*/ 23 h 369"/>
                  <a:gd name="T10" fmla="*/ 349 w 471"/>
                  <a:gd name="T11" fmla="*/ 30 h 369"/>
                  <a:gd name="T12" fmla="*/ 404 w 471"/>
                  <a:gd name="T13" fmla="*/ 34 h 369"/>
                  <a:gd name="T14" fmla="*/ 465 w 471"/>
                  <a:gd name="T15" fmla="*/ 38 h 369"/>
                  <a:gd name="T16" fmla="*/ 471 w 471"/>
                  <a:gd name="T17" fmla="*/ 41 h 369"/>
                  <a:gd name="T18" fmla="*/ 467 w 471"/>
                  <a:gd name="T19" fmla="*/ 121 h 369"/>
                  <a:gd name="T20" fmla="*/ 455 w 471"/>
                  <a:gd name="T21" fmla="*/ 369 h 369"/>
                  <a:gd name="T22" fmla="*/ 391 w 471"/>
                  <a:gd name="T23" fmla="*/ 365 h 369"/>
                  <a:gd name="T24" fmla="*/ 318 w 471"/>
                  <a:gd name="T25" fmla="*/ 359 h 369"/>
                  <a:gd name="T26" fmla="*/ 202 w 471"/>
                  <a:gd name="T27" fmla="*/ 350 h 369"/>
                  <a:gd name="T28" fmla="*/ 107 w 471"/>
                  <a:gd name="T29" fmla="*/ 340 h 369"/>
                  <a:gd name="T30" fmla="*/ 0 w 471"/>
                  <a:gd name="T31" fmla="*/ 32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1" h="369">
                    <a:moveTo>
                      <a:pt x="0" y="328"/>
                    </a:moveTo>
                    <a:lnTo>
                      <a:pt x="42" y="0"/>
                    </a:lnTo>
                    <a:lnTo>
                      <a:pt x="101" y="7"/>
                    </a:lnTo>
                    <a:lnTo>
                      <a:pt x="200" y="18"/>
                    </a:lnTo>
                    <a:lnTo>
                      <a:pt x="252" y="23"/>
                    </a:lnTo>
                    <a:lnTo>
                      <a:pt x="349" y="30"/>
                    </a:lnTo>
                    <a:lnTo>
                      <a:pt x="404" y="34"/>
                    </a:lnTo>
                    <a:lnTo>
                      <a:pt x="465" y="38"/>
                    </a:lnTo>
                    <a:lnTo>
                      <a:pt x="471" y="41"/>
                    </a:lnTo>
                    <a:lnTo>
                      <a:pt x="467" y="121"/>
                    </a:lnTo>
                    <a:lnTo>
                      <a:pt x="455" y="369"/>
                    </a:lnTo>
                    <a:lnTo>
                      <a:pt x="391" y="365"/>
                    </a:lnTo>
                    <a:lnTo>
                      <a:pt x="318" y="359"/>
                    </a:lnTo>
                    <a:lnTo>
                      <a:pt x="202" y="350"/>
                    </a:lnTo>
                    <a:lnTo>
                      <a:pt x="107" y="340"/>
                    </a:lnTo>
                    <a:lnTo>
                      <a:pt x="0" y="328"/>
                    </a:lnTo>
                  </a:path>
                </a:pathLst>
              </a:custGeom>
              <a:noFill/>
              <a:ln w="47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2228" y="1765"/>
                <a:ext cx="529" cy="887"/>
              </a:xfrm>
              <a:custGeom>
                <a:avLst/>
                <a:gdLst>
                  <a:gd name="T0" fmla="*/ 514 w 529"/>
                  <a:gd name="T1" fmla="*/ 731 h 887"/>
                  <a:gd name="T2" fmla="*/ 426 w 529"/>
                  <a:gd name="T3" fmla="*/ 583 h 887"/>
                  <a:gd name="T4" fmla="*/ 51 w 529"/>
                  <a:gd name="T5" fmla="*/ 0 h 887"/>
                  <a:gd name="T6" fmla="*/ 45 w 529"/>
                  <a:gd name="T7" fmla="*/ 27 h 887"/>
                  <a:gd name="T8" fmla="*/ 32 w 529"/>
                  <a:gd name="T9" fmla="*/ 77 h 887"/>
                  <a:gd name="T10" fmla="*/ 21 w 529"/>
                  <a:gd name="T11" fmla="*/ 97 h 887"/>
                  <a:gd name="T12" fmla="*/ 2 w 529"/>
                  <a:gd name="T13" fmla="*/ 130 h 887"/>
                  <a:gd name="T14" fmla="*/ 21 w 529"/>
                  <a:gd name="T15" fmla="*/ 177 h 887"/>
                  <a:gd name="T16" fmla="*/ 17 w 529"/>
                  <a:gd name="T17" fmla="*/ 205 h 887"/>
                  <a:gd name="T18" fmla="*/ 11 w 529"/>
                  <a:gd name="T19" fmla="*/ 260 h 887"/>
                  <a:gd name="T20" fmla="*/ 34 w 529"/>
                  <a:gd name="T21" fmla="*/ 302 h 887"/>
                  <a:gd name="T22" fmla="*/ 41 w 529"/>
                  <a:gd name="T23" fmla="*/ 321 h 887"/>
                  <a:gd name="T24" fmla="*/ 32 w 529"/>
                  <a:gd name="T25" fmla="*/ 339 h 887"/>
                  <a:gd name="T26" fmla="*/ 53 w 529"/>
                  <a:gd name="T27" fmla="*/ 355 h 887"/>
                  <a:gd name="T28" fmla="*/ 63 w 529"/>
                  <a:gd name="T29" fmla="*/ 343 h 887"/>
                  <a:gd name="T30" fmla="*/ 86 w 529"/>
                  <a:gd name="T31" fmla="*/ 348 h 887"/>
                  <a:gd name="T32" fmla="*/ 114 w 529"/>
                  <a:gd name="T33" fmla="*/ 347 h 887"/>
                  <a:gd name="T34" fmla="*/ 120 w 529"/>
                  <a:gd name="T35" fmla="*/ 352 h 887"/>
                  <a:gd name="T36" fmla="*/ 109 w 529"/>
                  <a:gd name="T37" fmla="*/ 357 h 887"/>
                  <a:gd name="T38" fmla="*/ 71 w 529"/>
                  <a:gd name="T39" fmla="*/ 347 h 887"/>
                  <a:gd name="T40" fmla="*/ 75 w 529"/>
                  <a:gd name="T41" fmla="*/ 370 h 887"/>
                  <a:gd name="T42" fmla="*/ 70 w 529"/>
                  <a:gd name="T43" fmla="*/ 389 h 887"/>
                  <a:gd name="T44" fmla="*/ 64 w 529"/>
                  <a:gd name="T45" fmla="*/ 365 h 887"/>
                  <a:gd name="T46" fmla="*/ 51 w 529"/>
                  <a:gd name="T47" fmla="*/ 382 h 887"/>
                  <a:gd name="T48" fmla="*/ 51 w 529"/>
                  <a:gd name="T49" fmla="*/ 412 h 887"/>
                  <a:gd name="T50" fmla="*/ 80 w 529"/>
                  <a:gd name="T51" fmla="*/ 449 h 887"/>
                  <a:gd name="T52" fmla="*/ 65 w 529"/>
                  <a:gd name="T53" fmla="*/ 480 h 887"/>
                  <a:gd name="T54" fmla="*/ 82 w 529"/>
                  <a:gd name="T55" fmla="*/ 522 h 887"/>
                  <a:gd name="T56" fmla="*/ 98 w 529"/>
                  <a:gd name="T57" fmla="*/ 559 h 887"/>
                  <a:gd name="T58" fmla="*/ 106 w 529"/>
                  <a:gd name="T59" fmla="*/ 594 h 887"/>
                  <a:gd name="T60" fmla="*/ 114 w 529"/>
                  <a:gd name="T61" fmla="*/ 620 h 887"/>
                  <a:gd name="T62" fmla="*/ 109 w 529"/>
                  <a:gd name="T63" fmla="*/ 652 h 887"/>
                  <a:gd name="T64" fmla="*/ 141 w 529"/>
                  <a:gd name="T65" fmla="*/ 668 h 887"/>
                  <a:gd name="T66" fmla="*/ 181 w 529"/>
                  <a:gd name="T67" fmla="*/ 686 h 887"/>
                  <a:gd name="T68" fmla="*/ 213 w 529"/>
                  <a:gd name="T69" fmla="*/ 723 h 887"/>
                  <a:gd name="T70" fmla="*/ 239 w 529"/>
                  <a:gd name="T71" fmla="*/ 747 h 887"/>
                  <a:gd name="T72" fmla="*/ 258 w 529"/>
                  <a:gd name="T73" fmla="*/ 757 h 887"/>
                  <a:gd name="T74" fmla="*/ 295 w 529"/>
                  <a:gd name="T75" fmla="*/ 807 h 887"/>
                  <a:gd name="T76" fmla="*/ 296 w 529"/>
                  <a:gd name="T77" fmla="*/ 856 h 887"/>
                  <a:gd name="T78" fmla="*/ 300 w 529"/>
                  <a:gd name="T79" fmla="*/ 861 h 887"/>
                  <a:gd name="T80" fmla="*/ 471 w 529"/>
                  <a:gd name="T81" fmla="*/ 884 h 887"/>
                  <a:gd name="T82" fmla="*/ 486 w 529"/>
                  <a:gd name="T83" fmla="*/ 869 h 887"/>
                  <a:gd name="T84" fmla="*/ 476 w 529"/>
                  <a:gd name="T85" fmla="*/ 849 h 887"/>
                  <a:gd name="T86" fmla="*/ 491 w 529"/>
                  <a:gd name="T87" fmla="*/ 818 h 887"/>
                  <a:gd name="T88" fmla="*/ 505 w 529"/>
                  <a:gd name="T89" fmla="*/ 784 h 887"/>
                  <a:gd name="T90" fmla="*/ 129 w 529"/>
                  <a:gd name="T91" fmla="*/ 702 h 887"/>
                  <a:gd name="T92" fmla="*/ 137 w 529"/>
                  <a:gd name="T93" fmla="*/ 708 h 887"/>
                  <a:gd name="T94" fmla="*/ 147 w 529"/>
                  <a:gd name="T95" fmla="*/ 706 h 887"/>
                  <a:gd name="T96" fmla="*/ 163 w 529"/>
                  <a:gd name="T97" fmla="*/ 710 h 887"/>
                  <a:gd name="T98" fmla="*/ 156 w 529"/>
                  <a:gd name="T99" fmla="*/ 773 h 887"/>
                  <a:gd name="T100" fmla="*/ 215 w 529"/>
                  <a:gd name="T101" fmla="*/ 822 h 887"/>
                  <a:gd name="T102" fmla="*/ 231 w 529"/>
                  <a:gd name="T103" fmla="*/ 776 h 887"/>
                  <a:gd name="T104" fmla="*/ 238 w 529"/>
                  <a:gd name="T105" fmla="*/ 786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29" h="887">
                    <a:moveTo>
                      <a:pt x="525" y="758"/>
                    </a:moveTo>
                    <a:lnTo>
                      <a:pt x="516" y="748"/>
                    </a:lnTo>
                    <a:lnTo>
                      <a:pt x="516" y="742"/>
                    </a:lnTo>
                    <a:lnTo>
                      <a:pt x="514" y="736"/>
                    </a:lnTo>
                    <a:lnTo>
                      <a:pt x="514" y="731"/>
                    </a:lnTo>
                    <a:lnTo>
                      <a:pt x="512" y="724"/>
                    </a:lnTo>
                    <a:lnTo>
                      <a:pt x="506" y="713"/>
                    </a:lnTo>
                    <a:lnTo>
                      <a:pt x="506" y="708"/>
                    </a:lnTo>
                    <a:lnTo>
                      <a:pt x="506" y="702"/>
                    </a:lnTo>
                    <a:lnTo>
                      <a:pt x="426" y="583"/>
                    </a:lnTo>
                    <a:lnTo>
                      <a:pt x="235" y="305"/>
                    </a:lnTo>
                    <a:lnTo>
                      <a:pt x="249" y="251"/>
                    </a:lnTo>
                    <a:lnTo>
                      <a:pt x="293" y="65"/>
                    </a:lnTo>
                    <a:lnTo>
                      <a:pt x="182" y="36"/>
                    </a:lnTo>
                    <a:lnTo>
                      <a:pt x="51" y="0"/>
                    </a:lnTo>
                    <a:lnTo>
                      <a:pt x="49" y="0"/>
                    </a:lnTo>
                    <a:lnTo>
                      <a:pt x="45" y="11"/>
                    </a:lnTo>
                    <a:lnTo>
                      <a:pt x="42" y="16"/>
                    </a:lnTo>
                    <a:lnTo>
                      <a:pt x="45" y="22"/>
                    </a:lnTo>
                    <a:lnTo>
                      <a:pt x="45" y="27"/>
                    </a:lnTo>
                    <a:lnTo>
                      <a:pt x="46" y="38"/>
                    </a:lnTo>
                    <a:lnTo>
                      <a:pt x="45" y="39"/>
                    </a:lnTo>
                    <a:lnTo>
                      <a:pt x="44" y="49"/>
                    </a:lnTo>
                    <a:lnTo>
                      <a:pt x="30" y="72"/>
                    </a:lnTo>
                    <a:lnTo>
                      <a:pt x="32" y="77"/>
                    </a:lnTo>
                    <a:lnTo>
                      <a:pt x="30" y="83"/>
                    </a:lnTo>
                    <a:lnTo>
                      <a:pt x="26" y="87"/>
                    </a:lnTo>
                    <a:lnTo>
                      <a:pt x="23" y="93"/>
                    </a:lnTo>
                    <a:lnTo>
                      <a:pt x="25" y="95"/>
                    </a:lnTo>
                    <a:lnTo>
                      <a:pt x="21" y="97"/>
                    </a:lnTo>
                    <a:lnTo>
                      <a:pt x="15" y="100"/>
                    </a:lnTo>
                    <a:lnTo>
                      <a:pt x="11" y="106"/>
                    </a:lnTo>
                    <a:lnTo>
                      <a:pt x="7" y="111"/>
                    </a:lnTo>
                    <a:lnTo>
                      <a:pt x="2" y="122"/>
                    </a:lnTo>
                    <a:lnTo>
                      <a:pt x="2" y="130"/>
                    </a:lnTo>
                    <a:lnTo>
                      <a:pt x="0" y="135"/>
                    </a:lnTo>
                    <a:lnTo>
                      <a:pt x="11" y="152"/>
                    </a:lnTo>
                    <a:lnTo>
                      <a:pt x="11" y="156"/>
                    </a:lnTo>
                    <a:lnTo>
                      <a:pt x="15" y="161"/>
                    </a:lnTo>
                    <a:lnTo>
                      <a:pt x="21" y="177"/>
                    </a:lnTo>
                    <a:lnTo>
                      <a:pt x="19" y="183"/>
                    </a:lnTo>
                    <a:lnTo>
                      <a:pt x="21" y="188"/>
                    </a:lnTo>
                    <a:lnTo>
                      <a:pt x="19" y="194"/>
                    </a:lnTo>
                    <a:lnTo>
                      <a:pt x="19" y="201"/>
                    </a:lnTo>
                    <a:lnTo>
                      <a:pt x="17" y="205"/>
                    </a:lnTo>
                    <a:lnTo>
                      <a:pt x="11" y="215"/>
                    </a:lnTo>
                    <a:lnTo>
                      <a:pt x="13" y="236"/>
                    </a:lnTo>
                    <a:lnTo>
                      <a:pt x="11" y="244"/>
                    </a:lnTo>
                    <a:lnTo>
                      <a:pt x="7" y="249"/>
                    </a:lnTo>
                    <a:lnTo>
                      <a:pt x="11" y="260"/>
                    </a:lnTo>
                    <a:lnTo>
                      <a:pt x="18" y="271"/>
                    </a:lnTo>
                    <a:lnTo>
                      <a:pt x="23" y="286"/>
                    </a:lnTo>
                    <a:lnTo>
                      <a:pt x="27" y="291"/>
                    </a:lnTo>
                    <a:lnTo>
                      <a:pt x="32" y="297"/>
                    </a:lnTo>
                    <a:lnTo>
                      <a:pt x="34" y="302"/>
                    </a:lnTo>
                    <a:lnTo>
                      <a:pt x="34" y="308"/>
                    </a:lnTo>
                    <a:lnTo>
                      <a:pt x="34" y="313"/>
                    </a:lnTo>
                    <a:lnTo>
                      <a:pt x="36" y="310"/>
                    </a:lnTo>
                    <a:lnTo>
                      <a:pt x="36" y="310"/>
                    </a:lnTo>
                    <a:lnTo>
                      <a:pt x="41" y="321"/>
                    </a:lnTo>
                    <a:lnTo>
                      <a:pt x="42" y="332"/>
                    </a:lnTo>
                    <a:lnTo>
                      <a:pt x="38" y="321"/>
                    </a:lnTo>
                    <a:lnTo>
                      <a:pt x="37" y="327"/>
                    </a:lnTo>
                    <a:lnTo>
                      <a:pt x="34" y="332"/>
                    </a:lnTo>
                    <a:lnTo>
                      <a:pt x="32" y="339"/>
                    </a:lnTo>
                    <a:lnTo>
                      <a:pt x="37" y="335"/>
                    </a:lnTo>
                    <a:lnTo>
                      <a:pt x="42" y="340"/>
                    </a:lnTo>
                    <a:lnTo>
                      <a:pt x="45" y="346"/>
                    </a:lnTo>
                    <a:lnTo>
                      <a:pt x="51" y="350"/>
                    </a:lnTo>
                    <a:lnTo>
                      <a:pt x="53" y="355"/>
                    </a:lnTo>
                    <a:lnTo>
                      <a:pt x="59" y="361"/>
                    </a:lnTo>
                    <a:lnTo>
                      <a:pt x="63" y="357"/>
                    </a:lnTo>
                    <a:lnTo>
                      <a:pt x="60" y="351"/>
                    </a:lnTo>
                    <a:lnTo>
                      <a:pt x="64" y="348"/>
                    </a:lnTo>
                    <a:lnTo>
                      <a:pt x="63" y="343"/>
                    </a:lnTo>
                    <a:lnTo>
                      <a:pt x="65" y="336"/>
                    </a:lnTo>
                    <a:lnTo>
                      <a:pt x="71" y="335"/>
                    </a:lnTo>
                    <a:lnTo>
                      <a:pt x="76" y="339"/>
                    </a:lnTo>
                    <a:lnTo>
                      <a:pt x="80" y="344"/>
                    </a:lnTo>
                    <a:lnTo>
                      <a:pt x="86" y="348"/>
                    </a:lnTo>
                    <a:lnTo>
                      <a:pt x="90" y="346"/>
                    </a:lnTo>
                    <a:lnTo>
                      <a:pt x="95" y="346"/>
                    </a:lnTo>
                    <a:lnTo>
                      <a:pt x="99" y="351"/>
                    </a:lnTo>
                    <a:lnTo>
                      <a:pt x="110" y="351"/>
                    </a:lnTo>
                    <a:lnTo>
                      <a:pt x="114" y="347"/>
                    </a:lnTo>
                    <a:lnTo>
                      <a:pt x="113" y="351"/>
                    </a:lnTo>
                    <a:lnTo>
                      <a:pt x="108" y="354"/>
                    </a:lnTo>
                    <a:lnTo>
                      <a:pt x="113" y="354"/>
                    </a:lnTo>
                    <a:lnTo>
                      <a:pt x="118" y="352"/>
                    </a:lnTo>
                    <a:lnTo>
                      <a:pt x="120" y="352"/>
                    </a:lnTo>
                    <a:lnTo>
                      <a:pt x="124" y="357"/>
                    </a:lnTo>
                    <a:lnTo>
                      <a:pt x="128" y="362"/>
                    </a:lnTo>
                    <a:lnTo>
                      <a:pt x="128" y="363"/>
                    </a:lnTo>
                    <a:lnTo>
                      <a:pt x="120" y="352"/>
                    </a:lnTo>
                    <a:lnTo>
                      <a:pt x="109" y="357"/>
                    </a:lnTo>
                    <a:lnTo>
                      <a:pt x="93" y="348"/>
                    </a:lnTo>
                    <a:lnTo>
                      <a:pt x="84" y="350"/>
                    </a:lnTo>
                    <a:lnTo>
                      <a:pt x="80" y="346"/>
                    </a:lnTo>
                    <a:lnTo>
                      <a:pt x="75" y="347"/>
                    </a:lnTo>
                    <a:lnTo>
                      <a:pt x="71" y="347"/>
                    </a:lnTo>
                    <a:lnTo>
                      <a:pt x="67" y="352"/>
                    </a:lnTo>
                    <a:lnTo>
                      <a:pt x="71" y="358"/>
                    </a:lnTo>
                    <a:lnTo>
                      <a:pt x="70" y="363"/>
                    </a:lnTo>
                    <a:lnTo>
                      <a:pt x="71" y="369"/>
                    </a:lnTo>
                    <a:lnTo>
                      <a:pt x="75" y="370"/>
                    </a:lnTo>
                    <a:lnTo>
                      <a:pt x="76" y="381"/>
                    </a:lnTo>
                    <a:lnTo>
                      <a:pt x="76" y="390"/>
                    </a:lnTo>
                    <a:lnTo>
                      <a:pt x="80" y="396"/>
                    </a:lnTo>
                    <a:lnTo>
                      <a:pt x="75" y="396"/>
                    </a:lnTo>
                    <a:lnTo>
                      <a:pt x="70" y="389"/>
                    </a:lnTo>
                    <a:lnTo>
                      <a:pt x="67" y="384"/>
                    </a:lnTo>
                    <a:lnTo>
                      <a:pt x="61" y="380"/>
                    </a:lnTo>
                    <a:lnTo>
                      <a:pt x="63" y="375"/>
                    </a:lnTo>
                    <a:lnTo>
                      <a:pt x="65" y="370"/>
                    </a:lnTo>
                    <a:lnTo>
                      <a:pt x="64" y="365"/>
                    </a:lnTo>
                    <a:lnTo>
                      <a:pt x="64" y="362"/>
                    </a:lnTo>
                    <a:lnTo>
                      <a:pt x="59" y="362"/>
                    </a:lnTo>
                    <a:lnTo>
                      <a:pt x="56" y="367"/>
                    </a:lnTo>
                    <a:lnTo>
                      <a:pt x="55" y="373"/>
                    </a:lnTo>
                    <a:lnTo>
                      <a:pt x="51" y="382"/>
                    </a:lnTo>
                    <a:lnTo>
                      <a:pt x="55" y="388"/>
                    </a:lnTo>
                    <a:lnTo>
                      <a:pt x="55" y="399"/>
                    </a:lnTo>
                    <a:lnTo>
                      <a:pt x="53" y="404"/>
                    </a:lnTo>
                    <a:lnTo>
                      <a:pt x="51" y="407"/>
                    </a:lnTo>
                    <a:lnTo>
                      <a:pt x="51" y="412"/>
                    </a:lnTo>
                    <a:lnTo>
                      <a:pt x="53" y="418"/>
                    </a:lnTo>
                    <a:lnTo>
                      <a:pt x="61" y="432"/>
                    </a:lnTo>
                    <a:lnTo>
                      <a:pt x="67" y="438"/>
                    </a:lnTo>
                    <a:lnTo>
                      <a:pt x="78" y="438"/>
                    </a:lnTo>
                    <a:lnTo>
                      <a:pt x="80" y="449"/>
                    </a:lnTo>
                    <a:lnTo>
                      <a:pt x="80" y="460"/>
                    </a:lnTo>
                    <a:lnTo>
                      <a:pt x="78" y="460"/>
                    </a:lnTo>
                    <a:lnTo>
                      <a:pt x="76" y="464"/>
                    </a:lnTo>
                    <a:lnTo>
                      <a:pt x="65" y="469"/>
                    </a:lnTo>
                    <a:lnTo>
                      <a:pt x="65" y="480"/>
                    </a:lnTo>
                    <a:lnTo>
                      <a:pt x="64" y="491"/>
                    </a:lnTo>
                    <a:lnTo>
                      <a:pt x="67" y="496"/>
                    </a:lnTo>
                    <a:lnTo>
                      <a:pt x="75" y="507"/>
                    </a:lnTo>
                    <a:lnTo>
                      <a:pt x="78" y="518"/>
                    </a:lnTo>
                    <a:lnTo>
                      <a:pt x="82" y="522"/>
                    </a:lnTo>
                    <a:lnTo>
                      <a:pt x="83" y="533"/>
                    </a:lnTo>
                    <a:lnTo>
                      <a:pt x="89" y="542"/>
                    </a:lnTo>
                    <a:lnTo>
                      <a:pt x="89" y="548"/>
                    </a:lnTo>
                    <a:lnTo>
                      <a:pt x="91" y="553"/>
                    </a:lnTo>
                    <a:lnTo>
                      <a:pt x="98" y="559"/>
                    </a:lnTo>
                    <a:lnTo>
                      <a:pt x="101" y="569"/>
                    </a:lnTo>
                    <a:lnTo>
                      <a:pt x="110" y="580"/>
                    </a:lnTo>
                    <a:lnTo>
                      <a:pt x="112" y="586"/>
                    </a:lnTo>
                    <a:lnTo>
                      <a:pt x="108" y="588"/>
                    </a:lnTo>
                    <a:lnTo>
                      <a:pt x="106" y="594"/>
                    </a:lnTo>
                    <a:lnTo>
                      <a:pt x="110" y="599"/>
                    </a:lnTo>
                    <a:lnTo>
                      <a:pt x="116" y="602"/>
                    </a:lnTo>
                    <a:lnTo>
                      <a:pt x="120" y="607"/>
                    </a:lnTo>
                    <a:lnTo>
                      <a:pt x="120" y="611"/>
                    </a:lnTo>
                    <a:lnTo>
                      <a:pt x="114" y="620"/>
                    </a:lnTo>
                    <a:lnTo>
                      <a:pt x="114" y="630"/>
                    </a:lnTo>
                    <a:lnTo>
                      <a:pt x="112" y="636"/>
                    </a:lnTo>
                    <a:lnTo>
                      <a:pt x="113" y="641"/>
                    </a:lnTo>
                    <a:lnTo>
                      <a:pt x="109" y="647"/>
                    </a:lnTo>
                    <a:lnTo>
                      <a:pt x="109" y="652"/>
                    </a:lnTo>
                    <a:lnTo>
                      <a:pt x="112" y="654"/>
                    </a:lnTo>
                    <a:lnTo>
                      <a:pt x="116" y="659"/>
                    </a:lnTo>
                    <a:lnTo>
                      <a:pt x="120" y="663"/>
                    </a:lnTo>
                    <a:lnTo>
                      <a:pt x="136" y="666"/>
                    </a:lnTo>
                    <a:lnTo>
                      <a:pt x="141" y="668"/>
                    </a:lnTo>
                    <a:lnTo>
                      <a:pt x="147" y="670"/>
                    </a:lnTo>
                    <a:lnTo>
                      <a:pt x="156" y="677"/>
                    </a:lnTo>
                    <a:lnTo>
                      <a:pt x="162" y="678"/>
                    </a:lnTo>
                    <a:lnTo>
                      <a:pt x="173" y="679"/>
                    </a:lnTo>
                    <a:lnTo>
                      <a:pt x="181" y="686"/>
                    </a:lnTo>
                    <a:lnTo>
                      <a:pt x="185" y="691"/>
                    </a:lnTo>
                    <a:lnTo>
                      <a:pt x="190" y="696"/>
                    </a:lnTo>
                    <a:lnTo>
                      <a:pt x="192" y="706"/>
                    </a:lnTo>
                    <a:lnTo>
                      <a:pt x="202" y="716"/>
                    </a:lnTo>
                    <a:lnTo>
                      <a:pt x="213" y="723"/>
                    </a:lnTo>
                    <a:lnTo>
                      <a:pt x="235" y="725"/>
                    </a:lnTo>
                    <a:lnTo>
                      <a:pt x="235" y="727"/>
                    </a:lnTo>
                    <a:lnTo>
                      <a:pt x="239" y="738"/>
                    </a:lnTo>
                    <a:lnTo>
                      <a:pt x="240" y="743"/>
                    </a:lnTo>
                    <a:lnTo>
                      <a:pt x="239" y="747"/>
                    </a:lnTo>
                    <a:lnTo>
                      <a:pt x="239" y="752"/>
                    </a:lnTo>
                    <a:lnTo>
                      <a:pt x="244" y="757"/>
                    </a:lnTo>
                    <a:lnTo>
                      <a:pt x="247" y="752"/>
                    </a:lnTo>
                    <a:lnTo>
                      <a:pt x="253" y="752"/>
                    </a:lnTo>
                    <a:lnTo>
                      <a:pt x="258" y="757"/>
                    </a:lnTo>
                    <a:lnTo>
                      <a:pt x="262" y="765"/>
                    </a:lnTo>
                    <a:lnTo>
                      <a:pt x="266" y="770"/>
                    </a:lnTo>
                    <a:lnTo>
                      <a:pt x="273" y="774"/>
                    </a:lnTo>
                    <a:lnTo>
                      <a:pt x="289" y="796"/>
                    </a:lnTo>
                    <a:lnTo>
                      <a:pt x="295" y="807"/>
                    </a:lnTo>
                    <a:lnTo>
                      <a:pt x="299" y="819"/>
                    </a:lnTo>
                    <a:lnTo>
                      <a:pt x="299" y="830"/>
                    </a:lnTo>
                    <a:lnTo>
                      <a:pt x="299" y="841"/>
                    </a:lnTo>
                    <a:lnTo>
                      <a:pt x="296" y="850"/>
                    </a:lnTo>
                    <a:lnTo>
                      <a:pt x="296" y="856"/>
                    </a:lnTo>
                    <a:lnTo>
                      <a:pt x="297" y="851"/>
                    </a:lnTo>
                    <a:lnTo>
                      <a:pt x="303" y="856"/>
                    </a:lnTo>
                    <a:lnTo>
                      <a:pt x="300" y="861"/>
                    </a:lnTo>
                    <a:lnTo>
                      <a:pt x="299" y="856"/>
                    </a:lnTo>
                    <a:lnTo>
                      <a:pt x="300" y="861"/>
                    </a:lnTo>
                    <a:lnTo>
                      <a:pt x="301" y="868"/>
                    </a:lnTo>
                    <a:lnTo>
                      <a:pt x="304" y="869"/>
                    </a:lnTo>
                    <a:lnTo>
                      <a:pt x="467" y="885"/>
                    </a:lnTo>
                    <a:lnTo>
                      <a:pt x="468" y="885"/>
                    </a:lnTo>
                    <a:lnTo>
                      <a:pt x="471" y="884"/>
                    </a:lnTo>
                    <a:lnTo>
                      <a:pt x="474" y="885"/>
                    </a:lnTo>
                    <a:lnTo>
                      <a:pt x="478" y="887"/>
                    </a:lnTo>
                    <a:lnTo>
                      <a:pt x="480" y="881"/>
                    </a:lnTo>
                    <a:lnTo>
                      <a:pt x="486" y="879"/>
                    </a:lnTo>
                    <a:lnTo>
                      <a:pt x="486" y="869"/>
                    </a:lnTo>
                    <a:lnTo>
                      <a:pt x="485" y="865"/>
                    </a:lnTo>
                    <a:lnTo>
                      <a:pt x="480" y="861"/>
                    </a:lnTo>
                    <a:lnTo>
                      <a:pt x="475" y="860"/>
                    </a:lnTo>
                    <a:lnTo>
                      <a:pt x="474" y="854"/>
                    </a:lnTo>
                    <a:lnTo>
                      <a:pt x="476" y="849"/>
                    </a:lnTo>
                    <a:lnTo>
                      <a:pt x="476" y="843"/>
                    </a:lnTo>
                    <a:lnTo>
                      <a:pt x="475" y="838"/>
                    </a:lnTo>
                    <a:lnTo>
                      <a:pt x="476" y="833"/>
                    </a:lnTo>
                    <a:lnTo>
                      <a:pt x="482" y="830"/>
                    </a:lnTo>
                    <a:lnTo>
                      <a:pt x="491" y="818"/>
                    </a:lnTo>
                    <a:lnTo>
                      <a:pt x="494" y="811"/>
                    </a:lnTo>
                    <a:lnTo>
                      <a:pt x="497" y="805"/>
                    </a:lnTo>
                    <a:lnTo>
                      <a:pt x="497" y="796"/>
                    </a:lnTo>
                    <a:lnTo>
                      <a:pt x="499" y="786"/>
                    </a:lnTo>
                    <a:lnTo>
                      <a:pt x="505" y="784"/>
                    </a:lnTo>
                    <a:lnTo>
                      <a:pt x="508" y="778"/>
                    </a:lnTo>
                    <a:lnTo>
                      <a:pt x="525" y="769"/>
                    </a:lnTo>
                    <a:lnTo>
                      <a:pt x="529" y="763"/>
                    </a:lnTo>
                    <a:lnTo>
                      <a:pt x="525" y="758"/>
                    </a:lnTo>
                    <a:close/>
                    <a:moveTo>
                      <a:pt x="129" y="702"/>
                    </a:moveTo>
                    <a:lnTo>
                      <a:pt x="124" y="705"/>
                    </a:lnTo>
                    <a:lnTo>
                      <a:pt x="126" y="710"/>
                    </a:lnTo>
                    <a:lnTo>
                      <a:pt x="131" y="712"/>
                    </a:lnTo>
                    <a:lnTo>
                      <a:pt x="136" y="710"/>
                    </a:lnTo>
                    <a:lnTo>
                      <a:pt x="137" y="708"/>
                    </a:lnTo>
                    <a:lnTo>
                      <a:pt x="133" y="704"/>
                    </a:lnTo>
                    <a:lnTo>
                      <a:pt x="129" y="702"/>
                    </a:lnTo>
                    <a:close/>
                    <a:moveTo>
                      <a:pt x="152" y="705"/>
                    </a:moveTo>
                    <a:lnTo>
                      <a:pt x="148" y="702"/>
                    </a:lnTo>
                    <a:lnTo>
                      <a:pt x="147" y="706"/>
                    </a:lnTo>
                    <a:lnTo>
                      <a:pt x="147" y="710"/>
                    </a:lnTo>
                    <a:lnTo>
                      <a:pt x="152" y="713"/>
                    </a:lnTo>
                    <a:lnTo>
                      <a:pt x="163" y="713"/>
                    </a:lnTo>
                    <a:lnTo>
                      <a:pt x="169" y="710"/>
                    </a:lnTo>
                    <a:lnTo>
                      <a:pt x="163" y="710"/>
                    </a:lnTo>
                    <a:lnTo>
                      <a:pt x="152" y="705"/>
                    </a:lnTo>
                    <a:close/>
                    <a:moveTo>
                      <a:pt x="152" y="773"/>
                    </a:moveTo>
                    <a:lnTo>
                      <a:pt x="155" y="777"/>
                    </a:lnTo>
                    <a:lnTo>
                      <a:pt x="160" y="778"/>
                    </a:lnTo>
                    <a:lnTo>
                      <a:pt x="156" y="773"/>
                    </a:lnTo>
                    <a:lnTo>
                      <a:pt x="152" y="773"/>
                    </a:lnTo>
                    <a:close/>
                    <a:moveTo>
                      <a:pt x="215" y="811"/>
                    </a:moveTo>
                    <a:lnTo>
                      <a:pt x="212" y="805"/>
                    </a:lnTo>
                    <a:lnTo>
                      <a:pt x="213" y="811"/>
                    </a:lnTo>
                    <a:lnTo>
                      <a:pt x="215" y="822"/>
                    </a:lnTo>
                    <a:lnTo>
                      <a:pt x="220" y="826"/>
                    </a:lnTo>
                    <a:lnTo>
                      <a:pt x="226" y="826"/>
                    </a:lnTo>
                    <a:lnTo>
                      <a:pt x="217" y="816"/>
                    </a:lnTo>
                    <a:lnTo>
                      <a:pt x="215" y="811"/>
                    </a:lnTo>
                    <a:close/>
                    <a:moveTo>
                      <a:pt x="231" y="776"/>
                    </a:moveTo>
                    <a:lnTo>
                      <a:pt x="226" y="771"/>
                    </a:lnTo>
                    <a:lnTo>
                      <a:pt x="220" y="769"/>
                    </a:lnTo>
                    <a:lnTo>
                      <a:pt x="226" y="774"/>
                    </a:lnTo>
                    <a:lnTo>
                      <a:pt x="230" y="785"/>
                    </a:lnTo>
                    <a:lnTo>
                      <a:pt x="238" y="786"/>
                    </a:lnTo>
                    <a:lnTo>
                      <a:pt x="236" y="781"/>
                    </a:lnTo>
                    <a:lnTo>
                      <a:pt x="231" y="776"/>
                    </a:lnTo>
                    <a:close/>
                  </a:path>
                </a:pathLst>
              </a:custGeom>
              <a:solidFill>
                <a:srgbClr val="97BF1B"/>
              </a:solidFill>
              <a:ln w="4763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70"/>
              <p:cNvSpPr>
                <a:spLocks noEditPoints="1"/>
              </p:cNvSpPr>
              <p:nvPr/>
            </p:nvSpPr>
            <p:spPr bwMode="auto">
              <a:xfrm>
                <a:off x="2383" y="1236"/>
                <a:ext cx="433" cy="313"/>
              </a:xfrm>
              <a:custGeom>
                <a:avLst/>
                <a:gdLst>
                  <a:gd name="T0" fmla="*/ 129 w 433"/>
                  <a:gd name="T1" fmla="*/ 0 h 313"/>
                  <a:gd name="T2" fmla="*/ 127 w 433"/>
                  <a:gd name="T3" fmla="*/ 16 h 313"/>
                  <a:gd name="T4" fmla="*/ 136 w 433"/>
                  <a:gd name="T5" fmla="*/ 34 h 313"/>
                  <a:gd name="T6" fmla="*/ 132 w 433"/>
                  <a:gd name="T7" fmla="*/ 47 h 313"/>
                  <a:gd name="T8" fmla="*/ 127 w 433"/>
                  <a:gd name="T9" fmla="*/ 47 h 313"/>
                  <a:gd name="T10" fmla="*/ 132 w 433"/>
                  <a:gd name="T11" fmla="*/ 66 h 313"/>
                  <a:gd name="T12" fmla="*/ 129 w 433"/>
                  <a:gd name="T13" fmla="*/ 92 h 313"/>
                  <a:gd name="T14" fmla="*/ 122 w 433"/>
                  <a:gd name="T15" fmla="*/ 114 h 313"/>
                  <a:gd name="T16" fmla="*/ 103 w 433"/>
                  <a:gd name="T17" fmla="*/ 138 h 313"/>
                  <a:gd name="T18" fmla="*/ 87 w 433"/>
                  <a:gd name="T19" fmla="*/ 141 h 313"/>
                  <a:gd name="T20" fmla="*/ 77 w 433"/>
                  <a:gd name="T21" fmla="*/ 141 h 313"/>
                  <a:gd name="T22" fmla="*/ 92 w 433"/>
                  <a:gd name="T23" fmla="*/ 126 h 313"/>
                  <a:gd name="T24" fmla="*/ 92 w 433"/>
                  <a:gd name="T25" fmla="*/ 140 h 313"/>
                  <a:gd name="T26" fmla="*/ 96 w 433"/>
                  <a:gd name="T27" fmla="*/ 134 h 313"/>
                  <a:gd name="T28" fmla="*/ 103 w 433"/>
                  <a:gd name="T29" fmla="*/ 114 h 313"/>
                  <a:gd name="T30" fmla="*/ 107 w 433"/>
                  <a:gd name="T31" fmla="*/ 99 h 313"/>
                  <a:gd name="T32" fmla="*/ 115 w 433"/>
                  <a:gd name="T33" fmla="*/ 87 h 313"/>
                  <a:gd name="T34" fmla="*/ 77 w 433"/>
                  <a:gd name="T35" fmla="*/ 117 h 313"/>
                  <a:gd name="T36" fmla="*/ 79 w 433"/>
                  <a:gd name="T37" fmla="*/ 123 h 313"/>
                  <a:gd name="T38" fmla="*/ 92 w 433"/>
                  <a:gd name="T39" fmla="*/ 102 h 313"/>
                  <a:gd name="T40" fmla="*/ 103 w 433"/>
                  <a:gd name="T41" fmla="*/ 95 h 313"/>
                  <a:gd name="T42" fmla="*/ 110 w 433"/>
                  <a:gd name="T43" fmla="*/ 65 h 313"/>
                  <a:gd name="T44" fmla="*/ 94 w 433"/>
                  <a:gd name="T45" fmla="*/ 69 h 313"/>
                  <a:gd name="T46" fmla="*/ 81 w 433"/>
                  <a:gd name="T47" fmla="*/ 60 h 313"/>
                  <a:gd name="T48" fmla="*/ 49 w 433"/>
                  <a:gd name="T49" fmla="*/ 47 h 313"/>
                  <a:gd name="T50" fmla="*/ 27 w 433"/>
                  <a:gd name="T51" fmla="*/ 30 h 313"/>
                  <a:gd name="T52" fmla="*/ 12 w 433"/>
                  <a:gd name="T53" fmla="*/ 26 h 313"/>
                  <a:gd name="T54" fmla="*/ 5 w 433"/>
                  <a:gd name="T55" fmla="*/ 46 h 313"/>
                  <a:gd name="T56" fmla="*/ 14 w 433"/>
                  <a:gd name="T57" fmla="*/ 73 h 313"/>
                  <a:gd name="T58" fmla="*/ 12 w 433"/>
                  <a:gd name="T59" fmla="*/ 129 h 313"/>
                  <a:gd name="T60" fmla="*/ 19 w 433"/>
                  <a:gd name="T61" fmla="*/ 136 h 313"/>
                  <a:gd name="T62" fmla="*/ 12 w 433"/>
                  <a:gd name="T63" fmla="*/ 148 h 313"/>
                  <a:gd name="T64" fmla="*/ 11 w 433"/>
                  <a:gd name="T65" fmla="*/ 157 h 313"/>
                  <a:gd name="T66" fmla="*/ 16 w 433"/>
                  <a:gd name="T67" fmla="*/ 163 h 313"/>
                  <a:gd name="T68" fmla="*/ 15 w 433"/>
                  <a:gd name="T69" fmla="*/ 184 h 313"/>
                  <a:gd name="T70" fmla="*/ 8 w 433"/>
                  <a:gd name="T71" fmla="*/ 172 h 313"/>
                  <a:gd name="T72" fmla="*/ 9 w 433"/>
                  <a:gd name="T73" fmla="*/ 198 h 313"/>
                  <a:gd name="T74" fmla="*/ 30 w 433"/>
                  <a:gd name="T75" fmla="*/ 202 h 313"/>
                  <a:gd name="T76" fmla="*/ 41 w 433"/>
                  <a:gd name="T77" fmla="*/ 214 h 313"/>
                  <a:gd name="T78" fmla="*/ 58 w 433"/>
                  <a:gd name="T79" fmla="*/ 225 h 313"/>
                  <a:gd name="T80" fmla="*/ 68 w 433"/>
                  <a:gd name="T81" fmla="*/ 270 h 313"/>
                  <a:gd name="T82" fmla="*/ 87 w 433"/>
                  <a:gd name="T83" fmla="*/ 278 h 313"/>
                  <a:gd name="T84" fmla="*/ 113 w 433"/>
                  <a:gd name="T85" fmla="*/ 273 h 313"/>
                  <a:gd name="T86" fmla="*/ 137 w 433"/>
                  <a:gd name="T87" fmla="*/ 279 h 313"/>
                  <a:gd name="T88" fmla="*/ 160 w 433"/>
                  <a:gd name="T89" fmla="*/ 289 h 313"/>
                  <a:gd name="T90" fmla="*/ 191 w 433"/>
                  <a:gd name="T91" fmla="*/ 293 h 313"/>
                  <a:gd name="T92" fmla="*/ 235 w 433"/>
                  <a:gd name="T93" fmla="*/ 289 h 313"/>
                  <a:gd name="T94" fmla="*/ 262 w 433"/>
                  <a:gd name="T95" fmla="*/ 290 h 313"/>
                  <a:gd name="T96" fmla="*/ 391 w 433"/>
                  <a:gd name="T97" fmla="*/ 313 h 313"/>
                  <a:gd name="T98" fmla="*/ 391 w 433"/>
                  <a:gd name="T99" fmla="*/ 277 h 313"/>
                  <a:gd name="T100" fmla="*/ 381 w 433"/>
                  <a:gd name="T101" fmla="*/ 62 h 313"/>
                  <a:gd name="T102" fmla="*/ 99 w 433"/>
                  <a:gd name="T103" fmla="*/ 24 h 313"/>
                  <a:gd name="T104" fmla="*/ 115 w 433"/>
                  <a:gd name="T105" fmla="*/ 24 h 313"/>
                  <a:gd name="T106" fmla="*/ 113 w 433"/>
                  <a:gd name="T107" fmla="*/ 20 h 313"/>
                  <a:gd name="T108" fmla="*/ 126 w 433"/>
                  <a:gd name="T109" fmla="*/ 56 h 313"/>
                  <a:gd name="T110" fmla="*/ 111 w 433"/>
                  <a:gd name="T111" fmla="*/ 60 h 313"/>
                  <a:gd name="T112" fmla="*/ 119 w 433"/>
                  <a:gd name="T113" fmla="*/ 81 h 313"/>
                  <a:gd name="T114" fmla="*/ 129 w 433"/>
                  <a:gd name="T115" fmla="*/ 81 h 313"/>
                  <a:gd name="T116" fmla="*/ 115 w 433"/>
                  <a:gd name="T117" fmla="*/ 6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33" h="313">
                    <a:moveTo>
                      <a:pt x="381" y="62"/>
                    </a:moveTo>
                    <a:lnTo>
                      <a:pt x="285" y="41"/>
                    </a:lnTo>
                    <a:lnTo>
                      <a:pt x="202" y="20"/>
                    </a:lnTo>
                    <a:lnTo>
                      <a:pt x="129" y="0"/>
                    </a:lnTo>
                    <a:lnTo>
                      <a:pt x="125" y="4"/>
                    </a:lnTo>
                    <a:lnTo>
                      <a:pt x="125" y="8"/>
                    </a:lnTo>
                    <a:lnTo>
                      <a:pt x="127" y="13"/>
                    </a:lnTo>
                    <a:lnTo>
                      <a:pt x="127" y="16"/>
                    </a:lnTo>
                    <a:lnTo>
                      <a:pt x="132" y="22"/>
                    </a:lnTo>
                    <a:lnTo>
                      <a:pt x="137" y="24"/>
                    </a:lnTo>
                    <a:lnTo>
                      <a:pt x="136" y="28"/>
                    </a:lnTo>
                    <a:lnTo>
                      <a:pt x="136" y="34"/>
                    </a:lnTo>
                    <a:lnTo>
                      <a:pt x="136" y="39"/>
                    </a:lnTo>
                    <a:lnTo>
                      <a:pt x="130" y="37"/>
                    </a:lnTo>
                    <a:lnTo>
                      <a:pt x="133" y="42"/>
                    </a:lnTo>
                    <a:lnTo>
                      <a:pt x="132" y="47"/>
                    </a:lnTo>
                    <a:lnTo>
                      <a:pt x="125" y="43"/>
                    </a:lnTo>
                    <a:lnTo>
                      <a:pt x="122" y="43"/>
                    </a:lnTo>
                    <a:lnTo>
                      <a:pt x="122" y="49"/>
                    </a:lnTo>
                    <a:lnTo>
                      <a:pt x="127" y="47"/>
                    </a:lnTo>
                    <a:lnTo>
                      <a:pt x="129" y="53"/>
                    </a:lnTo>
                    <a:lnTo>
                      <a:pt x="133" y="60"/>
                    </a:lnTo>
                    <a:lnTo>
                      <a:pt x="132" y="64"/>
                    </a:lnTo>
                    <a:lnTo>
                      <a:pt x="132" y="66"/>
                    </a:lnTo>
                    <a:lnTo>
                      <a:pt x="132" y="77"/>
                    </a:lnTo>
                    <a:lnTo>
                      <a:pt x="134" y="81"/>
                    </a:lnTo>
                    <a:lnTo>
                      <a:pt x="134" y="87"/>
                    </a:lnTo>
                    <a:lnTo>
                      <a:pt x="129" y="92"/>
                    </a:lnTo>
                    <a:lnTo>
                      <a:pt x="123" y="99"/>
                    </a:lnTo>
                    <a:lnTo>
                      <a:pt x="123" y="104"/>
                    </a:lnTo>
                    <a:lnTo>
                      <a:pt x="118" y="108"/>
                    </a:lnTo>
                    <a:lnTo>
                      <a:pt x="122" y="114"/>
                    </a:lnTo>
                    <a:lnTo>
                      <a:pt x="118" y="119"/>
                    </a:lnTo>
                    <a:lnTo>
                      <a:pt x="118" y="130"/>
                    </a:lnTo>
                    <a:lnTo>
                      <a:pt x="114" y="136"/>
                    </a:lnTo>
                    <a:lnTo>
                      <a:pt x="103" y="138"/>
                    </a:lnTo>
                    <a:lnTo>
                      <a:pt x="100" y="142"/>
                    </a:lnTo>
                    <a:lnTo>
                      <a:pt x="95" y="146"/>
                    </a:lnTo>
                    <a:lnTo>
                      <a:pt x="89" y="146"/>
                    </a:lnTo>
                    <a:lnTo>
                      <a:pt x="87" y="141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77" y="145"/>
                    </a:lnTo>
                    <a:lnTo>
                      <a:pt x="77" y="141"/>
                    </a:lnTo>
                    <a:lnTo>
                      <a:pt x="73" y="140"/>
                    </a:lnTo>
                    <a:lnTo>
                      <a:pt x="77" y="138"/>
                    </a:lnTo>
                    <a:lnTo>
                      <a:pt x="81" y="134"/>
                    </a:lnTo>
                    <a:lnTo>
                      <a:pt x="92" y="126"/>
                    </a:lnTo>
                    <a:lnTo>
                      <a:pt x="92" y="131"/>
                    </a:lnTo>
                    <a:lnTo>
                      <a:pt x="89" y="137"/>
                    </a:lnTo>
                    <a:lnTo>
                      <a:pt x="89" y="142"/>
                    </a:lnTo>
                    <a:lnTo>
                      <a:pt x="92" y="140"/>
                    </a:lnTo>
                    <a:lnTo>
                      <a:pt x="92" y="134"/>
                    </a:lnTo>
                    <a:lnTo>
                      <a:pt x="96" y="129"/>
                    </a:lnTo>
                    <a:lnTo>
                      <a:pt x="102" y="129"/>
                    </a:lnTo>
                    <a:lnTo>
                      <a:pt x="96" y="134"/>
                    </a:lnTo>
                    <a:lnTo>
                      <a:pt x="102" y="137"/>
                    </a:lnTo>
                    <a:lnTo>
                      <a:pt x="111" y="118"/>
                    </a:lnTo>
                    <a:lnTo>
                      <a:pt x="108" y="112"/>
                    </a:lnTo>
                    <a:lnTo>
                      <a:pt x="103" y="114"/>
                    </a:lnTo>
                    <a:lnTo>
                      <a:pt x="103" y="108"/>
                    </a:lnTo>
                    <a:lnTo>
                      <a:pt x="108" y="110"/>
                    </a:lnTo>
                    <a:lnTo>
                      <a:pt x="108" y="106"/>
                    </a:lnTo>
                    <a:lnTo>
                      <a:pt x="107" y="99"/>
                    </a:lnTo>
                    <a:lnTo>
                      <a:pt x="114" y="100"/>
                    </a:lnTo>
                    <a:lnTo>
                      <a:pt x="118" y="98"/>
                    </a:lnTo>
                    <a:lnTo>
                      <a:pt x="118" y="92"/>
                    </a:lnTo>
                    <a:lnTo>
                      <a:pt x="115" y="87"/>
                    </a:lnTo>
                    <a:lnTo>
                      <a:pt x="103" y="98"/>
                    </a:lnTo>
                    <a:lnTo>
                      <a:pt x="99" y="103"/>
                    </a:lnTo>
                    <a:lnTo>
                      <a:pt x="88" y="107"/>
                    </a:lnTo>
                    <a:lnTo>
                      <a:pt x="77" y="117"/>
                    </a:lnTo>
                    <a:lnTo>
                      <a:pt x="79" y="122"/>
                    </a:lnTo>
                    <a:lnTo>
                      <a:pt x="84" y="121"/>
                    </a:lnTo>
                    <a:lnTo>
                      <a:pt x="89" y="122"/>
                    </a:lnTo>
                    <a:lnTo>
                      <a:pt x="79" y="123"/>
                    </a:lnTo>
                    <a:lnTo>
                      <a:pt x="73" y="119"/>
                    </a:lnTo>
                    <a:lnTo>
                      <a:pt x="77" y="114"/>
                    </a:lnTo>
                    <a:lnTo>
                      <a:pt x="88" y="106"/>
                    </a:lnTo>
                    <a:lnTo>
                      <a:pt x="92" y="102"/>
                    </a:lnTo>
                    <a:lnTo>
                      <a:pt x="102" y="91"/>
                    </a:lnTo>
                    <a:lnTo>
                      <a:pt x="100" y="95"/>
                    </a:lnTo>
                    <a:lnTo>
                      <a:pt x="100" y="100"/>
                    </a:lnTo>
                    <a:lnTo>
                      <a:pt x="103" y="95"/>
                    </a:lnTo>
                    <a:lnTo>
                      <a:pt x="108" y="91"/>
                    </a:lnTo>
                    <a:lnTo>
                      <a:pt x="111" y="84"/>
                    </a:lnTo>
                    <a:lnTo>
                      <a:pt x="107" y="70"/>
                    </a:lnTo>
                    <a:lnTo>
                      <a:pt x="110" y="65"/>
                    </a:lnTo>
                    <a:lnTo>
                      <a:pt x="103" y="69"/>
                    </a:lnTo>
                    <a:lnTo>
                      <a:pt x="103" y="75"/>
                    </a:lnTo>
                    <a:lnTo>
                      <a:pt x="99" y="66"/>
                    </a:lnTo>
                    <a:lnTo>
                      <a:pt x="94" y="69"/>
                    </a:lnTo>
                    <a:lnTo>
                      <a:pt x="94" y="64"/>
                    </a:lnTo>
                    <a:lnTo>
                      <a:pt x="92" y="58"/>
                    </a:lnTo>
                    <a:lnTo>
                      <a:pt x="87" y="60"/>
                    </a:lnTo>
                    <a:lnTo>
                      <a:pt x="81" y="60"/>
                    </a:lnTo>
                    <a:lnTo>
                      <a:pt x="76" y="56"/>
                    </a:lnTo>
                    <a:lnTo>
                      <a:pt x="65" y="54"/>
                    </a:lnTo>
                    <a:lnTo>
                      <a:pt x="60" y="50"/>
                    </a:lnTo>
                    <a:lnTo>
                      <a:pt x="49" y="47"/>
                    </a:lnTo>
                    <a:lnTo>
                      <a:pt x="42" y="42"/>
                    </a:lnTo>
                    <a:lnTo>
                      <a:pt x="38" y="38"/>
                    </a:lnTo>
                    <a:lnTo>
                      <a:pt x="33" y="34"/>
                    </a:lnTo>
                    <a:lnTo>
                      <a:pt x="27" y="30"/>
                    </a:lnTo>
                    <a:lnTo>
                      <a:pt x="18" y="20"/>
                    </a:lnTo>
                    <a:lnTo>
                      <a:pt x="12" y="18"/>
                    </a:lnTo>
                    <a:lnTo>
                      <a:pt x="14" y="24"/>
                    </a:lnTo>
                    <a:lnTo>
                      <a:pt x="12" y="26"/>
                    </a:lnTo>
                    <a:lnTo>
                      <a:pt x="11" y="31"/>
                    </a:lnTo>
                    <a:lnTo>
                      <a:pt x="7" y="37"/>
                    </a:lnTo>
                    <a:lnTo>
                      <a:pt x="7" y="42"/>
                    </a:lnTo>
                    <a:lnTo>
                      <a:pt x="5" y="46"/>
                    </a:lnTo>
                    <a:lnTo>
                      <a:pt x="5" y="51"/>
                    </a:lnTo>
                    <a:lnTo>
                      <a:pt x="7" y="57"/>
                    </a:lnTo>
                    <a:lnTo>
                      <a:pt x="11" y="64"/>
                    </a:lnTo>
                    <a:lnTo>
                      <a:pt x="14" y="73"/>
                    </a:lnTo>
                    <a:lnTo>
                      <a:pt x="14" y="80"/>
                    </a:lnTo>
                    <a:lnTo>
                      <a:pt x="11" y="100"/>
                    </a:lnTo>
                    <a:lnTo>
                      <a:pt x="14" y="114"/>
                    </a:lnTo>
                    <a:lnTo>
                      <a:pt x="12" y="129"/>
                    </a:lnTo>
                    <a:lnTo>
                      <a:pt x="9" y="136"/>
                    </a:lnTo>
                    <a:lnTo>
                      <a:pt x="12" y="137"/>
                    </a:lnTo>
                    <a:lnTo>
                      <a:pt x="14" y="131"/>
                    </a:lnTo>
                    <a:lnTo>
                      <a:pt x="19" y="136"/>
                    </a:lnTo>
                    <a:lnTo>
                      <a:pt x="23" y="141"/>
                    </a:lnTo>
                    <a:lnTo>
                      <a:pt x="28" y="142"/>
                    </a:lnTo>
                    <a:lnTo>
                      <a:pt x="20" y="144"/>
                    </a:lnTo>
                    <a:lnTo>
                      <a:pt x="12" y="148"/>
                    </a:lnTo>
                    <a:lnTo>
                      <a:pt x="11" y="142"/>
                    </a:lnTo>
                    <a:lnTo>
                      <a:pt x="8" y="153"/>
                    </a:lnTo>
                    <a:lnTo>
                      <a:pt x="11" y="159"/>
                    </a:lnTo>
                    <a:lnTo>
                      <a:pt x="11" y="157"/>
                    </a:lnTo>
                    <a:lnTo>
                      <a:pt x="22" y="161"/>
                    </a:lnTo>
                    <a:lnTo>
                      <a:pt x="24" y="167"/>
                    </a:lnTo>
                    <a:lnTo>
                      <a:pt x="22" y="167"/>
                    </a:lnTo>
                    <a:lnTo>
                      <a:pt x="16" y="163"/>
                    </a:lnTo>
                    <a:lnTo>
                      <a:pt x="14" y="168"/>
                    </a:lnTo>
                    <a:lnTo>
                      <a:pt x="15" y="174"/>
                    </a:lnTo>
                    <a:lnTo>
                      <a:pt x="11" y="179"/>
                    </a:lnTo>
                    <a:lnTo>
                      <a:pt x="15" y="184"/>
                    </a:lnTo>
                    <a:lnTo>
                      <a:pt x="14" y="186"/>
                    </a:lnTo>
                    <a:lnTo>
                      <a:pt x="11" y="182"/>
                    </a:lnTo>
                    <a:lnTo>
                      <a:pt x="5" y="182"/>
                    </a:lnTo>
                    <a:lnTo>
                      <a:pt x="8" y="172"/>
                    </a:lnTo>
                    <a:lnTo>
                      <a:pt x="7" y="167"/>
                    </a:lnTo>
                    <a:lnTo>
                      <a:pt x="0" y="193"/>
                    </a:lnTo>
                    <a:lnTo>
                      <a:pt x="5" y="193"/>
                    </a:lnTo>
                    <a:lnTo>
                      <a:pt x="9" y="198"/>
                    </a:lnTo>
                    <a:lnTo>
                      <a:pt x="20" y="195"/>
                    </a:lnTo>
                    <a:lnTo>
                      <a:pt x="23" y="201"/>
                    </a:lnTo>
                    <a:lnTo>
                      <a:pt x="28" y="202"/>
                    </a:lnTo>
                    <a:lnTo>
                      <a:pt x="30" y="202"/>
                    </a:lnTo>
                    <a:lnTo>
                      <a:pt x="33" y="203"/>
                    </a:lnTo>
                    <a:lnTo>
                      <a:pt x="34" y="205"/>
                    </a:lnTo>
                    <a:lnTo>
                      <a:pt x="35" y="209"/>
                    </a:lnTo>
                    <a:lnTo>
                      <a:pt x="41" y="214"/>
                    </a:lnTo>
                    <a:lnTo>
                      <a:pt x="46" y="214"/>
                    </a:lnTo>
                    <a:lnTo>
                      <a:pt x="50" y="216"/>
                    </a:lnTo>
                    <a:lnTo>
                      <a:pt x="53" y="220"/>
                    </a:lnTo>
                    <a:lnTo>
                      <a:pt x="58" y="225"/>
                    </a:lnTo>
                    <a:lnTo>
                      <a:pt x="61" y="236"/>
                    </a:lnTo>
                    <a:lnTo>
                      <a:pt x="58" y="263"/>
                    </a:lnTo>
                    <a:lnTo>
                      <a:pt x="60" y="266"/>
                    </a:lnTo>
                    <a:lnTo>
                      <a:pt x="68" y="270"/>
                    </a:lnTo>
                    <a:lnTo>
                      <a:pt x="73" y="273"/>
                    </a:lnTo>
                    <a:lnTo>
                      <a:pt x="76" y="274"/>
                    </a:lnTo>
                    <a:lnTo>
                      <a:pt x="81" y="277"/>
                    </a:lnTo>
                    <a:lnTo>
                      <a:pt x="87" y="278"/>
                    </a:lnTo>
                    <a:lnTo>
                      <a:pt x="98" y="277"/>
                    </a:lnTo>
                    <a:lnTo>
                      <a:pt x="102" y="275"/>
                    </a:lnTo>
                    <a:lnTo>
                      <a:pt x="107" y="273"/>
                    </a:lnTo>
                    <a:lnTo>
                      <a:pt x="113" y="273"/>
                    </a:lnTo>
                    <a:lnTo>
                      <a:pt x="118" y="274"/>
                    </a:lnTo>
                    <a:lnTo>
                      <a:pt x="127" y="275"/>
                    </a:lnTo>
                    <a:lnTo>
                      <a:pt x="133" y="278"/>
                    </a:lnTo>
                    <a:lnTo>
                      <a:pt x="137" y="279"/>
                    </a:lnTo>
                    <a:lnTo>
                      <a:pt x="144" y="283"/>
                    </a:lnTo>
                    <a:lnTo>
                      <a:pt x="144" y="287"/>
                    </a:lnTo>
                    <a:lnTo>
                      <a:pt x="155" y="287"/>
                    </a:lnTo>
                    <a:lnTo>
                      <a:pt x="160" y="289"/>
                    </a:lnTo>
                    <a:lnTo>
                      <a:pt x="176" y="286"/>
                    </a:lnTo>
                    <a:lnTo>
                      <a:pt x="182" y="287"/>
                    </a:lnTo>
                    <a:lnTo>
                      <a:pt x="187" y="292"/>
                    </a:lnTo>
                    <a:lnTo>
                      <a:pt x="191" y="293"/>
                    </a:lnTo>
                    <a:lnTo>
                      <a:pt x="197" y="293"/>
                    </a:lnTo>
                    <a:lnTo>
                      <a:pt x="207" y="290"/>
                    </a:lnTo>
                    <a:lnTo>
                      <a:pt x="218" y="289"/>
                    </a:lnTo>
                    <a:lnTo>
                      <a:pt x="235" y="289"/>
                    </a:lnTo>
                    <a:lnTo>
                      <a:pt x="240" y="286"/>
                    </a:lnTo>
                    <a:lnTo>
                      <a:pt x="244" y="287"/>
                    </a:lnTo>
                    <a:lnTo>
                      <a:pt x="256" y="289"/>
                    </a:lnTo>
                    <a:lnTo>
                      <a:pt x="262" y="290"/>
                    </a:lnTo>
                    <a:lnTo>
                      <a:pt x="267" y="292"/>
                    </a:lnTo>
                    <a:lnTo>
                      <a:pt x="273" y="287"/>
                    </a:lnTo>
                    <a:lnTo>
                      <a:pt x="324" y="300"/>
                    </a:lnTo>
                    <a:lnTo>
                      <a:pt x="391" y="313"/>
                    </a:lnTo>
                    <a:lnTo>
                      <a:pt x="389" y="309"/>
                    </a:lnTo>
                    <a:lnTo>
                      <a:pt x="391" y="293"/>
                    </a:lnTo>
                    <a:lnTo>
                      <a:pt x="388" y="282"/>
                    </a:lnTo>
                    <a:lnTo>
                      <a:pt x="391" y="277"/>
                    </a:lnTo>
                    <a:lnTo>
                      <a:pt x="392" y="260"/>
                    </a:lnTo>
                    <a:lnTo>
                      <a:pt x="431" y="76"/>
                    </a:lnTo>
                    <a:lnTo>
                      <a:pt x="433" y="73"/>
                    </a:lnTo>
                    <a:lnTo>
                      <a:pt x="381" y="62"/>
                    </a:lnTo>
                    <a:close/>
                    <a:moveTo>
                      <a:pt x="104" y="37"/>
                    </a:moveTo>
                    <a:lnTo>
                      <a:pt x="106" y="31"/>
                    </a:lnTo>
                    <a:lnTo>
                      <a:pt x="102" y="26"/>
                    </a:lnTo>
                    <a:lnTo>
                      <a:pt x="99" y="24"/>
                    </a:lnTo>
                    <a:lnTo>
                      <a:pt x="96" y="31"/>
                    </a:lnTo>
                    <a:lnTo>
                      <a:pt x="99" y="37"/>
                    </a:lnTo>
                    <a:lnTo>
                      <a:pt x="104" y="37"/>
                    </a:lnTo>
                    <a:close/>
                    <a:moveTo>
                      <a:pt x="115" y="24"/>
                    </a:moveTo>
                    <a:lnTo>
                      <a:pt x="118" y="30"/>
                    </a:lnTo>
                    <a:lnTo>
                      <a:pt x="121" y="24"/>
                    </a:lnTo>
                    <a:lnTo>
                      <a:pt x="115" y="20"/>
                    </a:lnTo>
                    <a:lnTo>
                      <a:pt x="113" y="20"/>
                    </a:lnTo>
                    <a:lnTo>
                      <a:pt x="110" y="26"/>
                    </a:lnTo>
                    <a:lnTo>
                      <a:pt x="114" y="30"/>
                    </a:lnTo>
                    <a:lnTo>
                      <a:pt x="115" y="24"/>
                    </a:lnTo>
                    <a:close/>
                    <a:moveTo>
                      <a:pt x="126" y="56"/>
                    </a:moveTo>
                    <a:lnTo>
                      <a:pt x="125" y="50"/>
                    </a:lnTo>
                    <a:lnTo>
                      <a:pt x="123" y="50"/>
                    </a:lnTo>
                    <a:lnTo>
                      <a:pt x="118" y="54"/>
                    </a:lnTo>
                    <a:lnTo>
                      <a:pt x="111" y="60"/>
                    </a:lnTo>
                    <a:lnTo>
                      <a:pt x="114" y="65"/>
                    </a:lnTo>
                    <a:lnTo>
                      <a:pt x="118" y="70"/>
                    </a:lnTo>
                    <a:lnTo>
                      <a:pt x="118" y="76"/>
                    </a:lnTo>
                    <a:lnTo>
                      <a:pt x="119" y="81"/>
                    </a:lnTo>
                    <a:lnTo>
                      <a:pt x="123" y="87"/>
                    </a:lnTo>
                    <a:lnTo>
                      <a:pt x="123" y="89"/>
                    </a:lnTo>
                    <a:lnTo>
                      <a:pt x="129" y="87"/>
                    </a:lnTo>
                    <a:lnTo>
                      <a:pt x="129" y="81"/>
                    </a:lnTo>
                    <a:lnTo>
                      <a:pt x="125" y="77"/>
                    </a:lnTo>
                    <a:lnTo>
                      <a:pt x="119" y="77"/>
                    </a:lnTo>
                    <a:lnTo>
                      <a:pt x="121" y="65"/>
                    </a:lnTo>
                    <a:lnTo>
                      <a:pt x="115" y="60"/>
                    </a:lnTo>
                    <a:lnTo>
                      <a:pt x="121" y="57"/>
                    </a:lnTo>
                    <a:lnTo>
                      <a:pt x="126" y="56"/>
                    </a:lnTo>
                    <a:close/>
                  </a:path>
                </a:pathLst>
              </a:custGeom>
              <a:solidFill>
                <a:srgbClr val="97BF1B"/>
              </a:solidFill>
              <a:ln w="4763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Rectangle 203"/>
            <p:cNvSpPr>
              <a:spLocks noChangeArrowheads="1"/>
            </p:cNvSpPr>
            <p:nvPr/>
          </p:nvSpPr>
          <p:spPr bwMode="auto">
            <a:xfrm>
              <a:off x="668" y="2286"/>
              <a:ext cx="244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California</a:t>
              </a:r>
              <a:endParaRPr lang="en-US" sz="1000"/>
            </a:p>
          </p:txBody>
        </p:sp>
        <p:sp>
          <p:nvSpPr>
            <p:cNvPr id="25" name="Rectangle 204"/>
            <p:cNvSpPr>
              <a:spLocks noChangeArrowheads="1"/>
            </p:cNvSpPr>
            <p:nvPr/>
          </p:nvSpPr>
          <p:spPr bwMode="auto">
            <a:xfrm>
              <a:off x="1714" y="2187"/>
              <a:ext cx="233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Colorado</a:t>
              </a:r>
              <a:endParaRPr lang="en-US" sz="1000"/>
            </a:p>
          </p:txBody>
        </p:sp>
        <p:sp>
          <p:nvSpPr>
            <p:cNvPr id="26" name="Rectangle 207"/>
            <p:cNvSpPr>
              <a:spLocks noChangeArrowheads="1"/>
            </p:cNvSpPr>
            <p:nvPr/>
          </p:nvSpPr>
          <p:spPr bwMode="auto">
            <a:xfrm>
              <a:off x="1272" y="1668"/>
              <a:ext cx="14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Idaho</a:t>
              </a:r>
              <a:endParaRPr lang="en-US" sz="1000"/>
            </a:p>
          </p:txBody>
        </p:sp>
        <p:sp>
          <p:nvSpPr>
            <p:cNvPr id="27" name="Rectangle 220"/>
            <p:cNvSpPr>
              <a:spLocks noChangeArrowheads="1"/>
            </p:cNvSpPr>
            <p:nvPr/>
          </p:nvSpPr>
          <p:spPr bwMode="auto">
            <a:xfrm>
              <a:off x="1567" y="1385"/>
              <a:ext cx="23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Montana</a:t>
              </a:r>
              <a:endParaRPr lang="en-US" sz="1000"/>
            </a:p>
          </p:txBody>
        </p:sp>
        <p:sp>
          <p:nvSpPr>
            <p:cNvPr id="28" name="Rectangle 222"/>
            <p:cNvSpPr>
              <a:spLocks noChangeArrowheads="1"/>
            </p:cNvSpPr>
            <p:nvPr/>
          </p:nvSpPr>
          <p:spPr bwMode="auto">
            <a:xfrm>
              <a:off x="925" y="1980"/>
              <a:ext cx="194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Nevada</a:t>
              </a:r>
              <a:endParaRPr lang="en-US" sz="1000"/>
            </a:p>
          </p:txBody>
        </p:sp>
        <p:sp>
          <p:nvSpPr>
            <p:cNvPr id="29" name="Rectangle 230"/>
            <p:cNvSpPr>
              <a:spLocks noChangeArrowheads="1"/>
            </p:cNvSpPr>
            <p:nvPr/>
          </p:nvSpPr>
          <p:spPr bwMode="auto">
            <a:xfrm>
              <a:off x="856" y="1533"/>
              <a:ext cx="192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Oregon</a:t>
              </a:r>
              <a:endParaRPr lang="en-US" sz="1000"/>
            </a:p>
          </p:txBody>
        </p:sp>
        <p:sp>
          <p:nvSpPr>
            <p:cNvPr id="30" name="Rectangle 236"/>
            <p:cNvSpPr>
              <a:spLocks noChangeArrowheads="1"/>
            </p:cNvSpPr>
            <p:nvPr/>
          </p:nvSpPr>
          <p:spPr bwMode="auto">
            <a:xfrm>
              <a:off x="1351" y="2077"/>
              <a:ext cx="1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</a:rPr>
                <a:t>Utah</a:t>
              </a:r>
              <a:endParaRPr lang="en-US" sz="1000" dirty="0"/>
            </a:p>
          </p:txBody>
        </p:sp>
        <p:sp>
          <p:nvSpPr>
            <p:cNvPr id="31" name="Rectangle 239"/>
            <p:cNvSpPr>
              <a:spLocks noChangeArrowheads="1"/>
            </p:cNvSpPr>
            <p:nvPr/>
          </p:nvSpPr>
          <p:spPr bwMode="auto">
            <a:xfrm>
              <a:off x="843" y="1225"/>
              <a:ext cx="309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</a:rPr>
                <a:t>Washington</a:t>
              </a:r>
              <a:endParaRPr lang="en-US" sz="1000" dirty="0"/>
            </a:p>
          </p:txBody>
        </p:sp>
        <p:sp>
          <p:nvSpPr>
            <p:cNvPr id="32" name="Rectangle 242"/>
            <p:cNvSpPr>
              <a:spLocks noChangeArrowheads="1"/>
            </p:cNvSpPr>
            <p:nvPr/>
          </p:nvSpPr>
          <p:spPr bwMode="auto">
            <a:xfrm>
              <a:off x="1597" y="1794"/>
              <a:ext cx="246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Wyoming</a:t>
              </a:r>
              <a:endParaRPr lang="en-US" sz="1000"/>
            </a:p>
          </p:txBody>
        </p:sp>
      </p:grpSp>
      <p:grpSp>
        <p:nvGrpSpPr>
          <p:cNvPr id="49" name="Group 190"/>
          <p:cNvGrpSpPr>
            <a:grpSpLocks/>
          </p:cNvGrpSpPr>
          <p:nvPr/>
        </p:nvGrpSpPr>
        <p:grpSpPr bwMode="auto">
          <a:xfrm>
            <a:off x="6076841" y="4653351"/>
            <a:ext cx="1150092" cy="901700"/>
            <a:chOff x="2996" y="3687"/>
            <a:chExt cx="479" cy="307"/>
          </a:xfrm>
        </p:grpSpPr>
        <p:sp>
          <p:nvSpPr>
            <p:cNvPr id="50" name="Freeform 191"/>
            <p:cNvSpPr>
              <a:spLocks/>
            </p:cNvSpPr>
            <p:nvPr/>
          </p:nvSpPr>
          <p:spPr bwMode="auto">
            <a:xfrm>
              <a:off x="3364" y="3868"/>
              <a:ext cx="111" cy="126"/>
            </a:xfrm>
            <a:custGeom>
              <a:avLst/>
              <a:gdLst>
                <a:gd name="T0" fmla="*/ 80 w 610"/>
                <a:gd name="T1" fmla="*/ 89 h 695"/>
                <a:gd name="T2" fmla="*/ 96 w 610"/>
                <a:gd name="T3" fmla="*/ 104 h 695"/>
                <a:gd name="T4" fmla="*/ 111 w 610"/>
                <a:gd name="T5" fmla="*/ 133 h 695"/>
                <a:gd name="T6" fmla="*/ 98 w 610"/>
                <a:gd name="T7" fmla="*/ 153 h 695"/>
                <a:gd name="T8" fmla="*/ 80 w 610"/>
                <a:gd name="T9" fmla="*/ 177 h 695"/>
                <a:gd name="T10" fmla="*/ 62 w 610"/>
                <a:gd name="T11" fmla="*/ 213 h 695"/>
                <a:gd name="T12" fmla="*/ 28 w 610"/>
                <a:gd name="T13" fmla="*/ 232 h 695"/>
                <a:gd name="T14" fmla="*/ 16 w 610"/>
                <a:gd name="T15" fmla="*/ 248 h 695"/>
                <a:gd name="T16" fmla="*/ 1 w 610"/>
                <a:gd name="T17" fmla="*/ 278 h 695"/>
                <a:gd name="T18" fmla="*/ 9 w 610"/>
                <a:gd name="T19" fmla="*/ 299 h 695"/>
                <a:gd name="T20" fmla="*/ 16 w 610"/>
                <a:gd name="T21" fmla="*/ 313 h 695"/>
                <a:gd name="T22" fmla="*/ 34 w 610"/>
                <a:gd name="T23" fmla="*/ 335 h 695"/>
                <a:gd name="T24" fmla="*/ 42 w 610"/>
                <a:gd name="T25" fmla="*/ 356 h 695"/>
                <a:gd name="T26" fmla="*/ 49 w 610"/>
                <a:gd name="T27" fmla="*/ 385 h 695"/>
                <a:gd name="T28" fmla="*/ 62 w 610"/>
                <a:gd name="T29" fmla="*/ 411 h 695"/>
                <a:gd name="T30" fmla="*/ 70 w 610"/>
                <a:gd name="T31" fmla="*/ 451 h 695"/>
                <a:gd name="T32" fmla="*/ 81 w 610"/>
                <a:gd name="T33" fmla="*/ 512 h 695"/>
                <a:gd name="T34" fmla="*/ 72 w 610"/>
                <a:gd name="T35" fmla="*/ 559 h 695"/>
                <a:gd name="T36" fmla="*/ 74 w 610"/>
                <a:gd name="T37" fmla="*/ 606 h 695"/>
                <a:gd name="T38" fmla="*/ 89 w 610"/>
                <a:gd name="T39" fmla="*/ 633 h 695"/>
                <a:gd name="T40" fmla="*/ 137 w 610"/>
                <a:gd name="T41" fmla="*/ 653 h 695"/>
                <a:gd name="T42" fmla="*/ 180 w 610"/>
                <a:gd name="T43" fmla="*/ 689 h 695"/>
                <a:gd name="T44" fmla="*/ 195 w 610"/>
                <a:gd name="T45" fmla="*/ 689 h 695"/>
                <a:gd name="T46" fmla="*/ 207 w 610"/>
                <a:gd name="T47" fmla="*/ 671 h 695"/>
                <a:gd name="T48" fmla="*/ 229 w 610"/>
                <a:gd name="T49" fmla="*/ 649 h 695"/>
                <a:gd name="T50" fmla="*/ 243 w 610"/>
                <a:gd name="T51" fmla="*/ 611 h 695"/>
                <a:gd name="T52" fmla="*/ 260 w 610"/>
                <a:gd name="T53" fmla="*/ 592 h 695"/>
                <a:gd name="T54" fmla="*/ 287 w 610"/>
                <a:gd name="T55" fmla="*/ 573 h 695"/>
                <a:gd name="T56" fmla="*/ 308 w 610"/>
                <a:gd name="T57" fmla="*/ 559 h 695"/>
                <a:gd name="T58" fmla="*/ 342 w 610"/>
                <a:gd name="T59" fmla="*/ 542 h 695"/>
                <a:gd name="T60" fmla="*/ 382 w 610"/>
                <a:gd name="T61" fmla="*/ 510 h 695"/>
                <a:gd name="T62" fmla="*/ 430 w 610"/>
                <a:gd name="T63" fmla="*/ 515 h 695"/>
                <a:gd name="T64" fmla="*/ 452 w 610"/>
                <a:gd name="T65" fmla="*/ 506 h 695"/>
                <a:gd name="T66" fmla="*/ 472 w 610"/>
                <a:gd name="T67" fmla="*/ 484 h 695"/>
                <a:gd name="T68" fmla="*/ 506 w 610"/>
                <a:gd name="T69" fmla="*/ 477 h 695"/>
                <a:gd name="T70" fmla="*/ 533 w 610"/>
                <a:gd name="T71" fmla="*/ 461 h 695"/>
                <a:gd name="T72" fmla="*/ 564 w 610"/>
                <a:gd name="T73" fmla="*/ 435 h 695"/>
                <a:gd name="T74" fmla="*/ 587 w 610"/>
                <a:gd name="T75" fmla="*/ 411 h 695"/>
                <a:gd name="T76" fmla="*/ 610 w 610"/>
                <a:gd name="T77" fmla="*/ 386 h 695"/>
                <a:gd name="T78" fmla="*/ 584 w 610"/>
                <a:gd name="T79" fmla="*/ 371 h 695"/>
                <a:gd name="T80" fmla="*/ 551 w 610"/>
                <a:gd name="T81" fmla="*/ 356 h 695"/>
                <a:gd name="T82" fmla="*/ 532 w 610"/>
                <a:gd name="T83" fmla="*/ 331 h 695"/>
                <a:gd name="T84" fmla="*/ 523 w 610"/>
                <a:gd name="T85" fmla="*/ 291 h 695"/>
                <a:gd name="T86" fmla="*/ 485 w 610"/>
                <a:gd name="T87" fmla="*/ 271 h 695"/>
                <a:gd name="T88" fmla="*/ 472 w 610"/>
                <a:gd name="T89" fmla="*/ 251 h 695"/>
                <a:gd name="T90" fmla="*/ 464 w 610"/>
                <a:gd name="T91" fmla="*/ 210 h 695"/>
                <a:gd name="T92" fmla="*/ 442 w 610"/>
                <a:gd name="T93" fmla="*/ 180 h 695"/>
                <a:gd name="T94" fmla="*/ 408 w 610"/>
                <a:gd name="T95" fmla="*/ 158 h 695"/>
                <a:gd name="T96" fmla="*/ 382 w 610"/>
                <a:gd name="T97" fmla="*/ 131 h 695"/>
                <a:gd name="T98" fmla="*/ 334 w 610"/>
                <a:gd name="T99" fmla="*/ 112 h 695"/>
                <a:gd name="T100" fmla="*/ 305 w 610"/>
                <a:gd name="T101" fmla="*/ 101 h 695"/>
                <a:gd name="T102" fmla="*/ 275 w 610"/>
                <a:gd name="T103" fmla="*/ 87 h 695"/>
                <a:gd name="T104" fmla="*/ 237 w 610"/>
                <a:gd name="T105" fmla="*/ 77 h 695"/>
                <a:gd name="T106" fmla="*/ 216 w 610"/>
                <a:gd name="T107" fmla="*/ 77 h 695"/>
                <a:gd name="T108" fmla="*/ 188 w 610"/>
                <a:gd name="T109" fmla="*/ 53 h 695"/>
                <a:gd name="T110" fmla="*/ 155 w 610"/>
                <a:gd name="T111" fmla="*/ 30 h 695"/>
                <a:gd name="T112" fmla="*/ 112 w 610"/>
                <a:gd name="T113" fmla="*/ 5 h 695"/>
                <a:gd name="T114" fmla="*/ 84 w 610"/>
                <a:gd name="T115" fmla="*/ 1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10" h="695">
                  <a:moveTo>
                    <a:pt x="76" y="61"/>
                  </a:moveTo>
                  <a:lnTo>
                    <a:pt x="76" y="61"/>
                  </a:lnTo>
                  <a:lnTo>
                    <a:pt x="74" y="65"/>
                  </a:lnTo>
                  <a:lnTo>
                    <a:pt x="76" y="69"/>
                  </a:lnTo>
                  <a:lnTo>
                    <a:pt x="77" y="76"/>
                  </a:lnTo>
                  <a:lnTo>
                    <a:pt x="77" y="76"/>
                  </a:lnTo>
                  <a:lnTo>
                    <a:pt x="77" y="82"/>
                  </a:lnTo>
                  <a:lnTo>
                    <a:pt x="77" y="82"/>
                  </a:lnTo>
                  <a:lnTo>
                    <a:pt x="77" y="87"/>
                  </a:lnTo>
                  <a:lnTo>
                    <a:pt x="80" y="89"/>
                  </a:lnTo>
                  <a:lnTo>
                    <a:pt x="80" y="89"/>
                  </a:lnTo>
                  <a:lnTo>
                    <a:pt x="83" y="92"/>
                  </a:lnTo>
                  <a:lnTo>
                    <a:pt x="87" y="95"/>
                  </a:lnTo>
                  <a:lnTo>
                    <a:pt x="87" y="95"/>
                  </a:lnTo>
                  <a:lnTo>
                    <a:pt x="88" y="96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93" y="103"/>
                  </a:lnTo>
                  <a:lnTo>
                    <a:pt x="93" y="103"/>
                  </a:lnTo>
                  <a:lnTo>
                    <a:pt x="96" y="104"/>
                  </a:lnTo>
                  <a:lnTo>
                    <a:pt x="98" y="107"/>
                  </a:lnTo>
                  <a:lnTo>
                    <a:pt x="98" y="107"/>
                  </a:lnTo>
                  <a:lnTo>
                    <a:pt x="99" y="111"/>
                  </a:lnTo>
                  <a:lnTo>
                    <a:pt x="100" y="114"/>
                  </a:lnTo>
                  <a:lnTo>
                    <a:pt x="100" y="118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7" y="127"/>
                  </a:lnTo>
                  <a:lnTo>
                    <a:pt x="111" y="133"/>
                  </a:lnTo>
                  <a:lnTo>
                    <a:pt x="111" y="133"/>
                  </a:lnTo>
                  <a:lnTo>
                    <a:pt x="112" y="135"/>
                  </a:lnTo>
                  <a:lnTo>
                    <a:pt x="112" y="139"/>
                  </a:lnTo>
                  <a:lnTo>
                    <a:pt x="110" y="146"/>
                  </a:lnTo>
                  <a:lnTo>
                    <a:pt x="110" y="146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3" y="150"/>
                  </a:lnTo>
                  <a:lnTo>
                    <a:pt x="99" y="149"/>
                  </a:lnTo>
                  <a:lnTo>
                    <a:pt x="99" y="149"/>
                  </a:lnTo>
                  <a:lnTo>
                    <a:pt x="98" y="153"/>
                  </a:lnTo>
                  <a:lnTo>
                    <a:pt x="95" y="156"/>
                  </a:lnTo>
                  <a:lnTo>
                    <a:pt x="92" y="158"/>
                  </a:lnTo>
                  <a:lnTo>
                    <a:pt x="89" y="163"/>
                  </a:lnTo>
                  <a:lnTo>
                    <a:pt x="89" y="163"/>
                  </a:lnTo>
                  <a:lnTo>
                    <a:pt x="88" y="168"/>
                  </a:lnTo>
                  <a:lnTo>
                    <a:pt x="87" y="171"/>
                  </a:lnTo>
                  <a:lnTo>
                    <a:pt x="85" y="172"/>
                  </a:lnTo>
                  <a:lnTo>
                    <a:pt x="85" y="172"/>
                  </a:lnTo>
                  <a:lnTo>
                    <a:pt x="81" y="176"/>
                  </a:lnTo>
                  <a:lnTo>
                    <a:pt x="80" y="177"/>
                  </a:lnTo>
                  <a:lnTo>
                    <a:pt x="80" y="180"/>
                  </a:lnTo>
                  <a:lnTo>
                    <a:pt x="80" y="180"/>
                  </a:lnTo>
                  <a:lnTo>
                    <a:pt x="79" y="186"/>
                  </a:lnTo>
                  <a:lnTo>
                    <a:pt x="77" y="190"/>
                  </a:lnTo>
                  <a:lnTo>
                    <a:pt x="73" y="198"/>
                  </a:lnTo>
                  <a:lnTo>
                    <a:pt x="73" y="198"/>
                  </a:lnTo>
                  <a:lnTo>
                    <a:pt x="66" y="205"/>
                  </a:lnTo>
                  <a:lnTo>
                    <a:pt x="64" y="209"/>
                  </a:lnTo>
                  <a:lnTo>
                    <a:pt x="62" y="213"/>
                  </a:lnTo>
                  <a:lnTo>
                    <a:pt x="62" y="213"/>
                  </a:lnTo>
                  <a:lnTo>
                    <a:pt x="53" y="213"/>
                  </a:lnTo>
                  <a:lnTo>
                    <a:pt x="53" y="213"/>
                  </a:lnTo>
                  <a:lnTo>
                    <a:pt x="43" y="214"/>
                  </a:lnTo>
                  <a:lnTo>
                    <a:pt x="43" y="214"/>
                  </a:lnTo>
                  <a:lnTo>
                    <a:pt x="41" y="217"/>
                  </a:lnTo>
                  <a:lnTo>
                    <a:pt x="38" y="221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28" y="232"/>
                  </a:lnTo>
                  <a:lnTo>
                    <a:pt x="28" y="232"/>
                  </a:lnTo>
                  <a:lnTo>
                    <a:pt x="24" y="233"/>
                  </a:lnTo>
                  <a:lnTo>
                    <a:pt x="23" y="234"/>
                  </a:lnTo>
                  <a:lnTo>
                    <a:pt x="23" y="237"/>
                  </a:lnTo>
                  <a:lnTo>
                    <a:pt x="23" y="237"/>
                  </a:lnTo>
                  <a:lnTo>
                    <a:pt x="20" y="238"/>
                  </a:lnTo>
                  <a:lnTo>
                    <a:pt x="18" y="241"/>
                  </a:lnTo>
                  <a:lnTo>
                    <a:pt x="18" y="241"/>
                  </a:lnTo>
                  <a:lnTo>
                    <a:pt x="18" y="245"/>
                  </a:lnTo>
                  <a:lnTo>
                    <a:pt x="16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3" y="249"/>
                  </a:lnTo>
                  <a:lnTo>
                    <a:pt x="11" y="249"/>
                  </a:lnTo>
                  <a:lnTo>
                    <a:pt x="8" y="249"/>
                  </a:lnTo>
                  <a:lnTo>
                    <a:pt x="5" y="252"/>
                  </a:lnTo>
                  <a:lnTo>
                    <a:pt x="5" y="252"/>
                  </a:lnTo>
                  <a:lnTo>
                    <a:pt x="3" y="257"/>
                  </a:lnTo>
                  <a:lnTo>
                    <a:pt x="3" y="264"/>
                  </a:lnTo>
                  <a:lnTo>
                    <a:pt x="1" y="278"/>
                  </a:lnTo>
                  <a:lnTo>
                    <a:pt x="1" y="278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86"/>
                  </a:lnTo>
                  <a:lnTo>
                    <a:pt x="3" y="287"/>
                  </a:lnTo>
                  <a:lnTo>
                    <a:pt x="3" y="287"/>
                  </a:lnTo>
                  <a:lnTo>
                    <a:pt x="7" y="293"/>
                  </a:lnTo>
                  <a:lnTo>
                    <a:pt x="9" y="295"/>
                  </a:lnTo>
                  <a:lnTo>
                    <a:pt x="9" y="298"/>
                  </a:lnTo>
                  <a:lnTo>
                    <a:pt x="9" y="298"/>
                  </a:lnTo>
                  <a:lnTo>
                    <a:pt x="9" y="299"/>
                  </a:lnTo>
                  <a:lnTo>
                    <a:pt x="9" y="301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1" y="304"/>
                  </a:lnTo>
                  <a:lnTo>
                    <a:pt x="12" y="305"/>
                  </a:lnTo>
                  <a:lnTo>
                    <a:pt x="13" y="305"/>
                  </a:lnTo>
                  <a:lnTo>
                    <a:pt x="15" y="306"/>
                  </a:lnTo>
                  <a:lnTo>
                    <a:pt x="15" y="306"/>
                  </a:lnTo>
                  <a:lnTo>
                    <a:pt x="16" y="309"/>
                  </a:lnTo>
                  <a:lnTo>
                    <a:pt x="16" y="313"/>
                  </a:lnTo>
                  <a:lnTo>
                    <a:pt x="16" y="320"/>
                  </a:lnTo>
                  <a:lnTo>
                    <a:pt x="16" y="320"/>
                  </a:lnTo>
                  <a:lnTo>
                    <a:pt x="19" y="320"/>
                  </a:lnTo>
                  <a:lnTo>
                    <a:pt x="22" y="321"/>
                  </a:lnTo>
                  <a:lnTo>
                    <a:pt x="26" y="324"/>
                  </a:lnTo>
                  <a:lnTo>
                    <a:pt x="26" y="324"/>
                  </a:lnTo>
                  <a:lnTo>
                    <a:pt x="31" y="328"/>
                  </a:lnTo>
                  <a:lnTo>
                    <a:pt x="32" y="331"/>
                  </a:lnTo>
                  <a:lnTo>
                    <a:pt x="34" y="335"/>
                  </a:lnTo>
                  <a:lnTo>
                    <a:pt x="34" y="335"/>
                  </a:lnTo>
                  <a:lnTo>
                    <a:pt x="34" y="337"/>
                  </a:lnTo>
                  <a:lnTo>
                    <a:pt x="34" y="342"/>
                  </a:lnTo>
                  <a:lnTo>
                    <a:pt x="34" y="342"/>
                  </a:lnTo>
                  <a:lnTo>
                    <a:pt x="34" y="343"/>
                  </a:lnTo>
                  <a:lnTo>
                    <a:pt x="35" y="344"/>
                  </a:lnTo>
                  <a:lnTo>
                    <a:pt x="38" y="347"/>
                  </a:lnTo>
                  <a:lnTo>
                    <a:pt x="38" y="347"/>
                  </a:lnTo>
                  <a:lnTo>
                    <a:pt x="41" y="351"/>
                  </a:lnTo>
                  <a:lnTo>
                    <a:pt x="42" y="356"/>
                  </a:lnTo>
                  <a:lnTo>
                    <a:pt x="42" y="356"/>
                  </a:lnTo>
                  <a:lnTo>
                    <a:pt x="45" y="363"/>
                  </a:lnTo>
                  <a:lnTo>
                    <a:pt x="45" y="370"/>
                  </a:lnTo>
                  <a:lnTo>
                    <a:pt x="45" y="370"/>
                  </a:lnTo>
                  <a:lnTo>
                    <a:pt x="45" y="374"/>
                  </a:lnTo>
                  <a:lnTo>
                    <a:pt x="45" y="377"/>
                  </a:lnTo>
                  <a:lnTo>
                    <a:pt x="45" y="377"/>
                  </a:lnTo>
                  <a:lnTo>
                    <a:pt x="47" y="379"/>
                  </a:lnTo>
                  <a:lnTo>
                    <a:pt x="49" y="382"/>
                  </a:lnTo>
                  <a:lnTo>
                    <a:pt x="49" y="382"/>
                  </a:lnTo>
                  <a:lnTo>
                    <a:pt x="49" y="385"/>
                  </a:lnTo>
                  <a:lnTo>
                    <a:pt x="49" y="389"/>
                  </a:lnTo>
                  <a:lnTo>
                    <a:pt x="49" y="393"/>
                  </a:lnTo>
                  <a:lnTo>
                    <a:pt x="49" y="396"/>
                  </a:lnTo>
                  <a:lnTo>
                    <a:pt x="49" y="396"/>
                  </a:lnTo>
                  <a:lnTo>
                    <a:pt x="51" y="400"/>
                  </a:lnTo>
                  <a:lnTo>
                    <a:pt x="54" y="403"/>
                  </a:lnTo>
                  <a:lnTo>
                    <a:pt x="58" y="404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2" y="411"/>
                  </a:lnTo>
                  <a:lnTo>
                    <a:pt x="64" y="417"/>
                  </a:lnTo>
                  <a:lnTo>
                    <a:pt x="64" y="417"/>
                  </a:lnTo>
                  <a:lnTo>
                    <a:pt x="68" y="431"/>
                  </a:lnTo>
                  <a:lnTo>
                    <a:pt x="68" y="431"/>
                  </a:lnTo>
                  <a:lnTo>
                    <a:pt x="68" y="438"/>
                  </a:lnTo>
                  <a:lnTo>
                    <a:pt x="68" y="438"/>
                  </a:lnTo>
                  <a:lnTo>
                    <a:pt x="70" y="442"/>
                  </a:lnTo>
                  <a:lnTo>
                    <a:pt x="70" y="442"/>
                  </a:lnTo>
                  <a:lnTo>
                    <a:pt x="72" y="447"/>
                  </a:lnTo>
                  <a:lnTo>
                    <a:pt x="70" y="451"/>
                  </a:lnTo>
                  <a:lnTo>
                    <a:pt x="70" y="455"/>
                  </a:lnTo>
                  <a:lnTo>
                    <a:pt x="70" y="460"/>
                  </a:lnTo>
                  <a:lnTo>
                    <a:pt x="70" y="460"/>
                  </a:lnTo>
                  <a:lnTo>
                    <a:pt x="73" y="466"/>
                  </a:lnTo>
                  <a:lnTo>
                    <a:pt x="77" y="472"/>
                  </a:lnTo>
                  <a:lnTo>
                    <a:pt x="77" y="472"/>
                  </a:lnTo>
                  <a:lnTo>
                    <a:pt x="80" y="477"/>
                  </a:lnTo>
                  <a:lnTo>
                    <a:pt x="80" y="484"/>
                  </a:lnTo>
                  <a:lnTo>
                    <a:pt x="80" y="484"/>
                  </a:lnTo>
                  <a:lnTo>
                    <a:pt x="81" y="512"/>
                  </a:lnTo>
                  <a:lnTo>
                    <a:pt x="81" y="512"/>
                  </a:lnTo>
                  <a:lnTo>
                    <a:pt x="80" y="518"/>
                  </a:lnTo>
                  <a:lnTo>
                    <a:pt x="79" y="525"/>
                  </a:lnTo>
                  <a:lnTo>
                    <a:pt x="76" y="538"/>
                  </a:lnTo>
                  <a:lnTo>
                    <a:pt x="76" y="538"/>
                  </a:lnTo>
                  <a:lnTo>
                    <a:pt x="76" y="544"/>
                  </a:lnTo>
                  <a:lnTo>
                    <a:pt x="76" y="544"/>
                  </a:lnTo>
                  <a:lnTo>
                    <a:pt x="73" y="552"/>
                  </a:lnTo>
                  <a:lnTo>
                    <a:pt x="73" y="552"/>
                  </a:lnTo>
                  <a:lnTo>
                    <a:pt x="72" y="559"/>
                  </a:lnTo>
                  <a:lnTo>
                    <a:pt x="72" y="567"/>
                  </a:lnTo>
                  <a:lnTo>
                    <a:pt x="72" y="567"/>
                  </a:lnTo>
                  <a:lnTo>
                    <a:pt x="72" y="580"/>
                  </a:lnTo>
                  <a:lnTo>
                    <a:pt x="72" y="587"/>
                  </a:lnTo>
                  <a:lnTo>
                    <a:pt x="70" y="594"/>
                  </a:lnTo>
                  <a:lnTo>
                    <a:pt x="70" y="594"/>
                  </a:lnTo>
                  <a:lnTo>
                    <a:pt x="70" y="598"/>
                  </a:lnTo>
                  <a:lnTo>
                    <a:pt x="70" y="601"/>
                  </a:lnTo>
                  <a:lnTo>
                    <a:pt x="74" y="606"/>
                  </a:lnTo>
                  <a:lnTo>
                    <a:pt x="74" y="606"/>
                  </a:lnTo>
                  <a:lnTo>
                    <a:pt x="79" y="611"/>
                  </a:lnTo>
                  <a:lnTo>
                    <a:pt x="80" y="615"/>
                  </a:lnTo>
                  <a:lnTo>
                    <a:pt x="81" y="618"/>
                  </a:lnTo>
                  <a:lnTo>
                    <a:pt x="81" y="618"/>
                  </a:lnTo>
                  <a:lnTo>
                    <a:pt x="83" y="620"/>
                  </a:lnTo>
                  <a:lnTo>
                    <a:pt x="84" y="621"/>
                  </a:lnTo>
                  <a:lnTo>
                    <a:pt x="87" y="625"/>
                  </a:lnTo>
                  <a:lnTo>
                    <a:pt x="87" y="630"/>
                  </a:lnTo>
                  <a:lnTo>
                    <a:pt x="89" y="633"/>
                  </a:lnTo>
                  <a:lnTo>
                    <a:pt x="89" y="633"/>
                  </a:lnTo>
                  <a:lnTo>
                    <a:pt x="91" y="634"/>
                  </a:lnTo>
                  <a:lnTo>
                    <a:pt x="93" y="634"/>
                  </a:lnTo>
                  <a:lnTo>
                    <a:pt x="98" y="634"/>
                  </a:lnTo>
                  <a:lnTo>
                    <a:pt x="98" y="634"/>
                  </a:lnTo>
                  <a:lnTo>
                    <a:pt x="103" y="637"/>
                  </a:lnTo>
                  <a:lnTo>
                    <a:pt x="103" y="637"/>
                  </a:lnTo>
                  <a:lnTo>
                    <a:pt x="121" y="644"/>
                  </a:lnTo>
                  <a:lnTo>
                    <a:pt x="129" y="648"/>
                  </a:lnTo>
                  <a:lnTo>
                    <a:pt x="137" y="653"/>
                  </a:lnTo>
                  <a:lnTo>
                    <a:pt x="137" y="653"/>
                  </a:lnTo>
                  <a:lnTo>
                    <a:pt x="144" y="658"/>
                  </a:lnTo>
                  <a:lnTo>
                    <a:pt x="152" y="663"/>
                  </a:lnTo>
                  <a:lnTo>
                    <a:pt x="167" y="670"/>
                  </a:lnTo>
                  <a:lnTo>
                    <a:pt x="167" y="670"/>
                  </a:lnTo>
                  <a:lnTo>
                    <a:pt x="173" y="674"/>
                  </a:lnTo>
                  <a:lnTo>
                    <a:pt x="176" y="676"/>
                  </a:lnTo>
                  <a:lnTo>
                    <a:pt x="179" y="681"/>
                  </a:lnTo>
                  <a:lnTo>
                    <a:pt x="179" y="681"/>
                  </a:lnTo>
                  <a:lnTo>
                    <a:pt x="180" y="685"/>
                  </a:lnTo>
                  <a:lnTo>
                    <a:pt x="180" y="689"/>
                  </a:lnTo>
                  <a:lnTo>
                    <a:pt x="180" y="693"/>
                  </a:lnTo>
                  <a:lnTo>
                    <a:pt x="182" y="694"/>
                  </a:lnTo>
                  <a:lnTo>
                    <a:pt x="183" y="695"/>
                  </a:lnTo>
                  <a:lnTo>
                    <a:pt x="183" y="695"/>
                  </a:lnTo>
                  <a:lnTo>
                    <a:pt x="184" y="693"/>
                  </a:lnTo>
                  <a:lnTo>
                    <a:pt x="186" y="691"/>
                  </a:lnTo>
                  <a:lnTo>
                    <a:pt x="190" y="690"/>
                  </a:lnTo>
                  <a:lnTo>
                    <a:pt x="190" y="690"/>
                  </a:lnTo>
                  <a:lnTo>
                    <a:pt x="195" y="689"/>
                  </a:lnTo>
                  <a:lnTo>
                    <a:pt x="195" y="689"/>
                  </a:lnTo>
                  <a:lnTo>
                    <a:pt x="198" y="686"/>
                  </a:lnTo>
                  <a:lnTo>
                    <a:pt x="199" y="683"/>
                  </a:lnTo>
                  <a:lnTo>
                    <a:pt x="199" y="683"/>
                  </a:lnTo>
                  <a:lnTo>
                    <a:pt x="203" y="679"/>
                  </a:lnTo>
                  <a:lnTo>
                    <a:pt x="203" y="679"/>
                  </a:lnTo>
                  <a:lnTo>
                    <a:pt x="203" y="676"/>
                  </a:lnTo>
                  <a:lnTo>
                    <a:pt x="205" y="674"/>
                  </a:lnTo>
                  <a:lnTo>
                    <a:pt x="205" y="674"/>
                  </a:lnTo>
                  <a:lnTo>
                    <a:pt x="206" y="671"/>
                  </a:lnTo>
                  <a:lnTo>
                    <a:pt x="207" y="671"/>
                  </a:lnTo>
                  <a:lnTo>
                    <a:pt x="213" y="670"/>
                  </a:lnTo>
                  <a:lnTo>
                    <a:pt x="213" y="670"/>
                  </a:lnTo>
                  <a:lnTo>
                    <a:pt x="213" y="667"/>
                  </a:lnTo>
                  <a:lnTo>
                    <a:pt x="214" y="666"/>
                  </a:lnTo>
                  <a:lnTo>
                    <a:pt x="218" y="664"/>
                  </a:lnTo>
                  <a:lnTo>
                    <a:pt x="218" y="664"/>
                  </a:lnTo>
                  <a:lnTo>
                    <a:pt x="222" y="662"/>
                  </a:lnTo>
                  <a:lnTo>
                    <a:pt x="225" y="658"/>
                  </a:lnTo>
                  <a:lnTo>
                    <a:pt x="225" y="658"/>
                  </a:lnTo>
                  <a:lnTo>
                    <a:pt x="229" y="649"/>
                  </a:lnTo>
                  <a:lnTo>
                    <a:pt x="232" y="641"/>
                  </a:lnTo>
                  <a:lnTo>
                    <a:pt x="232" y="641"/>
                  </a:lnTo>
                  <a:lnTo>
                    <a:pt x="235" y="639"/>
                  </a:lnTo>
                  <a:lnTo>
                    <a:pt x="236" y="636"/>
                  </a:lnTo>
                  <a:lnTo>
                    <a:pt x="240" y="630"/>
                  </a:lnTo>
                  <a:lnTo>
                    <a:pt x="240" y="630"/>
                  </a:lnTo>
                  <a:lnTo>
                    <a:pt x="243" y="625"/>
                  </a:lnTo>
                  <a:lnTo>
                    <a:pt x="243" y="618"/>
                  </a:lnTo>
                  <a:lnTo>
                    <a:pt x="243" y="618"/>
                  </a:lnTo>
                  <a:lnTo>
                    <a:pt x="243" y="611"/>
                  </a:lnTo>
                  <a:lnTo>
                    <a:pt x="244" y="609"/>
                  </a:lnTo>
                  <a:lnTo>
                    <a:pt x="245" y="606"/>
                  </a:lnTo>
                  <a:lnTo>
                    <a:pt x="245" y="606"/>
                  </a:lnTo>
                  <a:lnTo>
                    <a:pt x="248" y="603"/>
                  </a:lnTo>
                  <a:lnTo>
                    <a:pt x="252" y="602"/>
                  </a:lnTo>
                  <a:lnTo>
                    <a:pt x="254" y="599"/>
                  </a:lnTo>
                  <a:lnTo>
                    <a:pt x="255" y="595"/>
                  </a:lnTo>
                  <a:lnTo>
                    <a:pt x="255" y="595"/>
                  </a:lnTo>
                  <a:lnTo>
                    <a:pt x="259" y="595"/>
                  </a:lnTo>
                  <a:lnTo>
                    <a:pt x="260" y="592"/>
                  </a:lnTo>
                  <a:lnTo>
                    <a:pt x="263" y="587"/>
                  </a:lnTo>
                  <a:lnTo>
                    <a:pt x="263" y="587"/>
                  </a:lnTo>
                  <a:lnTo>
                    <a:pt x="267" y="580"/>
                  </a:lnTo>
                  <a:lnTo>
                    <a:pt x="270" y="577"/>
                  </a:lnTo>
                  <a:lnTo>
                    <a:pt x="274" y="576"/>
                  </a:lnTo>
                  <a:lnTo>
                    <a:pt x="274" y="576"/>
                  </a:lnTo>
                  <a:lnTo>
                    <a:pt x="282" y="576"/>
                  </a:lnTo>
                  <a:lnTo>
                    <a:pt x="282" y="576"/>
                  </a:lnTo>
                  <a:lnTo>
                    <a:pt x="285" y="575"/>
                  </a:lnTo>
                  <a:lnTo>
                    <a:pt x="287" y="573"/>
                  </a:lnTo>
                  <a:lnTo>
                    <a:pt x="287" y="573"/>
                  </a:lnTo>
                  <a:lnTo>
                    <a:pt x="300" y="564"/>
                  </a:lnTo>
                  <a:lnTo>
                    <a:pt x="300" y="564"/>
                  </a:lnTo>
                  <a:lnTo>
                    <a:pt x="301" y="564"/>
                  </a:lnTo>
                  <a:lnTo>
                    <a:pt x="304" y="563"/>
                  </a:lnTo>
                  <a:lnTo>
                    <a:pt x="304" y="563"/>
                  </a:lnTo>
                  <a:lnTo>
                    <a:pt x="304" y="561"/>
                  </a:lnTo>
                  <a:lnTo>
                    <a:pt x="305" y="559"/>
                  </a:lnTo>
                  <a:lnTo>
                    <a:pt x="305" y="559"/>
                  </a:lnTo>
                  <a:lnTo>
                    <a:pt x="308" y="559"/>
                  </a:lnTo>
                  <a:lnTo>
                    <a:pt x="312" y="559"/>
                  </a:lnTo>
                  <a:lnTo>
                    <a:pt x="312" y="559"/>
                  </a:lnTo>
                  <a:lnTo>
                    <a:pt x="316" y="556"/>
                  </a:lnTo>
                  <a:lnTo>
                    <a:pt x="319" y="554"/>
                  </a:lnTo>
                  <a:lnTo>
                    <a:pt x="319" y="554"/>
                  </a:lnTo>
                  <a:lnTo>
                    <a:pt x="323" y="552"/>
                  </a:lnTo>
                  <a:lnTo>
                    <a:pt x="328" y="550"/>
                  </a:lnTo>
                  <a:lnTo>
                    <a:pt x="328" y="550"/>
                  </a:lnTo>
                  <a:lnTo>
                    <a:pt x="335" y="548"/>
                  </a:lnTo>
                  <a:lnTo>
                    <a:pt x="342" y="542"/>
                  </a:lnTo>
                  <a:lnTo>
                    <a:pt x="354" y="530"/>
                  </a:lnTo>
                  <a:lnTo>
                    <a:pt x="354" y="530"/>
                  </a:lnTo>
                  <a:lnTo>
                    <a:pt x="361" y="523"/>
                  </a:lnTo>
                  <a:lnTo>
                    <a:pt x="366" y="516"/>
                  </a:lnTo>
                  <a:lnTo>
                    <a:pt x="366" y="516"/>
                  </a:lnTo>
                  <a:lnTo>
                    <a:pt x="373" y="510"/>
                  </a:lnTo>
                  <a:lnTo>
                    <a:pt x="373" y="510"/>
                  </a:lnTo>
                  <a:lnTo>
                    <a:pt x="378" y="510"/>
                  </a:lnTo>
                  <a:lnTo>
                    <a:pt x="382" y="510"/>
                  </a:lnTo>
                  <a:lnTo>
                    <a:pt x="382" y="510"/>
                  </a:lnTo>
                  <a:lnTo>
                    <a:pt x="391" y="510"/>
                  </a:lnTo>
                  <a:lnTo>
                    <a:pt x="399" y="510"/>
                  </a:lnTo>
                  <a:lnTo>
                    <a:pt x="399" y="510"/>
                  </a:lnTo>
                  <a:lnTo>
                    <a:pt x="403" y="511"/>
                  </a:lnTo>
                  <a:lnTo>
                    <a:pt x="405" y="512"/>
                  </a:lnTo>
                  <a:lnTo>
                    <a:pt x="409" y="515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22" y="515"/>
                  </a:lnTo>
                  <a:lnTo>
                    <a:pt x="430" y="515"/>
                  </a:lnTo>
                  <a:lnTo>
                    <a:pt x="430" y="515"/>
                  </a:lnTo>
                  <a:lnTo>
                    <a:pt x="438" y="515"/>
                  </a:lnTo>
                  <a:lnTo>
                    <a:pt x="442" y="514"/>
                  </a:lnTo>
                  <a:lnTo>
                    <a:pt x="446" y="512"/>
                  </a:lnTo>
                  <a:lnTo>
                    <a:pt x="446" y="512"/>
                  </a:lnTo>
                  <a:lnTo>
                    <a:pt x="447" y="510"/>
                  </a:lnTo>
                  <a:lnTo>
                    <a:pt x="447" y="508"/>
                  </a:lnTo>
                  <a:lnTo>
                    <a:pt x="449" y="507"/>
                  </a:lnTo>
                  <a:lnTo>
                    <a:pt x="452" y="506"/>
                  </a:lnTo>
                  <a:lnTo>
                    <a:pt x="452" y="506"/>
                  </a:lnTo>
                  <a:lnTo>
                    <a:pt x="456" y="506"/>
                  </a:lnTo>
                  <a:lnTo>
                    <a:pt x="460" y="504"/>
                  </a:lnTo>
                  <a:lnTo>
                    <a:pt x="460" y="504"/>
                  </a:lnTo>
                  <a:lnTo>
                    <a:pt x="464" y="502"/>
                  </a:lnTo>
                  <a:lnTo>
                    <a:pt x="466" y="497"/>
                  </a:lnTo>
                  <a:lnTo>
                    <a:pt x="468" y="493"/>
                  </a:lnTo>
                  <a:lnTo>
                    <a:pt x="469" y="489"/>
                  </a:lnTo>
                  <a:lnTo>
                    <a:pt x="469" y="489"/>
                  </a:lnTo>
                  <a:lnTo>
                    <a:pt x="471" y="485"/>
                  </a:lnTo>
                  <a:lnTo>
                    <a:pt x="472" y="484"/>
                  </a:lnTo>
                  <a:lnTo>
                    <a:pt x="473" y="483"/>
                  </a:lnTo>
                  <a:lnTo>
                    <a:pt x="476" y="483"/>
                  </a:lnTo>
                  <a:lnTo>
                    <a:pt x="487" y="483"/>
                  </a:lnTo>
                  <a:lnTo>
                    <a:pt x="487" y="483"/>
                  </a:lnTo>
                  <a:lnTo>
                    <a:pt x="492" y="481"/>
                  </a:lnTo>
                  <a:lnTo>
                    <a:pt x="495" y="478"/>
                  </a:lnTo>
                  <a:lnTo>
                    <a:pt x="495" y="478"/>
                  </a:lnTo>
                  <a:lnTo>
                    <a:pt x="498" y="477"/>
                  </a:lnTo>
                  <a:lnTo>
                    <a:pt x="502" y="477"/>
                  </a:lnTo>
                  <a:lnTo>
                    <a:pt x="506" y="477"/>
                  </a:lnTo>
                  <a:lnTo>
                    <a:pt x="509" y="477"/>
                  </a:lnTo>
                  <a:lnTo>
                    <a:pt x="509" y="477"/>
                  </a:lnTo>
                  <a:lnTo>
                    <a:pt x="511" y="476"/>
                  </a:lnTo>
                  <a:lnTo>
                    <a:pt x="513" y="474"/>
                  </a:lnTo>
                  <a:lnTo>
                    <a:pt x="514" y="470"/>
                  </a:lnTo>
                  <a:lnTo>
                    <a:pt x="514" y="470"/>
                  </a:lnTo>
                  <a:lnTo>
                    <a:pt x="518" y="468"/>
                  </a:lnTo>
                  <a:lnTo>
                    <a:pt x="523" y="465"/>
                  </a:lnTo>
                  <a:lnTo>
                    <a:pt x="523" y="465"/>
                  </a:lnTo>
                  <a:lnTo>
                    <a:pt x="533" y="461"/>
                  </a:lnTo>
                  <a:lnTo>
                    <a:pt x="537" y="458"/>
                  </a:lnTo>
                  <a:lnTo>
                    <a:pt x="541" y="454"/>
                  </a:lnTo>
                  <a:lnTo>
                    <a:pt x="541" y="454"/>
                  </a:lnTo>
                  <a:lnTo>
                    <a:pt x="546" y="443"/>
                  </a:lnTo>
                  <a:lnTo>
                    <a:pt x="546" y="443"/>
                  </a:lnTo>
                  <a:lnTo>
                    <a:pt x="549" y="439"/>
                  </a:lnTo>
                  <a:lnTo>
                    <a:pt x="556" y="438"/>
                  </a:lnTo>
                  <a:lnTo>
                    <a:pt x="556" y="438"/>
                  </a:lnTo>
                  <a:lnTo>
                    <a:pt x="560" y="436"/>
                  </a:lnTo>
                  <a:lnTo>
                    <a:pt x="564" y="435"/>
                  </a:lnTo>
                  <a:lnTo>
                    <a:pt x="564" y="435"/>
                  </a:lnTo>
                  <a:lnTo>
                    <a:pt x="568" y="431"/>
                  </a:lnTo>
                  <a:lnTo>
                    <a:pt x="568" y="431"/>
                  </a:lnTo>
                  <a:lnTo>
                    <a:pt x="574" y="428"/>
                  </a:lnTo>
                  <a:lnTo>
                    <a:pt x="574" y="428"/>
                  </a:lnTo>
                  <a:lnTo>
                    <a:pt x="579" y="427"/>
                  </a:lnTo>
                  <a:lnTo>
                    <a:pt x="582" y="423"/>
                  </a:lnTo>
                  <a:lnTo>
                    <a:pt x="584" y="415"/>
                  </a:lnTo>
                  <a:lnTo>
                    <a:pt x="584" y="415"/>
                  </a:lnTo>
                  <a:lnTo>
                    <a:pt x="587" y="411"/>
                  </a:lnTo>
                  <a:lnTo>
                    <a:pt x="591" y="407"/>
                  </a:lnTo>
                  <a:lnTo>
                    <a:pt x="591" y="407"/>
                  </a:lnTo>
                  <a:lnTo>
                    <a:pt x="594" y="401"/>
                  </a:lnTo>
                  <a:lnTo>
                    <a:pt x="597" y="400"/>
                  </a:lnTo>
                  <a:lnTo>
                    <a:pt x="599" y="398"/>
                  </a:lnTo>
                  <a:lnTo>
                    <a:pt x="599" y="398"/>
                  </a:lnTo>
                  <a:lnTo>
                    <a:pt x="602" y="390"/>
                  </a:lnTo>
                  <a:lnTo>
                    <a:pt x="606" y="388"/>
                  </a:lnTo>
                  <a:lnTo>
                    <a:pt x="610" y="386"/>
                  </a:lnTo>
                  <a:lnTo>
                    <a:pt x="610" y="386"/>
                  </a:lnTo>
                  <a:lnTo>
                    <a:pt x="610" y="382"/>
                  </a:lnTo>
                  <a:lnTo>
                    <a:pt x="609" y="379"/>
                  </a:lnTo>
                  <a:lnTo>
                    <a:pt x="608" y="378"/>
                  </a:lnTo>
                  <a:lnTo>
                    <a:pt x="603" y="377"/>
                  </a:lnTo>
                  <a:lnTo>
                    <a:pt x="603" y="377"/>
                  </a:lnTo>
                  <a:lnTo>
                    <a:pt x="598" y="375"/>
                  </a:lnTo>
                  <a:lnTo>
                    <a:pt x="593" y="373"/>
                  </a:lnTo>
                  <a:lnTo>
                    <a:pt x="593" y="373"/>
                  </a:lnTo>
                  <a:lnTo>
                    <a:pt x="589" y="371"/>
                  </a:lnTo>
                  <a:lnTo>
                    <a:pt x="584" y="371"/>
                  </a:lnTo>
                  <a:lnTo>
                    <a:pt x="580" y="371"/>
                  </a:lnTo>
                  <a:lnTo>
                    <a:pt x="576" y="369"/>
                  </a:lnTo>
                  <a:lnTo>
                    <a:pt x="576" y="369"/>
                  </a:lnTo>
                  <a:lnTo>
                    <a:pt x="571" y="365"/>
                  </a:lnTo>
                  <a:lnTo>
                    <a:pt x="570" y="362"/>
                  </a:lnTo>
                  <a:lnTo>
                    <a:pt x="565" y="361"/>
                  </a:lnTo>
                  <a:lnTo>
                    <a:pt x="565" y="361"/>
                  </a:lnTo>
                  <a:lnTo>
                    <a:pt x="559" y="359"/>
                  </a:lnTo>
                  <a:lnTo>
                    <a:pt x="555" y="359"/>
                  </a:lnTo>
                  <a:lnTo>
                    <a:pt x="551" y="356"/>
                  </a:lnTo>
                  <a:lnTo>
                    <a:pt x="551" y="356"/>
                  </a:lnTo>
                  <a:lnTo>
                    <a:pt x="546" y="352"/>
                  </a:lnTo>
                  <a:lnTo>
                    <a:pt x="544" y="346"/>
                  </a:lnTo>
                  <a:lnTo>
                    <a:pt x="544" y="346"/>
                  </a:lnTo>
                  <a:lnTo>
                    <a:pt x="540" y="340"/>
                  </a:lnTo>
                  <a:lnTo>
                    <a:pt x="540" y="340"/>
                  </a:lnTo>
                  <a:lnTo>
                    <a:pt x="540" y="337"/>
                  </a:lnTo>
                  <a:lnTo>
                    <a:pt x="538" y="335"/>
                  </a:lnTo>
                  <a:lnTo>
                    <a:pt x="538" y="335"/>
                  </a:lnTo>
                  <a:lnTo>
                    <a:pt x="532" y="331"/>
                  </a:lnTo>
                  <a:lnTo>
                    <a:pt x="526" y="329"/>
                  </a:lnTo>
                  <a:lnTo>
                    <a:pt x="526" y="329"/>
                  </a:lnTo>
                  <a:lnTo>
                    <a:pt x="526" y="323"/>
                  </a:lnTo>
                  <a:lnTo>
                    <a:pt x="526" y="317"/>
                  </a:lnTo>
                  <a:lnTo>
                    <a:pt x="526" y="317"/>
                  </a:lnTo>
                  <a:lnTo>
                    <a:pt x="523" y="310"/>
                  </a:lnTo>
                  <a:lnTo>
                    <a:pt x="523" y="310"/>
                  </a:lnTo>
                  <a:lnTo>
                    <a:pt x="523" y="304"/>
                  </a:lnTo>
                  <a:lnTo>
                    <a:pt x="523" y="304"/>
                  </a:lnTo>
                  <a:lnTo>
                    <a:pt x="523" y="291"/>
                  </a:lnTo>
                  <a:lnTo>
                    <a:pt x="522" y="285"/>
                  </a:lnTo>
                  <a:lnTo>
                    <a:pt x="519" y="280"/>
                  </a:lnTo>
                  <a:lnTo>
                    <a:pt x="519" y="280"/>
                  </a:lnTo>
                  <a:lnTo>
                    <a:pt x="515" y="276"/>
                  </a:lnTo>
                  <a:lnTo>
                    <a:pt x="510" y="274"/>
                  </a:lnTo>
                  <a:lnTo>
                    <a:pt x="504" y="272"/>
                  </a:lnTo>
                  <a:lnTo>
                    <a:pt x="498" y="271"/>
                  </a:lnTo>
                  <a:lnTo>
                    <a:pt x="498" y="271"/>
                  </a:lnTo>
                  <a:lnTo>
                    <a:pt x="490" y="271"/>
                  </a:lnTo>
                  <a:lnTo>
                    <a:pt x="485" y="271"/>
                  </a:lnTo>
                  <a:lnTo>
                    <a:pt x="483" y="272"/>
                  </a:lnTo>
                  <a:lnTo>
                    <a:pt x="483" y="272"/>
                  </a:lnTo>
                  <a:lnTo>
                    <a:pt x="480" y="274"/>
                  </a:lnTo>
                  <a:lnTo>
                    <a:pt x="477" y="275"/>
                  </a:lnTo>
                  <a:lnTo>
                    <a:pt x="476" y="276"/>
                  </a:lnTo>
                  <a:lnTo>
                    <a:pt x="472" y="276"/>
                  </a:lnTo>
                  <a:lnTo>
                    <a:pt x="472" y="276"/>
                  </a:lnTo>
                  <a:lnTo>
                    <a:pt x="472" y="268"/>
                  </a:lnTo>
                  <a:lnTo>
                    <a:pt x="472" y="260"/>
                  </a:lnTo>
                  <a:lnTo>
                    <a:pt x="472" y="251"/>
                  </a:lnTo>
                  <a:lnTo>
                    <a:pt x="471" y="244"/>
                  </a:lnTo>
                  <a:lnTo>
                    <a:pt x="471" y="244"/>
                  </a:lnTo>
                  <a:lnTo>
                    <a:pt x="469" y="240"/>
                  </a:lnTo>
                  <a:lnTo>
                    <a:pt x="466" y="236"/>
                  </a:lnTo>
                  <a:lnTo>
                    <a:pt x="466" y="236"/>
                  </a:lnTo>
                  <a:lnTo>
                    <a:pt x="466" y="226"/>
                  </a:lnTo>
                  <a:lnTo>
                    <a:pt x="466" y="226"/>
                  </a:lnTo>
                  <a:lnTo>
                    <a:pt x="466" y="218"/>
                  </a:lnTo>
                  <a:lnTo>
                    <a:pt x="464" y="210"/>
                  </a:lnTo>
                  <a:lnTo>
                    <a:pt x="464" y="210"/>
                  </a:lnTo>
                  <a:lnTo>
                    <a:pt x="461" y="203"/>
                  </a:lnTo>
                  <a:lnTo>
                    <a:pt x="461" y="203"/>
                  </a:lnTo>
                  <a:lnTo>
                    <a:pt x="458" y="200"/>
                  </a:lnTo>
                  <a:lnTo>
                    <a:pt x="454" y="199"/>
                  </a:lnTo>
                  <a:lnTo>
                    <a:pt x="454" y="199"/>
                  </a:lnTo>
                  <a:lnTo>
                    <a:pt x="450" y="191"/>
                  </a:lnTo>
                  <a:lnTo>
                    <a:pt x="450" y="191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42" y="180"/>
                  </a:lnTo>
                  <a:lnTo>
                    <a:pt x="437" y="175"/>
                  </a:lnTo>
                  <a:lnTo>
                    <a:pt x="437" y="175"/>
                  </a:lnTo>
                  <a:lnTo>
                    <a:pt x="430" y="171"/>
                  </a:lnTo>
                  <a:lnTo>
                    <a:pt x="423" y="167"/>
                  </a:lnTo>
                  <a:lnTo>
                    <a:pt x="423" y="167"/>
                  </a:lnTo>
                  <a:lnTo>
                    <a:pt x="419" y="165"/>
                  </a:lnTo>
                  <a:lnTo>
                    <a:pt x="416" y="164"/>
                  </a:lnTo>
                  <a:lnTo>
                    <a:pt x="416" y="164"/>
                  </a:lnTo>
                  <a:lnTo>
                    <a:pt x="408" y="158"/>
                  </a:lnTo>
                  <a:lnTo>
                    <a:pt x="408" y="158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397" y="149"/>
                  </a:lnTo>
                  <a:lnTo>
                    <a:pt x="393" y="146"/>
                  </a:lnTo>
                  <a:lnTo>
                    <a:pt x="393" y="146"/>
                  </a:lnTo>
                  <a:lnTo>
                    <a:pt x="386" y="139"/>
                  </a:lnTo>
                  <a:lnTo>
                    <a:pt x="386" y="139"/>
                  </a:lnTo>
                  <a:lnTo>
                    <a:pt x="385" y="135"/>
                  </a:lnTo>
                  <a:lnTo>
                    <a:pt x="382" y="131"/>
                  </a:lnTo>
                  <a:lnTo>
                    <a:pt x="382" y="131"/>
                  </a:lnTo>
                  <a:lnTo>
                    <a:pt x="376" y="129"/>
                  </a:lnTo>
                  <a:lnTo>
                    <a:pt x="367" y="127"/>
                  </a:lnTo>
                  <a:lnTo>
                    <a:pt x="367" y="127"/>
                  </a:lnTo>
                  <a:lnTo>
                    <a:pt x="359" y="125"/>
                  </a:lnTo>
                  <a:lnTo>
                    <a:pt x="353" y="120"/>
                  </a:lnTo>
                  <a:lnTo>
                    <a:pt x="353" y="120"/>
                  </a:lnTo>
                  <a:lnTo>
                    <a:pt x="344" y="118"/>
                  </a:lnTo>
                  <a:lnTo>
                    <a:pt x="336" y="115"/>
                  </a:lnTo>
                  <a:lnTo>
                    <a:pt x="336" y="115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29" y="111"/>
                  </a:lnTo>
                  <a:lnTo>
                    <a:pt x="329" y="111"/>
                  </a:lnTo>
                  <a:lnTo>
                    <a:pt x="321" y="108"/>
                  </a:lnTo>
                  <a:lnTo>
                    <a:pt x="321" y="108"/>
                  </a:lnTo>
                  <a:lnTo>
                    <a:pt x="317" y="107"/>
                  </a:lnTo>
                  <a:lnTo>
                    <a:pt x="313" y="106"/>
                  </a:lnTo>
                  <a:lnTo>
                    <a:pt x="313" y="106"/>
                  </a:lnTo>
                  <a:lnTo>
                    <a:pt x="309" y="104"/>
                  </a:lnTo>
                  <a:lnTo>
                    <a:pt x="305" y="101"/>
                  </a:lnTo>
                  <a:lnTo>
                    <a:pt x="305" y="101"/>
                  </a:lnTo>
                  <a:lnTo>
                    <a:pt x="301" y="100"/>
                  </a:lnTo>
                  <a:lnTo>
                    <a:pt x="297" y="99"/>
                  </a:lnTo>
                  <a:lnTo>
                    <a:pt x="293" y="97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286" y="93"/>
                  </a:lnTo>
                  <a:lnTo>
                    <a:pt x="282" y="91"/>
                  </a:lnTo>
                  <a:lnTo>
                    <a:pt x="279" y="88"/>
                  </a:lnTo>
                  <a:lnTo>
                    <a:pt x="275" y="87"/>
                  </a:lnTo>
                  <a:lnTo>
                    <a:pt x="275" y="87"/>
                  </a:lnTo>
                  <a:lnTo>
                    <a:pt x="270" y="85"/>
                  </a:lnTo>
                  <a:lnTo>
                    <a:pt x="266" y="85"/>
                  </a:lnTo>
                  <a:lnTo>
                    <a:pt x="260" y="85"/>
                  </a:lnTo>
                  <a:lnTo>
                    <a:pt x="256" y="84"/>
                  </a:lnTo>
                  <a:lnTo>
                    <a:pt x="256" y="84"/>
                  </a:lnTo>
                  <a:lnTo>
                    <a:pt x="247" y="80"/>
                  </a:lnTo>
                  <a:lnTo>
                    <a:pt x="243" y="78"/>
                  </a:lnTo>
                  <a:lnTo>
                    <a:pt x="237" y="77"/>
                  </a:lnTo>
                  <a:lnTo>
                    <a:pt x="237" y="77"/>
                  </a:lnTo>
                  <a:lnTo>
                    <a:pt x="230" y="77"/>
                  </a:lnTo>
                  <a:lnTo>
                    <a:pt x="230" y="77"/>
                  </a:lnTo>
                  <a:lnTo>
                    <a:pt x="226" y="77"/>
                  </a:lnTo>
                  <a:lnTo>
                    <a:pt x="226" y="77"/>
                  </a:lnTo>
                  <a:lnTo>
                    <a:pt x="225" y="78"/>
                  </a:lnTo>
                  <a:lnTo>
                    <a:pt x="222" y="80"/>
                  </a:lnTo>
                  <a:lnTo>
                    <a:pt x="222" y="80"/>
                  </a:lnTo>
                  <a:lnTo>
                    <a:pt x="220" y="80"/>
                  </a:lnTo>
                  <a:lnTo>
                    <a:pt x="218" y="80"/>
                  </a:lnTo>
                  <a:lnTo>
                    <a:pt x="216" y="77"/>
                  </a:lnTo>
                  <a:lnTo>
                    <a:pt x="214" y="73"/>
                  </a:lnTo>
                  <a:lnTo>
                    <a:pt x="213" y="69"/>
                  </a:lnTo>
                  <a:lnTo>
                    <a:pt x="213" y="69"/>
                  </a:lnTo>
                  <a:lnTo>
                    <a:pt x="209" y="69"/>
                  </a:lnTo>
                  <a:lnTo>
                    <a:pt x="206" y="68"/>
                  </a:lnTo>
                  <a:lnTo>
                    <a:pt x="206" y="68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4" y="58"/>
                  </a:lnTo>
                  <a:lnTo>
                    <a:pt x="188" y="53"/>
                  </a:lnTo>
                  <a:lnTo>
                    <a:pt x="188" y="53"/>
                  </a:lnTo>
                  <a:lnTo>
                    <a:pt x="182" y="49"/>
                  </a:lnTo>
                  <a:lnTo>
                    <a:pt x="182" y="49"/>
                  </a:lnTo>
                  <a:lnTo>
                    <a:pt x="176" y="43"/>
                  </a:lnTo>
                  <a:lnTo>
                    <a:pt x="176" y="43"/>
                  </a:lnTo>
                  <a:lnTo>
                    <a:pt x="168" y="38"/>
                  </a:lnTo>
                  <a:lnTo>
                    <a:pt x="161" y="34"/>
                  </a:lnTo>
                  <a:lnTo>
                    <a:pt x="161" y="34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49" y="28"/>
                  </a:lnTo>
                  <a:lnTo>
                    <a:pt x="145" y="28"/>
                  </a:lnTo>
                  <a:lnTo>
                    <a:pt x="145" y="28"/>
                  </a:lnTo>
                  <a:lnTo>
                    <a:pt x="142" y="26"/>
                  </a:lnTo>
                  <a:lnTo>
                    <a:pt x="140" y="21"/>
                  </a:lnTo>
                  <a:lnTo>
                    <a:pt x="136" y="19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22" y="11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04" y="1"/>
                  </a:lnTo>
                  <a:lnTo>
                    <a:pt x="99" y="1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1" y="1"/>
                  </a:lnTo>
                  <a:lnTo>
                    <a:pt x="89" y="5"/>
                  </a:lnTo>
                  <a:lnTo>
                    <a:pt x="87" y="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1" y="13"/>
                  </a:lnTo>
                  <a:lnTo>
                    <a:pt x="79" y="16"/>
                  </a:lnTo>
                  <a:lnTo>
                    <a:pt x="79" y="16"/>
                  </a:lnTo>
                  <a:lnTo>
                    <a:pt x="79" y="20"/>
                  </a:lnTo>
                  <a:lnTo>
                    <a:pt x="79" y="24"/>
                  </a:lnTo>
                  <a:lnTo>
                    <a:pt x="79" y="24"/>
                  </a:lnTo>
                  <a:lnTo>
                    <a:pt x="76" y="42"/>
                  </a:lnTo>
                  <a:lnTo>
                    <a:pt x="76" y="61"/>
                  </a:lnTo>
                  <a:lnTo>
                    <a:pt x="76" y="61"/>
                  </a:lnTo>
                  <a:close/>
                </a:path>
              </a:pathLst>
            </a:custGeom>
            <a:solidFill>
              <a:srgbClr val="97B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92"/>
            <p:cNvSpPr>
              <a:spLocks/>
            </p:cNvSpPr>
            <p:nvPr/>
          </p:nvSpPr>
          <p:spPr bwMode="auto">
            <a:xfrm>
              <a:off x="3253" y="3780"/>
              <a:ext cx="54" cy="17"/>
            </a:xfrm>
            <a:custGeom>
              <a:avLst/>
              <a:gdLst>
                <a:gd name="T0" fmla="*/ 23 w 293"/>
                <a:gd name="T1" fmla="*/ 26 h 91"/>
                <a:gd name="T2" fmla="*/ 28 w 293"/>
                <a:gd name="T3" fmla="*/ 14 h 91"/>
                <a:gd name="T4" fmla="*/ 28 w 293"/>
                <a:gd name="T5" fmla="*/ 3 h 91"/>
                <a:gd name="T6" fmla="*/ 28 w 293"/>
                <a:gd name="T7" fmla="*/ 0 h 91"/>
                <a:gd name="T8" fmla="*/ 35 w 293"/>
                <a:gd name="T9" fmla="*/ 3 h 91"/>
                <a:gd name="T10" fmla="*/ 47 w 293"/>
                <a:gd name="T11" fmla="*/ 1 h 91"/>
                <a:gd name="T12" fmla="*/ 58 w 293"/>
                <a:gd name="T13" fmla="*/ 3 h 91"/>
                <a:gd name="T14" fmla="*/ 61 w 293"/>
                <a:gd name="T15" fmla="*/ 8 h 91"/>
                <a:gd name="T16" fmla="*/ 71 w 293"/>
                <a:gd name="T17" fmla="*/ 11 h 91"/>
                <a:gd name="T18" fmla="*/ 81 w 293"/>
                <a:gd name="T19" fmla="*/ 12 h 91"/>
                <a:gd name="T20" fmla="*/ 93 w 293"/>
                <a:gd name="T21" fmla="*/ 14 h 91"/>
                <a:gd name="T22" fmla="*/ 116 w 293"/>
                <a:gd name="T23" fmla="*/ 18 h 91"/>
                <a:gd name="T24" fmla="*/ 132 w 293"/>
                <a:gd name="T25" fmla="*/ 22 h 91"/>
                <a:gd name="T26" fmla="*/ 138 w 293"/>
                <a:gd name="T27" fmla="*/ 24 h 91"/>
                <a:gd name="T28" fmla="*/ 150 w 293"/>
                <a:gd name="T29" fmla="*/ 23 h 91"/>
                <a:gd name="T30" fmla="*/ 157 w 293"/>
                <a:gd name="T31" fmla="*/ 20 h 91"/>
                <a:gd name="T32" fmla="*/ 160 w 293"/>
                <a:gd name="T33" fmla="*/ 9 h 91"/>
                <a:gd name="T34" fmla="*/ 164 w 293"/>
                <a:gd name="T35" fmla="*/ 4 h 91"/>
                <a:gd name="T36" fmla="*/ 168 w 293"/>
                <a:gd name="T37" fmla="*/ 9 h 91"/>
                <a:gd name="T38" fmla="*/ 169 w 293"/>
                <a:gd name="T39" fmla="*/ 12 h 91"/>
                <a:gd name="T40" fmla="*/ 179 w 293"/>
                <a:gd name="T41" fmla="*/ 23 h 91"/>
                <a:gd name="T42" fmla="*/ 192 w 293"/>
                <a:gd name="T43" fmla="*/ 28 h 91"/>
                <a:gd name="T44" fmla="*/ 206 w 293"/>
                <a:gd name="T45" fmla="*/ 31 h 91"/>
                <a:gd name="T46" fmla="*/ 227 w 293"/>
                <a:gd name="T47" fmla="*/ 31 h 91"/>
                <a:gd name="T48" fmla="*/ 234 w 293"/>
                <a:gd name="T49" fmla="*/ 30 h 91"/>
                <a:gd name="T50" fmla="*/ 238 w 293"/>
                <a:gd name="T51" fmla="*/ 28 h 91"/>
                <a:gd name="T52" fmla="*/ 260 w 293"/>
                <a:gd name="T53" fmla="*/ 27 h 91"/>
                <a:gd name="T54" fmla="*/ 278 w 293"/>
                <a:gd name="T55" fmla="*/ 30 h 91"/>
                <a:gd name="T56" fmla="*/ 287 w 293"/>
                <a:gd name="T57" fmla="*/ 31 h 91"/>
                <a:gd name="T58" fmla="*/ 291 w 293"/>
                <a:gd name="T59" fmla="*/ 39 h 91"/>
                <a:gd name="T60" fmla="*/ 287 w 293"/>
                <a:gd name="T61" fmla="*/ 42 h 91"/>
                <a:gd name="T62" fmla="*/ 280 w 293"/>
                <a:gd name="T63" fmla="*/ 50 h 91"/>
                <a:gd name="T64" fmla="*/ 276 w 293"/>
                <a:gd name="T65" fmla="*/ 57 h 91"/>
                <a:gd name="T66" fmla="*/ 272 w 293"/>
                <a:gd name="T67" fmla="*/ 64 h 91"/>
                <a:gd name="T68" fmla="*/ 264 w 293"/>
                <a:gd name="T69" fmla="*/ 71 h 91"/>
                <a:gd name="T70" fmla="*/ 250 w 293"/>
                <a:gd name="T71" fmla="*/ 79 h 91"/>
                <a:gd name="T72" fmla="*/ 245 w 293"/>
                <a:gd name="T73" fmla="*/ 84 h 91"/>
                <a:gd name="T74" fmla="*/ 231 w 293"/>
                <a:gd name="T75" fmla="*/ 87 h 91"/>
                <a:gd name="T76" fmla="*/ 222 w 293"/>
                <a:gd name="T77" fmla="*/ 88 h 91"/>
                <a:gd name="T78" fmla="*/ 198 w 293"/>
                <a:gd name="T79" fmla="*/ 89 h 91"/>
                <a:gd name="T80" fmla="*/ 188 w 293"/>
                <a:gd name="T81" fmla="*/ 84 h 91"/>
                <a:gd name="T82" fmla="*/ 177 w 293"/>
                <a:gd name="T83" fmla="*/ 84 h 91"/>
                <a:gd name="T84" fmla="*/ 172 w 293"/>
                <a:gd name="T85" fmla="*/ 81 h 91"/>
                <a:gd name="T86" fmla="*/ 160 w 293"/>
                <a:gd name="T87" fmla="*/ 79 h 91"/>
                <a:gd name="T88" fmla="*/ 153 w 293"/>
                <a:gd name="T89" fmla="*/ 75 h 91"/>
                <a:gd name="T90" fmla="*/ 141 w 293"/>
                <a:gd name="T91" fmla="*/ 75 h 91"/>
                <a:gd name="T92" fmla="*/ 137 w 293"/>
                <a:gd name="T93" fmla="*/ 71 h 91"/>
                <a:gd name="T94" fmla="*/ 127 w 293"/>
                <a:gd name="T95" fmla="*/ 66 h 91"/>
                <a:gd name="T96" fmla="*/ 119 w 293"/>
                <a:gd name="T97" fmla="*/ 62 h 91"/>
                <a:gd name="T98" fmla="*/ 105 w 293"/>
                <a:gd name="T99" fmla="*/ 60 h 91"/>
                <a:gd name="T100" fmla="*/ 99 w 293"/>
                <a:gd name="T101" fmla="*/ 60 h 91"/>
                <a:gd name="T102" fmla="*/ 90 w 293"/>
                <a:gd name="T103" fmla="*/ 64 h 91"/>
                <a:gd name="T104" fmla="*/ 78 w 293"/>
                <a:gd name="T105" fmla="*/ 65 h 91"/>
                <a:gd name="T106" fmla="*/ 55 w 293"/>
                <a:gd name="T107" fmla="*/ 65 h 91"/>
                <a:gd name="T108" fmla="*/ 43 w 293"/>
                <a:gd name="T109" fmla="*/ 68 h 91"/>
                <a:gd name="T110" fmla="*/ 33 w 293"/>
                <a:gd name="T111" fmla="*/ 69 h 91"/>
                <a:gd name="T112" fmla="*/ 24 w 293"/>
                <a:gd name="T113" fmla="*/ 73 h 91"/>
                <a:gd name="T114" fmla="*/ 21 w 293"/>
                <a:gd name="T115" fmla="*/ 71 h 91"/>
                <a:gd name="T116" fmla="*/ 12 w 293"/>
                <a:gd name="T117" fmla="*/ 66 h 91"/>
                <a:gd name="T118" fmla="*/ 4 w 293"/>
                <a:gd name="T119" fmla="*/ 66 h 91"/>
                <a:gd name="T120" fmla="*/ 0 w 293"/>
                <a:gd name="T121" fmla="*/ 60 h 91"/>
                <a:gd name="T122" fmla="*/ 2 w 293"/>
                <a:gd name="T123" fmla="*/ 47 h 91"/>
                <a:gd name="T124" fmla="*/ 8 w 293"/>
                <a:gd name="T125" fmla="*/ 3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3" h="91">
                  <a:moveTo>
                    <a:pt x="23" y="30"/>
                  </a:moveTo>
                  <a:lnTo>
                    <a:pt x="23" y="30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3" y="3"/>
                  </a:lnTo>
                  <a:lnTo>
                    <a:pt x="43" y="3"/>
                  </a:lnTo>
                  <a:lnTo>
                    <a:pt x="47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7" y="1"/>
                  </a:lnTo>
                  <a:lnTo>
                    <a:pt x="58" y="3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61" y="8"/>
                  </a:lnTo>
                  <a:lnTo>
                    <a:pt x="61" y="9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75" y="11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89" y="12"/>
                  </a:lnTo>
                  <a:lnTo>
                    <a:pt x="93" y="14"/>
                  </a:lnTo>
                  <a:lnTo>
                    <a:pt x="93" y="14"/>
                  </a:lnTo>
                  <a:lnTo>
                    <a:pt x="105" y="16"/>
                  </a:lnTo>
                  <a:lnTo>
                    <a:pt x="116" y="18"/>
                  </a:lnTo>
                  <a:lnTo>
                    <a:pt x="116" y="18"/>
                  </a:lnTo>
                  <a:lnTo>
                    <a:pt x="127" y="20"/>
                  </a:lnTo>
                  <a:lnTo>
                    <a:pt x="127" y="20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34" y="23"/>
                  </a:lnTo>
                  <a:lnTo>
                    <a:pt x="137" y="24"/>
                  </a:lnTo>
                  <a:lnTo>
                    <a:pt x="137" y="24"/>
                  </a:lnTo>
                  <a:lnTo>
                    <a:pt x="138" y="24"/>
                  </a:lnTo>
                  <a:lnTo>
                    <a:pt x="141" y="23"/>
                  </a:lnTo>
                  <a:lnTo>
                    <a:pt x="141" y="23"/>
                  </a:lnTo>
                  <a:lnTo>
                    <a:pt x="150" y="23"/>
                  </a:lnTo>
                  <a:lnTo>
                    <a:pt x="150" y="23"/>
                  </a:lnTo>
                  <a:lnTo>
                    <a:pt x="154" y="23"/>
                  </a:lnTo>
                  <a:lnTo>
                    <a:pt x="156" y="23"/>
                  </a:lnTo>
                  <a:lnTo>
                    <a:pt x="157" y="20"/>
                  </a:lnTo>
                  <a:lnTo>
                    <a:pt x="157" y="20"/>
                  </a:lnTo>
                  <a:lnTo>
                    <a:pt x="157" y="16"/>
                  </a:lnTo>
                  <a:lnTo>
                    <a:pt x="157" y="12"/>
                  </a:lnTo>
                  <a:lnTo>
                    <a:pt x="157" y="12"/>
                  </a:lnTo>
                  <a:lnTo>
                    <a:pt x="160" y="9"/>
                  </a:lnTo>
                  <a:lnTo>
                    <a:pt x="160" y="9"/>
                  </a:lnTo>
                  <a:lnTo>
                    <a:pt x="160" y="4"/>
                  </a:lnTo>
                  <a:lnTo>
                    <a:pt x="160" y="4"/>
                  </a:lnTo>
                  <a:lnTo>
                    <a:pt x="164" y="4"/>
                  </a:lnTo>
                  <a:lnTo>
                    <a:pt x="166" y="5"/>
                  </a:lnTo>
                  <a:lnTo>
                    <a:pt x="166" y="5"/>
                  </a:lnTo>
                  <a:lnTo>
                    <a:pt x="168" y="9"/>
                  </a:lnTo>
                  <a:lnTo>
                    <a:pt x="168" y="9"/>
                  </a:lnTo>
                  <a:lnTo>
                    <a:pt x="168" y="11"/>
                  </a:lnTo>
                  <a:lnTo>
                    <a:pt x="168" y="11"/>
                  </a:lnTo>
                  <a:lnTo>
                    <a:pt x="169" y="12"/>
                  </a:lnTo>
                  <a:lnTo>
                    <a:pt x="169" y="12"/>
                  </a:lnTo>
                  <a:lnTo>
                    <a:pt x="170" y="16"/>
                  </a:lnTo>
                  <a:lnTo>
                    <a:pt x="173" y="18"/>
                  </a:lnTo>
                  <a:lnTo>
                    <a:pt x="179" y="23"/>
                  </a:lnTo>
                  <a:lnTo>
                    <a:pt x="179" y="23"/>
                  </a:lnTo>
                  <a:lnTo>
                    <a:pt x="185" y="27"/>
                  </a:lnTo>
                  <a:lnTo>
                    <a:pt x="188" y="28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6" y="30"/>
                  </a:lnTo>
                  <a:lnTo>
                    <a:pt x="200" y="30"/>
                  </a:lnTo>
                  <a:lnTo>
                    <a:pt x="200" y="30"/>
                  </a:lnTo>
                  <a:lnTo>
                    <a:pt x="206" y="31"/>
                  </a:lnTo>
                  <a:lnTo>
                    <a:pt x="210" y="31"/>
                  </a:lnTo>
                  <a:lnTo>
                    <a:pt x="210" y="31"/>
                  </a:lnTo>
                  <a:lnTo>
                    <a:pt x="227" y="31"/>
                  </a:lnTo>
                  <a:lnTo>
                    <a:pt x="227" y="31"/>
                  </a:lnTo>
                  <a:lnTo>
                    <a:pt x="230" y="31"/>
                  </a:lnTo>
                  <a:lnTo>
                    <a:pt x="230" y="31"/>
                  </a:lnTo>
                  <a:lnTo>
                    <a:pt x="233" y="31"/>
                  </a:lnTo>
                  <a:lnTo>
                    <a:pt x="234" y="30"/>
                  </a:lnTo>
                  <a:lnTo>
                    <a:pt x="234" y="30"/>
                  </a:lnTo>
                  <a:lnTo>
                    <a:pt x="237" y="28"/>
                  </a:lnTo>
                  <a:lnTo>
                    <a:pt x="238" y="28"/>
                  </a:lnTo>
                  <a:lnTo>
                    <a:pt x="238" y="28"/>
                  </a:lnTo>
                  <a:lnTo>
                    <a:pt x="242" y="28"/>
                  </a:lnTo>
                  <a:lnTo>
                    <a:pt x="242" y="28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68" y="27"/>
                  </a:lnTo>
                  <a:lnTo>
                    <a:pt x="276" y="27"/>
                  </a:lnTo>
                  <a:lnTo>
                    <a:pt x="276" y="27"/>
                  </a:lnTo>
                  <a:lnTo>
                    <a:pt x="278" y="30"/>
                  </a:lnTo>
                  <a:lnTo>
                    <a:pt x="278" y="31"/>
                  </a:lnTo>
                  <a:lnTo>
                    <a:pt x="283" y="31"/>
                  </a:lnTo>
                  <a:lnTo>
                    <a:pt x="283" y="31"/>
                  </a:lnTo>
                  <a:lnTo>
                    <a:pt x="287" y="31"/>
                  </a:lnTo>
                  <a:lnTo>
                    <a:pt x="293" y="28"/>
                  </a:lnTo>
                  <a:lnTo>
                    <a:pt x="293" y="28"/>
                  </a:lnTo>
                  <a:lnTo>
                    <a:pt x="293" y="35"/>
                  </a:lnTo>
                  <a:lnTo>
                    <a:pt x="291" y="39"/>
                  </a:lnTo>
                  <a:lnTo>
                    <a:pt x="291" y="39"/>
                  </a:lnTo>
                  <a:lnTo>
                    <a:pt x="288" y="41"/>
                  </a:lnTo>
                  <a:lnTo>
                    <a:pt x="287" y="42"/>
                  </a:lnTo>
                  <a:lnTo>
                    <a:pt x="287" y="42"/>
                  </a:lnTo>
                  <a:lnTo>
                    <a:pt x="283" y="47"/>
                  </a:lnTo>
                  <a:lnTo>
                    <a:pt x="283" y="47"/>
                  </a:lnTo>
                  <a:lnTo>
                    <a:pt x="280" y="50"/>
                  </a:lnTo>
                  <a:lnTo>
                    <a:pt x="280" y="50"/>
                  </a:lnTo>
                  <a:lnTo>
                    <a:pt x="279" y="53"/>
                  </a:lnTo>
                  <a:lnTo>
                    <a:pt x="279" y="57"/>
                  </a:lnTo>
                  <a:lnTo>
                    <a:pt x="279" y="57"/>
                  </a:lnTo>
                  <a:lnTo>
                    <a:pt x="276" y="57"/>
                  </a:lnTo>
                  <a:lnTo>
                    <a:pt x="275" y="58"/>
                  </a:lnTo>
                  <a:lnTo>
                    <a:pt x="275" y="58"/>
                  </a:lnTo>
                  <a:lnTo>
                    <a:pt x="274" y="61"/>
                  </a:lnTo>
                  <a:lnTo>
                    <a:pt x="272" y="64"/>
                  </a:lnTo>
                  <a:lnTo>
                    <a:pt x="272" y="64"/>
                  </a:lnTo>
                  <a:lnTo>
                    <a:pt x="268" y="66"/>
                  </a:lnTo>
                  <a:lnTo>
                    <a:pt x="264" y="71"/>
                  </a:lnTo>
                  <a:lnTo>
                    <a:pt x="264" y="71"/>
                  </a:lnTo>
                  <a:lnTo>
                    <a:pt x="260" y="75"/>
                  </a:lnTo>
                  <a:lnTo>
                    <a:pt x="256" y="77"/>
                  </a:lnTo>
                  <a:lnTo>
                    <a:pt x="256" y="77"/>
                  </a:lnTo>
                  <a:lnTo>
                    <a:pt x="250" y="79"/>
                  </a:lnTo>
                  <a:lnTo>
                    <a:pt x="250" y="79"/>
                  </a:lnTo>
                  <a:lnTo>
                    <a:pt x="248" y="83"/>
                  </a:lnTo>
                  <a:lnTo>
                    <a:pt x="248" y="83"/>
                  </a:lnTo>
                  <a:lnTo>
                    <a:pt x="245" y="84"/>
                  </a:lnTo>
                  <a:lnTo>
                    <a:pt x="242" y="85"/>
                  </a:lnTo>
                  <a:lnTo>
                    <a:pt x="237" y="85"/>
                  </a:lnTo>
                  <a:lnTo>
                    <a:pt x="237" y="85"/>
                  </a:lnTo>
                  <a:lnTo>
                    <a:pt x="231" y="87"/>
                  </a:lnTo>
                  <a:lnTo>
                    <a:pt x="227" y="88"/>
                  </a:lnTo>
                  <a:lnTo>
                    <a:pt x="227" y="88"/>
                  </a:lnTo>
                  <a:lnTo>
                    <a:pt x="222" y="88"/>
                  </a:lnTo>
                  <a:lnTo>
                    <a:pt x="222" y="88"/>
                  </a:lnTo>
                  <a:lnTo>
                    <a:pt x="215" y="91"/>
                  </a:lnTo>
                  <a:lnTo>
                    <a:pt x="215" y="91"/>
                  </a:lnTo>
                  <a:lnTo>
                    <a:pt x="204" y="91"/>
                  </a:lnTo>
                  <a:lnTo>
                    <a:pt x="198" y="89"/>
                  </a:lnTo>
                  <a:lnTo>
                    <a:pt x="193" y="87"/>
                  </a:lnTo>
                  <a:lnTo>
                    <a:pt x="193" y="87"/>
                  </a:lnTo>
                  <a:lnTo>
                    <a:pt x="191" y="85"/>
                  </a:lnTo>
                  <a:lnTo>
                    <a:pt x="188" y="84"/>
                  </a:lnTo>
                  <a:lnTo>
                    <a:pt x="188" y="84"/>
                  </a:lnTo>
                  <a:lnTo>
                    <a:pt x="183" y="84"/>
                  </a:lnTo>
                  <a:lnTo>
                    <a:pt x="183" y="84"/>
                  </a:lnTo>
                  <a:lnTo>
                    <a:pt x="177" y="84"/>
                  </a:lnTo>
                  <a:lnTo>
                    <a:pt x="177" y="84"/>
                  </a:lnTo>
                  <a:lnTo>
                    <a:pt x="175" y="83"/>
                  </a:lnTo>
                  <a:lnTo>
                    <a:pt x="172" y="81"/>
                  </a:lnTo>
                  <a:lnTo>
                    <a:pt x="172" y="81"/>
                  </a:lnTo>
                  <a:lnTo>
                    <a:pt x="166" y="80"/>
                  </a:lnTo>
                  <a:lnTo>
                    <a:pt x="162" y="80"/>
                  </a:lnTo>
                  <a:lnTo>
                    <a:pt x="162" y="80"/>
                  </a:lnTo>
                  <a:lnTo>
                    <a:pt x="160" y="79"/>
                  </a:lnTo>
                  <a:lnTo>
                    <a:pt x="157" y="79"/>
                  </a:lnTo>
                  <a:lnTo>
                    <a:pt x="157" y="79"/>
                  </a:lnTo>
                  <a:lnTo>
                    <a:pt x="153" y="75"/>
                  </a:lnTo>
                  <a:lnTo>
                    <a:pt x="153" y="75"/>
                  </a:lnTo>
                  <a:lnTo>
                    <a:pt x="150" y="75"/>
                  </a:lnTo>
                  <a:lnTo>
                    <a:pt x="147" y="75"/>
                  </a:lnTo>
                  <a:lnTo>
                    <a:pt x="143" y="75"/>
                  </a:lnTo>
                  <a:lnTo>
                    <a:pt x="141" y="75"/>
                  </a:lnTo>
                  <a:lnTo>
                    <a:pt x="141" y="75"/>
                  </a:lnTo>
                  <a:lnTo>
                    <a:pt x="138" y="72"/>
                  </a:lnTo>
                  <a:lnTo>
                    <a:pt x="137" y="71"/>
                  </a:lnTo>
                  <a:lnTo>
                    <a:pt x="137" y="71"/>
                  </a:lnTo>
                  <a:lnTo>
                    <a:pt x="134" y="69"/>
                  </a:lnTo>
                  <a:lnTo>
                    <a:pt x="130" y="68"/>
                  </a:lnTo>
                  <a:lnTo>
                    <a:pt x="130" y="68"/>
                  </a:lnTo>
                  <a:lnTo>
                    <a:pt x="127" y="66"/>
                  </a:lnTo>
                  <a:lnTo>
                    <a:pt x="124" y="65"/>
                  </a:lnTo>
                  <a:lnTo>
                    <a:pt x="122" y="64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12" y="62"/>
                  </a:lnTo>
                  <a:lnTo>
                    <a:pt x="105" y="62"/>
                  </a:lnTo>
                  <a:lnTo>
                    <a:pt x="105" y="62"/>
                  </a:lnTo>
                  <a:lnTo>
                    <a:pt x="105" y="60"/>
                  </a:lnTo>
                  <a:lnTo>
                    <a:pt x="103" y="60"/>
                  </a:lnTo>
                  <a:lnTo>
                    <a:pt x="101" y="58"/>
                  </a:lnTo>
                  <a:lnTo>
                    <a:pt x="99" y="60"/>
                  </a:lnTo>
                  <a:lnTo>
                    <a:pt x="99" y="60"/>
                  </a:lnTo>
                  <a:lnTo>
                    <a:pt x="97" y="61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90" y="64"/>
                  </a:lnTo>
                  <a:lnTo>
                    <a:pt x="90" y="64"/>
                  </a:lnTo>
                  <a:lnTo>
                    <a:pt x="84" y="64"/>
                  </a:lnTo>
                  <a:lnTo>
                    <a:pt x="78" y="65"/>
                  </a:lnTo>
                  <a:lnTo>
                    <a:pt x="78" y="65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0" y="65"/>
                  </a:lnTo>
                  <a:lnTo>
                    <a:pt x="46" y="65"/>
                  </a:lnTo>
                  <a:lnTo>
                    <a:pt x="46" y="65"/>
                  </a:lnTo>
                  <a:lnTo>
                    <a:pt x="43" y="68"/>
                  </a:lnTo>
                  <a:lnTo>
                    <a:pt x="43" y="68"/>
                  </a:lnTo>
                  <a:lnTo>
                    <a:pt x="39" y="69"/>
                  </a:lnTo>
                  <a:lnTo>
                    <a:pt x="39" y="69"/>
                  </a:lnTo>
                  <a:lnTo>
                    <a:pt x="33" y="69"/>
                  </a:lnTo>
                  <a:lnTo>
                    <a:pt x="29" y="71"/>
                  </a:lnTo>
                  <a:lnTo>
                    <a:pt x="29" y="71"/>
                  </a:lnTo>
                  <a:lnTo>
                    <a:pt x="25" y="72"/>
                  </a:lnTo>
                  <a:lnTo>
                    <a:pt x="24" y="73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4" y="68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8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1" y="6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2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5" y="41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6" y="33"/>
                  </a:lnTo>
                  <a:lnTo>
                    <a:pt x="23" y="30"/>
                  </a:lnTo>
                  <a:close/>
                </a:path>
              </a:pathLst>
            </a:custGeom>
            <a:solidFill>
              <a:srgbClr val="97B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93"/>
            <p:cNvSpPr>
              <a:spLocks/>
            </p:cNvSpPr>
            <p:nvPr/>
          </p:nvSpPr>
          <p:spPr bwMode="auto">
            <a:xfrm>
              <a:off x="3307" y="3798"/>
              <a:ext cx="63" cy="44"/>
            </a:xfrm>
            <a:custGeom>
              <a:avLst/>
              <a:gdLst>
                <a:gd name="T0" fmla="*/ 46 w 344"/>
                <a:gd name="T1" fmla="*/ 1 h 239"/>
                <a:gd name="T2" fmla="*/ 61 w 344"/>
                <a:gd name="T3" fmla="*/ 7 h 239"/>
                <a:gd name="T4" fmla="*/ 70 w 344"/>
                <a:gd name="T5" fmla="*/ 14 h 239"/>
                <a:gd name="T6" fmla="*/ 84 w 344"/>
                <a:gd name="T7" fmla="*/ 20 h 239"/>
                <a:gd name="T8" fmla="*/ 89 w 344"/>
                <a:gd name="T9" fmla="*/ 38 h 239"/>
                <a:gd name="T10" fmla="*/ 97 w 344"/>
                <a:gd name="T11" fmla="*/ 47 h 239"/>
                <a:gd name="T12" fmla="*/ 99 w 344"/>
                <a:gd name="T13" fmla="*/ 53 h 239"/>
                <a:gd name="T14" fmla="*/ 105 w 344"/>
                <a:gd name="T15" fmla="*/ 61 h 239"/>
                <a:gd name="T16" fmla="*/ 123 w 344"/>
                <a:gd name="T17" fmla="*/ 66 h 239"/>
                <a:gd name="T18" fmla="*/ 137 w 344"/>
                <a:gd name="T19" fmla="*/ 62 h 239"/>
                <a:gd name="T20" fmla="*/ 146 w 344"/>
                <a:gd name="T21" fmla="*/ 58 h 239"/>
                <a:gd name="T22" fmla="*/ 161 w 344"/>
                <a:gd name="T23" fmla="*/ 54 h 239"/>
                <a:gd name="T24" fmla="*/ 170 w 344"/>
                <a:gd name="T25" fmla="*/ 46 h 239"/>
                <a:gd name="T26" fmla="*/ 191 w 344"/>
                <a:gd name="T27" fmla="*/ 43 h 239"/>
                <a:gd name="T28" fmla="*/ 206 w 344"/>
                <a:gd name="T29" fmla="*/ 47 h 239"/>
                <a:gd name="T30" fmla="*/ 222 w 344"/>
                <a:gd name="T31" fmla="*/ 50 h 239"/>
                <a:gd name="T32" fmla="*/ 230 w 344"/>
                <a:gd name="T33" fmla="*/ 60 h 239"/>
                <a:gd name="T34" fmla="*/ 238 w 344"/>
                <a:gd name="T35" fmla="*/ 68 h 239"/>
                <a:gd name="T36" fmla="*/ 248 w 344"/>
                <a:gd name="T37" fmla="*/ 79 h 239"/>
                <a:gd name="T38" fmla="*/ 260 w 344"/>
                <a:gd name="T39" fmla="*/ 84 h 239"/>
                <a:gd name="T40" fmla="*/ 275 w 344"/>
                <a:gd name="T41" fmla="*/ 87 h 239"/>
                <a:gd name="T42" fmla="*/ 280 w 344"/>
                <a:gd name="T43" fmla="*/ 102 h 239"/>
                <a:gd name="T44" fmla="*/ 297 w 344"/>
                <a:gd name="T45" fmla="*/ 104 h 239"/>
                <a:gd name="T46" fmla="*/ 310 w 344"/>
                <a:gd name="T47" fmla="*/ 111 h 239"/>
                <a:gd name="T48" fmla="*/ 329 w 344"/>
                <a:gd name="T49" fmla="*/ 117 h 239"/>
                <a:gd name="T50" fmla="*/ 343 w 344"/>
                <a:gd name="T51" fmla="*/ 133 h 239"/>
                <a:gd name="T52" fmla="*/ 344 w 344"/>
                <a:gd name="T53" fmla="*/ 144 h 239"/>
                <a:gd name="T54" fmla="*/ 340 w 344"/>
                <a:gd name="T55" fmla="*/ 160 h 239"/>
                <a:gd name="T56" fmla="*/ 333 w 344"/>
                <a:gd name="T57" fmla="*/ 174 h 239"/>
                <a:gd name="T58" fmla="*/ 322 w 344"/>
                <a:gd name="T59" fmla="*/ 182 h 239"/>
                <a:gd name="T60" fmla="*/ 309 w 344"/>
                <a:gd name="T61" fmla="*/ 193 h 239"/>
                <a:gd name="T62" fmla="*/ 295 w 344"/>
                <a:gd name="T63" fmla="*/ 198 h 239"/>
                <a:gd name="T64" fmla="*/ 280 w 344"/>
                <a:gd name="T65" fmla="*/ 203 h 239"/>
                <a:gd name="T66" fmla="*/ 255 w 344"/>
                <a:gd name="T67" fmla="*/ 209 h 239"/>
                <a:gd name="T68" fmla="*/ 246 w 344"/>
                <a:gd name="T69" fmla="*/ 209 h 239"/>
                <a:gd name="T70" fmla="*/ 232 w 344"/>
                <a:gd name="T71" fmla="*/ 207 h 239"/>
                <a:gd name="T72" fmla="*/ 221 w 344"/>
                <a:gd name="T73" fmla="*/ 213 h 239"/>
                <a:gd name="T74" fmla="*/ 210 w 344"/>
                <a:gd name="T75" fmla="*/ 220 h 239"/>
                <a:gd name="T76" fmla="*/ 196 w 344"/>
                <a:gd name="T77" fmla="*/ 225 h 239"/>
                <a:gd name="T78" fmla="*/ 181 w 344"/>
                <a:gd name="T79" fmla="*/ 229 h 239"/>
                <a:gd name="T80" fmla="*/ 166 w 344"/>
                <a:gd name="T81" fmla="*/ 232 h 239"/>
                <a:gd name="T82" fmla="*/ 150 w 344"/>
                <a:gd name="T83" fmla="*/ 237 h 239"/>
                <a:gd name="T84" fmla="*/ 141 w 344"/>
                <a:gd name="T85" fmla="*/ 232 h 239"/>
                <a:gd name="T86" fmla="*/ 127 w 344"/>
                <a:gd name="T87" fmla="*/ 224 h 239"/>
                <a:gd name="T88" fmla="*/ 122 w 344"/>
                <a:gd name="T89" fmla="*/ 207 h 239"/>
                <a:gd name="T90" fmla="*/ 120 w 344"/>
                <a:gd name="T91" fmla="*/ 193 h 239"/>
                <a:gd name="T92" fmla="*/ 118 w 344"/>
                <a:gd name="T93" fmla="*/ 180 h 239"/>
                <a:gd name="T94" fmla="*/ 116 w 344"/>
                <a:gd name="T95" fmla="*/ 144 h 239"/>
                <a:gd name="T96" fmla="*/ 116 w 344"/>
                <a:gd name="T97" fmla="*/ 129 h 239"/>
                <a:gd name="T98" fmla="*/ 108 w 344"/>
                <a:gd name="T99" fmla="*/ 123 h 239"/>
                <a:gd name="T100" fmla="*/ 97 w 344"/>
                <a:gd name="T101" fmla="*/ 119 h 239"/>
                <a:gd name="T102" fmla="*/ 88 w 344"/>
                <a:gd name="T103" fmla="*/ 122 h 239"/>
                <a:gd name="T104" fmla="*/ 80 w 344"/>
                <a:gd name="T105" fmla="*/ 125 h 239"/>
                <a:gd name="T106" fmla="*/ 71 w 344"/>
                <a:gd name="T107" fmla="*/ 123 h 239"/>
                <a:gd name="T108" fmla="*/ 54 w 344"/>
                <a:gd name="T109" fmla="*/ 118 h 239"/>
                <a:gd name="T110" fmla="*/ 46 w 344"/>
                <a:gd name="T111" fmla="*/ 107 h 239"/>
                <a:gd name="T112" fmla="*/ 36 w 344"/>
                <a:gd name="T113" fmla="*/ 104 h 239"/>
                <a:gd name="T114" fmla="*/ 16 w 344"/>
                <a:gd name="T115" fmla="*/ 88 h 239"/>
                <a:gd name="T116" fmla="*/ 5 w 344"/>
                <a:gd name="T117" fmla="*/ 69 h 239"/>
                <a:gd name="T118" fmla="*/ 1 w 344"/>
                <a:gd name="T119" fmla="*/ 60 h 239"/>
                <a:gd name="T120" fmla="*/ 5 w 344"/>
                <a:gd name="T121" fmla="*/ 33 h 239"/>
                <a:gd name="T122" fmla="*/ 25 w 344"/>
                <a:gd name="T123" fmla="*/ 1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4" h="239">
                  <a:moveTo>
                    <a:pt x="35" y="5"/>
                  </a:moveTo>
                  <a:lnTo>
                    <a:pt x="35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2" y="1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7" y="9"/>
                  </a:lnTo>
                  <a:lnTo>
                    <a:pt x="67" y="9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3" y="18"/>
                  </a:lnTo>
                  <a:lnTo>
                    <a:pt x="73" y="18"/>
                  </a:lnTo>
                  <a:lnTo>
                    <a:pt x="78" y="20"/>
                  </a:lnTo>
                  <a:lnTo>
                    <a:pt x="84" y="20"/>
                  </a:lnTo>
                  <a:lnTo>
                    <a:pt x="84" y="20"/>
                  </a:lnTo>
                  <a:lnTo>
                    <a:pt x="84" y="28"/>
                  </a:lnTo>
                  <a:lnTo>
                    <a:pt x="84" y="33"/>
                  </a:lnTo>
                  <a:lnTo>
                    <a:pt x="85" y="35"/>
                  </a:lnTo>
                  <a:lnTo>
                    <a:pt x="85" y="35"/>
                  </a:lnTo>
                  <a:lnTo>
                    <a:pt x="88" y="37"/>
                  </a:lnTo>
                  <a:lnTo>
                    <a:pt x="89" y="38"/>
                  </a:lnTo>
                  <a:lnTo>
                    <a:pt x="90" y="39"/>
                  </a:lnTo>
                  <a:lnTo>
                    <a:pt x="90" y="39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3" y="46"/>
                  </a:lnTo>
                  <a:lnTo>
                    <a:pt x="97" y="47"/>
                  </a:lnTo>
                  <a:lnTo>
                    <a:pt x="97" y="47"/>
                  </a:lnTo>
                  <a:lnTo>
                    <a:pt x="97" y="50"/>
                  </a:lnTo>
                  <a:lnTo>
                    <a:pt x="97" y="50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3"/>
                  </a:lnTo>
                  <a:lnTo>
                    <a:pt x="99" y="53"/>
                  </a:lnTo>
                  <a:lnTo>
                    <a:pt x="100" y="57"/>
                  </a:lnTo>
                  <a:lnTo>
                    <a:pt x="103" y="60"/>
                  </a:lnTo>
                  <a:lnTo>
                    <a:pt x="103" y="60"/>
                  </a:lnTo>
                  <a:lnTo>
                    <a:pt x="105" y="61"/>
                  </a:lnTo>
                  <a:lnTo>
                    <a:pt x="105" y="61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16" y="66"/>
                  </a:lnTo>
                  <a:lnTo>
                    <a:pt x="116" y="66"/>
                  </a:lnTo>
                  <a:lnTo>
                    <a:pt x="120" y="66"/>
                  </a:lnTo>
                  <a:lnTo>
                    <a:pt x="123" y="66"/>
                  </a:lnTo>
                  <a:lnTo>
                    <a:pt x="123" y="66"/>
                  </a:lnTo>
                  <a:lnTo>
                    <a:pt x="127" y="66"/>
                  </a:lnTo>
                  <a:lnTo>
                    <a:pt x="127" y="66"/>
                  </a:lnTo>
                  <a:lnTo>
                    <a:pt x="130" y="64"/>
                  </a:lnTo>
                  <a:lnTo>
                    <a:pt x="130" y="64"/>
                  </a:lnTo>
                  <a:lnTo>
                    <a:pt x="137" y="62"/>
                  </a:lnTo>
                  <a:lnTo>
                    <a:pt x="137" y="62"/>
                  </a:lnTo>
                  <a:lnTo>
                    <a:pt x="141" y="62"/>
                  </a:lnTo>
                  <a:lnTo>
                    <a:pt x="141" y="62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6" y="58"/>
                  </a:lnTo>
                  <a:lnTo>
                    <a:pt x="150" y="57"/>
                  </a:lnTo>
                  <a:lnTo>
                    <a:pt x="150" y="57"/>
                  </a:lnTo>
                  <a:lnTo>
                    <a:pt x="156" y="56"/>
                  </a:lnTo>
                  <a:lnTo>
                    <a:pt x="160" y="56"/>
                  </a:lnTo>
                  <a:lnTo>
                    <a:pt x="160" y="56"/>
                  </a:lnTo>
                  <a:lnTo>
                    <a:pt x="161" y="54"/>
                  </a:lnTo>
                  <a:lnTo>
                    <a:pt x="161" y="52"/>
                  </a:lnTo>
                  <a:lnTo>
                    <a:pt x="162" y="49"/>
                  </a:lnTo>
                  <a:lnTo>
                    <a:pt x="162" y="49"/>
                  </a:lnTo>
                  <a:lnTo>
                    <a:pt x="165" y="47"/>
                  </a:lnTo>
                  <a:lnTo>
                    <a:pt x="166" y="46"/>
                  </a:lnTo>
                  <a:lnTo>
                    <a:pt x="170" y="46"/>
                  </a:lnTo>
                  <a:lnTo>
                    <a:pt x="170" y="46"/>
                  </a:lnTo>
                  <a:lnTo>
                    <a:pt x="175" y="43"/>
                  </a:lnTo>
                  <a:lnTo>
                    <a:pt x="179" y="43"/>
                  </a:lnTo>
                  <a:lnTo>
                    <a:pt x="179" y="43"/>
                  </a:lnTo>
                  <a:lnTo>
                    <a:pt x="191" y="43"/>
                  </a:lnTo>
                  <a:lnTo>
                    <a:pt x="191" y="43"/>
                  </a:lnTo>
                  <a:lnTo>
                    <a:pt x="200" y="45"/>
                  </a:lnTo>
                  <a:lnTo>
                    <a:pt x="204" y="45"/>
                  </a:lnTo>
                  <a:lnTo>
                    <a:pt x="206" y="46"/>
                  </a:lnTo>
                  <a:lnTo>
                    <a:pt x="207" y="47"/>
                  </a:lnTo>
                  <a:lnTo>
                    <a:pt x="207" y="47"/>
                  </a:lnTo>
                  <a:lnTo>
                    <a:pt x="206" y="47"/>
                  </a:lnTo>
                  <a:lnTo>
                    <a:pt x="206" y="47"/>
                  </a:lnTo>
                  <a:lnTo>
                    <a:pt x="211" y="47"/>
                  </a:lnTo>
                  <a:lnTo>
                    <a:pt x="217" y="47"/>
                  </a:lnTo>
                  <a:lnTo>
                    <a:pt x="217" y="47"/>
                  </a:lnTo>
                  <a:lnTo>
                    <a:pt x="222" y="50"/>
                  </a:lnTo>
                  <a:lnTo>
                    <a:pt x="222" y="50"/>
                  </a:lnTo>
                  <a:lnTo>
                    <a:pt x="225" y="52"/>
                  </a:lnTo>
                  <a:lnTo>
                    <a:pt x="227" y="53"/>
                  </a:lnTo>
                  <a:lnTo>
                    <a:pt x="227" y="53"/>
                  </a:lnTo>
                  <a:lnTo>
                    <a:pt x="227" y="54"/>
                  </a:lnTo>
                  <a:lnTo>
                    <a:pt x="229" y="57"/>
                  </a:lnTo>
                  <a:lnTo>
                    <a:pt x="230" y="60"/>
                  </a:lnTo>
                  <a:lnTo>
                    <a:pt x="232" y="61"/>
                  </a:lnTo>
                  <a:lnTo>
                    <a:pt x="232" y="61"/>
                  </a:lnTo>
                  <a:lnTo>
                    <a:pt x="234" y="62"/>
                  </a:lnTo>
                  <a:lnTo>
                    <a:pt x="237" y="65"/>
                  </a:lnTo>
                  <a:lnTo>
                    <a:pt x="237" y="65"/>
                  </a:lnTo>
                  <a:lnTo>
                    <a:pt x="238" y="68"/>
                  </a:lnTo>
                  <a:lnTo>
                    <a:pt x="238" y="68"/>
                  </a:lnTo>
                  <a:lnTo>
                    <a:pt x="242" y="73"/>
                  </a:lnTo>
                  <a:lnTo>
                    <a:pt x="242" y="73"/>
                  </a:lnTo>
                  <a:lnTo>
                    <a:pt x="245" y="76"/>
                  </a:lnTo>
                  <a:lnTo>
                    <a:pt x="248" y="79"/>
                  </a:lnTo>
                  <a:lnTo>
                    <a:pt x="248" y="79"/>
                  </a:lnTo>
                  <a:lnTo>
                    <a:pt x="250" y="83"/>
                  </a:lnTo>
                  <a:lnTo>
                    <a:pt x="250" y="83"/>
                  </a:lnTo>
                  <a:lnTo>
                    <a:pt x="253" y="83"/>
                  </a:lnTo>
                  <a:lnTo>
                    <a:pt x="256" y="83"/>
                  </a:lnTo>
                  <a:lnTo>
                    <a:pt x="256" y="83"/>
                  </a:lnTo>
                  <a:lnTo>
                    <a:pt x="260" y="84"/>
                  </a:lnTo>
                  <a:lnTo>
                    <a:pt x="263" y="85"/>
                  </a:lnTo>
                  <a:lnTo>
                    <a:pt x="263" y="85"/>
                  </a:lnTo>
                  <a:lnTo>
                    <a:pt x="268" y="85"/>
                  </a:lnTo>
                  <a:lnTo>
                    <a:pt x="272" y="85"/>
                  </a:lnTo>
                  <a:lnTo>
                    <a:pt x="272" y="85"/>
                  </a:lnTo>
                  <a:lnTo>
                    <a:pt x="275" y="87"/>
                  </a:lnTo>
                  <a:lnTo>
                    <a:pt x="275" y="89"/>
                  </a:lnTo>
                  <a:lnTo>
                    <a:pt x="276" y="94"/>
                  </a:lnTo>
                  <a:lnTo>
                    <a:pt x="276" y="94"/>
                  </a:lnTo>
                  <a:lnTo>
                    <a:pt x="279" y="98"/>
                  </a:lnTo>
                  <a:lnTo>
                    <a:pt x="279" y="99"/>
                  </a:lnTo>
                  <a:lnTo>
                    <a:pt x="280" y="102"/>
                  </a:lnTo>
                  <a:lnTo>
                    <a:pt x="280" y="102"/>
                  </a:lnTo>
                  <a:lnTo>
                    <a:pt x="286" y="102"/>
                  </a:lnTo>
                  <a:lnTo>
                    <a:pt x="291" y="102"/>
                  </a:lnTo>
                  <a:lnTo>
                    <a:pt x="291" y="102"/>
                  </a:lnTo>
                  <a:lnTo>
                    <a:pt x="297" y="104"/>
                  </a:lnTo>
                  <a:lnTo>
                    <a:pt x="297" y="104"/>
                  </a:lnTo>
                  <a:lnTo>
                    <a:pt x="299" y="106"/>
                  </a:lnTo>
                  <a:lnTo>
                    <a:pt x="301" y="108"/>
                  </a:lnTo>
                  <a:lnTo>
                    <a:pt x="301" y="108"/>
                  </a:lnTo>
                  <a:lnTo>
                    <a:pt x="306" y="110"/>
                  </a:lnTo>
                  <a:lnTo>
                    <a:pt x="306" y="110"/>
                  </a:lnTo>
                  <a:lnTo>
                    <a:pt x="310" y="111"/>
                  </a:lnTo>
                  <a:lnTo>
                    <a:pt x="314" y="114"/>
                  </a:lnTo>
                  <a:lnTo>
                    <a:pt x="314" y="114"/>
                  </a:lnTo>
                  <a:lnTo>
                    <a:pt x="320" y="114"/>
                  </a:lnTo>
                  <a:lnTo>
                    <a:pt x="326" y="115"/>
                  </a:lnTo>
                  <a:lnTo>
                    <a:pt x="326" y="115"/>
                  </a:lnTo>
                  <a:lnTo>
                    <a:pt x="329" y="117"/>
                  </a:lnTo>
                  <a:lnTo>
                    <a:pt x="332" y="119"/>
                  </a:lnTo>
                  <a:lnTo>
                    <a:pt x="336" y="125"/>
                  </a:lnTo>
                  <a:lnTo>
                    <a:pt x="336" y="125"/>
                  </a:lnTo>
                  <a:lnTo>
                    <a:pt x="340" y="127"/>
                  </a:lnTo>
                  <a:lnTo>
                    <a:pt x="343" y="133"/>
                  </a:lnTo>
                  <a:lnTo>
                    <a:pt x="343" y="133"/>
                  </a:lnTo>
                  <a:lnTo>
                    <a:pt x="343" y="138"/>
                  </a:lnTo>
                  <a:lnTo>
                    <a:pt x="343" y="138"/>
                  </a:lnTo>
                  <a:lnTo>
                    <a:pt x="343" y="140"/>
                  </a:lnTo>
                  <a:lnTo>
                    <a:pt x="344" y="141"/>
                  </a:lnTo>
                  <a:lnTo>
                    <a:pt x="344" y="141"/>
                  </a:lnTo>
                  <a:lnTo>
                    <a:pt x="344" y="144"/>
                  </a:lnTo>
                  <a:lnTo>
                    <a:pt x="344" y="144"/>
                  </a:lnTo>
                  <a:lnTo>
                    <a:pt x="344" y="155"/>
                  </a:lnTo>
                  <a:lnTo>
                    <a:pt x="344" y="155"/>
                  </a:lnTo>
                  <a:lnTo>
                    <a:pt x="343" y="157"/>
                  </a:lnTo>
                  <a:lnTo>
                    <a:pt x="340" y="160"/>
                  </a:lnTo>
                  <a:lnTo>
                    <a:pt x="340" y="160"/>
                  </a:lnTo>
                  <a:lnTo>
                    <a:pt x="339" y="165"/>
                  </a:lnTo>
                  <a:lnTo>
                    <a:pt x="339" y="165"/>
                  </a:lnTo>
                  <a:lnTo>
                    <a:pt x="337" y="171"/>
                  </a:lnTo>
                  <a:lnTo>
                    <a:pt x="336" y="172"/>
                  </a:lnTo>
                  <a:lnTo>
                    <a:pt x="333" y="174"/>
                  </a:lnTo>
                  <a:lnTo>
                    <a:pt x="333" y="174"/>
                  </a:lnTo>
                  <a:lnTo>
                    <a:pt x="328" y="175"/>
                  </a:lnTo>
                  <a:lnTo>
                    <a:pt x="326" y="175"/>
                  </a:lnTo>
                  <a:lnTo>
                    <a:pt x="325" y="178"/>
                  </a:lnTo>
                  <a:lnTo>
                    <a:pt x="325" y="178"/>
                  </a:lnTo>
                  <a:lnTo>
                    <a:pt x="322" y="182"/>
                  </a:lnTo>
                  <a:lnTo>
                    <a:pt x="322" y="182"/>
                  </a:lnTo>
                  <a:lnTo>
                    <a:pt x="320" y="182"/>
                  </a:lnTo>
                  <a:lnTo>
                    <a:pt x="320" y="182"/>
                  </a:lnTo>
                  <a:lnTo>
                    <a:pt x="317" y="184"/>
                  </a:lnTo>
                  <a:lnTo>
                    <a:pt x="317" y="184"/>
                  </a:lnTo>
                  <a:lnTo>
                    <a:pt x="309" y="193"/>
                  </a:lnTo>
                  <a:lnTo>
                    <a:pt x="309" y="193"/>
                  </a:lnTo>
                  <a:lnTo>
                    <a:pt x="306" y="194"/>
                  </a:lnTo>
                  <a:lnTo>
                    <a:pt x="303" y="194"/>
                  </a:lnTo>
                  <a:lnTo>
                    <a:pt x="301" y="194"/>
                  </a:lnTo>
                  <a:lnTo>
                    <a:pt x="298" y="195"/>
                  </a:lnTo>
                  <a:lnTo>
                    <a:pt x="298" y="195"/>
                  </a:lnTo>
                  <a:lnTo>
                    <a:pt x="295" y="198"/>
                  </a:lnTo>
                  <a:lnTo>
                    <a:pt x="291" y="201"/>
                  </a:lnTo>
                  <a:lnTo>
                    <a:pt x="291" y="201"/>
                  </a:lnTo>
                  <a:lnTo>
                    <a:pt x="286" y="202"/>
                  </a:lnTo>
                  <a:lnTo>
                    <a:pt x="286" y="202"/>
                  </a:lnTo>
                  <a:lnTo>
                    <a:pt x="283" y="202"/>
                  </a:lnTo>
                  <a:lnTo>
                    <a:pt x="280" y="203"/>
                  </a:lnTo>
                  <a:lnTo>
                    <a:pt x="280" y="203"/>
                  </a:lnTo>
                  <a:lnTo>
                    <a:pt x="272" y="207"/>
                  </a:lnTo>
                  <a:lnTo>
                    <a:pt x="263" y="209"/>
                  </a:lnTo>
                  <a:lnTo>
                    <a:pt x="263" y="209"/>
                  </a:lnTo>
                  <a:lnTo>
                    <a:pt x="259" y="207"/>
                  </a:lnTo>
                  <a:lnTo>
                    <a:pt x="255" y="209"/>
                  </a:lnTo>
                  <a:lnTo>
                    <a:pt x="255" y="209"/>
                  </a:lnTo>
                  <a:lnTo>
                    <a:pt x="252" y="210"/>
                  </a:lnTo>
                  <a:lnTo>
                    <a:pt x="250" y="210"/>
                  </a:lnTo>
                  <a:lnTo>
                    <a:pt x="249" y="210"/>
                  </a:lnTo>
                  <a:lnTo>
                    <a:pt x="249" y="210"/>
                  </a:lnTo>
                  <a:lnTo>
                    <a:pt x="246" y="209"/>
                  </a:lnTo>
                  <a:lnTo>
                    <a:pt x="244" y="206"/>
                  </a:lnTo>
                  <a:lnTo>
                    <a:pt x="244" y="206"/>
                  </a:lnTo>
                  <a:lnTo>
                    <a:pt x="238" y="206"/>
                  </a:lnTo>
                  <a:lnTo>
                    <a:pt x="234" y="206"/>
                  </a:lnTo>
                  <a:lnTo>
                    <a:pt x="234" y="206"/>
                  </a:lnTo>
                  <a:lnTo>
                    <a:pt x="232" y="207"/>
                  </a:lnTo>
                  <a:lnTo>
                    <a:pt x="229" y="207"/>
                  </a:lnTo>
                  <a:lnTo>
                    <a:pt x="225" y="212"/>
                  </a:lnTo>
                  <a:lnTo>
                    <a:pt x="225" y="212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21" y="213"/>
                  </a:lnTo>
                  <a:lnTo>
                    <a:pt x="221" y="213"/>
                  </a:lnTo>
                  <a:lnTo>
                    <a:pt x="217" y="216"/>
                  </a:lnTo>
                  <a:lnTo>
                    <a:pt x="217" y="216"/>
                  </a:lnTo>
                  <a:lnTo>
                    <a:pt x="213" y="220"/>
                  </a:lnTo>
                  <a:lnTo>
                    <a:pt x="213" y="220"/>
                  </a:lnTo>
                  <a:lnTo>
                    <a:pt x="210" y="220"/>
                  </a:lnTo>
                  <a:lnTo>
                    <a:pt x="207" y="220"/>
                  </a:lnTo>
                  <a:lnTo>
                    <a:pt x="207" y="220"/>
                  </a:lnTo>
                  <a:lnTo>
                    <a:pt x="203" y="222"/>
                  </a:lnTo>
                  <a:lnTo>
                    <a:pt x="200" y="225"/>
                  </a:lnTo>
                  <a:lnTo>
                    <a:pt x="200" y="225"/>
                  </a:lnTo>
                  <a:lnTo>
                    <a:pt x="196" y="225"/>
                  </a:lnTo>
                  <a:lnTo>
                    <a:pt x="196" y="225"/>
                  </a:lnTo>
                  <a:lnTo>
                    <a:pt x="191" y="226"/>
                  </a:lnTo>
                  <a:lnTo>
                    <a:pt x="191" y="226"/>
                  </a:lnTo>
                  <a:lnTo>
                    <a:pt x="187" y="228"/>
                  </a:lnTo>
                  <a:lnTo>
                    <a:pt x="181" y="229"/>
                  </a:lnTo>
                  <a:lnTo>
                    <a:pt x="181" y="229"/>
                  </a:lnTo>
                  <a:lnTo>
                    <a:pt x="179" y="232"/>
                  </a:lnTo>
                  <a:lnTo>
                    <a:pt x="179" y="232"/>
                  </a:lnTo>
                  <a:lnTo>
                    <a:pt x="176" y="232"/>
                  </a:lnTo>
                  <a:lnTo>
                    <a:pt x="173" y="232"/>
                  </a:lnTo>
                  <a:lnTo>
                    <a:pt x="166" y="232"/>
                  </a:lnTo>
                  <a:lnTo>
                    <a:pt x="166" y="232"/>
                  </a:lnTo>
                  <a:lnTo>
                    <a:pt x="162" y="233"/>
                  </a:lnTo>
                  <a:lnTo>
                    <a:pt x="160" y="236"/>
                  </a:lnTo>
                  <a:lnTo>
                    <a:pt x="156" y="237"/>
                  </a:lnTo>
                  <a:lnTo>
                    <a:pt x="153" y="239"/>
                  </a:lnTo>
                  <a:lnTo>
                    <a:pt x="150" y="237"/>
                  </a:lnTo>
                  <a:lnTo>
                    <a:pt x="150" y="237"/>
                  </a:lnTo>
                  <a:lnTo>
                    <a:pt x="149" y="235"/>
                  </a:lnTo>
                  <a:lnTo>
                    <a:pt x="147" y="233"/>
                  </a:lnTo>
                  <a:lnTo>
                    <a:pt x="147" y="233"/>
                  </a:lnTo>
                  <a:lnTo>
                    <a:pt x="145" y="233"/>
                  </a:lnTo>
                  <a:lnTo>
                    <a:pt x="141" y="232"/>
                  </a:lnTo>
                  <a:lnTo>
                    <a:pt x="141" y="232"/>
                  </a:lnTo>
                  <a:lnTo>
                    <a:pt x="138" y="232"/>
                  </a:lnTo>
                  <a:lnTo>
                    <a:pt x="137" y="229"/>
                  </a:lnTo>
                  <a:lnTo>
                    <a:pt x="135" y="224"/>
                  </a:lnTo>
                  <a:lnTo>
                    <a:pt x="135" y="224"/>
                  </a:lnTo>
                  <a:lnTo>
                    <a:pt x="127" y="224"/>
                  </a:lnTo>
                  <a:lnTo>
                    <a:pt x="127" y="224"/>
                  </a:lnTo>
                  <a:lnTo>
                    <a:pt x="126" y="217"/>
                  </a:lnTo>
                  <a:lnTo>
                    <a:pt x="123" y="212"/>
                  </a:lnTo>
                  <a:lnTo>
                    <a:pt x="123" y="212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22" y="207"/>
                  </a:lnTo>
                  <a:lnTo>
                    <a:pt x="122" y="207"/>
                  </a:lnTo>
                  <a:lnTo>
                    <a:pt x="119" y="203"/>
                  </a:lnTo>
                  <a:lnTo>
                    <a:pt x="119" y="203"/>
                  </a:lnTo>
                  <a:lnTo>
                    <a:pt x="119" y="198"/>
                  </a:lnTo>
                  <a:lnTo>
                    <a:pt x="120" y="193"/>
                  </a:lnTo>
                  <a:lnTo>
                    <a:pt x="120" y="193"/>
                  </a:lnTo>
                  <a:lnTo>
                    <a:pt x="120" y="187"/>
                  </a:lnTo>
                  <a:lnTo>
                    <a:pt x="120" y="187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9" y="182"/>
                  </a:lnTo>
                  <a:lnTo>
                    <a:pt x="118" y="180"/>
                  </a:lnTo>
                  <a:lnTo>
                    <a:pt x="118" y="180"/>
                  </a:lnTo>
                  <a:lnTo>
                    <a:pt x="116" y="175"/>
                  </a:lnTo>
                  <a:lnTo>
                    <a:pt x="116" y="168"/>
                  </a:lnTo>
                  <a:lnTo>
                    <a:pt x="116" y="155"/>
                  </a:lnTo>
                  <a:lnTo>
                    <a:pt x="116" y="155"/>
                  </a:lnTo>
                  <a:lnTo>
                    <a:pt x="116" y="144"/>
                  </a:lnTo>
                  <a:lnTo>
                    <a:pt x="116" y="144"/>
                  </a:lnTo>
                  <a:lnTo>
                    <a:pt x="118" y="137"/>
                  </a:lnTo>
                  <a:lnTo>
                    <a:pt x="118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29"/>
                  </a:lnTo>
                  <a:lnTo>
                    <a:pt x="115" y="129"/>
                  </a:lnTo>
                  <a:lnTo>
                    <a:pt x="112" y="127"/>
                  </a:lnTo>
                  <a:lnTo>
                    <a:pt x="112" y="127"/>
                  </a:lnTo>
                  <a:lnTo>
                    <a:pt x="111" y="125"/>
                  </a:lnTo>
                  <a:lnTo>
                    <a:pt x="108" y="123"/>
                  </a:lnTo>
                  <a:lnTo>
                    <a:pt x="108" y="123"/>
                  </a:lnTo>
                  <a:lnTo>
                    <a:pt x="105" y="122"/>
                  </a:lnTo>
                  <a:lnTo>
                    <a:pt x="105" y="122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97" y="119"/>
                  </a:lnTo>
                  <a:lnTo>
                    <a:pt x="97" y="119"/>
                  </a:lnTo>
                  <a:lnTo>
                    <a:pt x="95" y="117"/>
                  </a:lnTo>
                  <a:lnTo>
                    <a:pt x="92" y="117"/>
                  </a:lnTo>
                  <a:lnTo>
                    <a:pt x="90" y="118"/>
                  </a:lnTo>
                  <a:lnTo>
                    <a:pt x="90" y="118"/>
                  </a:lnTo>
                  <a:lnTo>
                    <a:pt x="88" y="122"/>
                  </a:lnTo>
                  <a:lnTo>
                    <a:pt x="88" y="122"/>
                  </a:lnTo>
                  <a:lnTo>
                    <a:pt x="84" y="122"/>
                  </a:lnTo>
                  <a:lnTo>
                    <a:pt x="81" y="123"/>
                  </a:lnTo>
                  <a:lnTo>
                    <a:pt x="81" y="123"/>
                  </a:lnTo>
                  <a:lnTo>
                    <a:pt x="80" y="125"/>
                  </a:lnTo>
                  <a:lnTo>
                    <a:pt x="80" y="125"/>
                  </a:lnTo>
                  <a:lnTo>
                    <a:pt x="80" y="125"/>
                  </a:lnTo>
                  <a:lnTo>
                    <a:pt x="77" y="125"/>
                  </a:lnTo>
                  <a:lnTo>
                    <a:pt x="77" y="125"/>
                  </a:lnTo>
                  <a:lnTo>
                    <a:pt x="73" y="125"/>
                  </a:lnTo>
                  <a:lnTo>
                    <a:pt x="73" y="125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65" y="123"/>
                  </a:lnTo>
                  <a:lnTo>
                    <a:pt x="59" y="122"/>
                  </a:lnTo>
                  <a:lnTo>
                    <a:pt x="59" y="122"/>
                  </a:lnTo>
                  <a:lnTo>
                    <a:pt x="57" y="119"/>
                  </a:lnTo>
                  <a:lnTo>
                    <a:pt x="57" y="119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51" y="117"/>
                  </a:lnTo>
                  <a:lnTo>
                    <a:pt x="48" y="114"/>
                  </a:lnTo>
                  <a:lnTo>
                    <a:pt x="48" y="114"/>
                  </a:lnTo>
                  <a:lnTo>
                    <a:pt x="47" y="110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4" y="107"/>
                  </a:lnTo>
                  <a:lnTo>
                    <a:pt x="43" y="106"/>
                  </a:lnTo>
                  <a:lnTo>
                    <a:pt x="39" y="106"/>
                  </a:lnTo>
                  <a:lnTo>
                    <a:pt x="39" y="106"/>
                  </a:lnTo>
                  <a:lnTo>
                    <a:pt x="36" y="104"/>
                  </a:lnTo>
                  <a:lnTo>
                    <a:pt x="32" y="102"/>
                  </a:lnTo>
                  <a:lnTo>
                    <a:pt x="32" y="102"/>
                  </a:lnTo>
                  <a:lnTo>
                    <a:pt x="27" y="98"/>
                  </a:lnTo>
                  <a:lnTo>
                    <a:pt x="27" y="98"/>
                  </a:lnTo>
                  <a:lnTo>
                    <a:pt x="19" y="92"/>
                  </a:lnTo>
                  <a:lnTo>
                    <a:pt x="16" y="88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8" y="73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5" y="65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5" y="33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14" y="23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5" y="14"/>
                  </a:lnTo>
                  <a:lnTo>
                    <a:pt x="27" y="11"/>
                  </a:lnTo>
                  <a:lnTo>
                    <a:pt x="31" y="9"/>
                  </a:lnTo>
                  <a:lnTo>
                    <a:pt x="35" y="5"/>
                  </a:lnTo>
                  <a:close/>
                </a:path>
              </a:pathLst>
            </a:custGeom>
            <a:solidFill>
              <a:srgbClr val="97B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94"/>
            <p:cNvSpPr>
              <a:spLocks/>
            </p:cNvSpPr>
            <p:nvPr/>
          </p:nvSpPr>
          <p:spPr bwMode="auto">
            <a:xfrm>
              <a:off x="3275" y="3808"/>
              <a:ext cx="22" cy="18"/>
            </a:xfrm>
            <a:custGeom>
              <a:avLst/>
              <a:gdLst>
                <a:gd name="T0" fmla="*/ 29 w 122"/>
                <a:gd name="T1" fmla="*/ 0 h 100"/>
                <a:gd name="T2" fmla="*/ 50 w 122"/>
                <a:gd name="T3" fmla="*/ 0 h 100"/>
                <a:gd name="T4" fmla="*/ 60 w 122"/>
                <a:gd name="T5" fmla="*/ 2 h 100"/>
                <a:gd name="T6" fmla="*/ 65 w 122"/>
                <a:gd name="T7" fmla="*/ 2 h 100"/>
                <a:gd name="T8" fmla="*/ 69 w 122"/>
                <a:gd name="T9" fmla="*/ 4 h 100"/>
                <a:gd name="T10" fmla="*/ 84 w 122"/>
                <a:gd name="T11" fmla="*/ 12 h 100"/>
                <a:gd name="T12" fmla="*/ 97 w 122"/>
                <a:gd name="T13" fmla="*/ 19 h 100"/>
                <a:gd name="T14" fmla="*/ 98 w 122"/>
                <a:gd name="T15" fmla="*/ 21 h 100"/>
                <a:gd name="T16" fmla="*/ 99 w 122"/>
                <a:gd name="T17" fmla="*/ 23 h 100"/>
                <a:gd name="T18" fmla="*/ 102 w 122"/>
                <a:gd name="T19" fmla="*/ 25 h 100"/>
                <a:gd name="T20" fmla="*/ 107 w 122"/>
                <a:gd name="T21" fmla="*/ 28 h 100"/>
                <a:gd name="T22" fmla="*/ 109 w 122"/>
                <a:gd name="T23" fmla="*/ 29 h 100"/>
                <a:gd name="T24" fmla="*/ 110 w 122"/>
                <a:gd name="T25" fmla="*/ 29 h 100"/>
                <a:gd name="T26" fmla="*/ 113 w 122"/>
                <a:gd name="T27" fmla="*/ 36 h 100"/>
                <a:gd name="T28" fmla="*/ 117 w 122"/>
                <a:gd name="T29" fmla="*/ 42 h 100"/>
                <a:gd name="T30" fmla="*/ 120 w 122"/>
                <a:gd name="T31" fmla="*/ 52 h 100"/>
                <a:gd name="T32" fmla="*/ 122 w 122"/>
                <a:gd name="T33" fmla="*/ 65 h 100"/>
                <a:gd name="T34" fmla="*/ 118 w 122"/>
                <a:gd name="T35" fmla="*/ 77 h 100"/>
                <a:gd name="T36" fmla="*/ 116 w 122"/>
                <a:gd name="T37" fmla="*/ 80 h 100"/>
                <a:gd name="T38" fmla="*/ 111 w 122"/>
                <a:gd name="T39" fmla="*/ 82 h 100"/>
                <a:gd name="T40" fmla="*/ 107 w 122"/>
                <a:gd name="T41" fmla="*/ 85 h 100"/>
                <a:gd name="T42" fmla="*/ 101 w 122"/>
                <a:gd name="T43" fmla="*/ 85 h 100"/>
                <a:gd name="T44" fmla="*/ 98 w 122"/>
                <a:gd name="T45" fmla="*/ 88 h 100"/>
                <a:gd name="T46" fmla="*/ 94 w 122"/>
                <a:gd name="T47" fmla="*/ 92 h 100"/>
                <a:gd name="T48" fmla="*/ 83 w 122"/>
                <a:gd name="T49" fmla="*/ 97 h 100"/>
                <a:gd name="T50" fmla="*/ 79 w 122"/>
                <a:gd name="T51" fmla="*/ 99 h 100"/>
                <a:gd name="T52" fmla="*/ 75 w 122"/>
                <a:gd name="T53" fmla="*/ 100 h 100"/>
                <a:gd name="T54" fmla="*/ 63 w 122"/>
                <a:gd name="T55" fmla="*/ 100 h 100"/>
                <a:gd name="T56" fmla="*/ 52 w 122"/>
                <a:gd name="T57" fmla="*/ 100 h 100"/>
                <a:gd name="T58" fmla="*/ 44 w 122"/>
                <a:gd name="T59" fmla="*/ 97 h 100"/>
                <a:gd name="T60" fmla="*/ 42 w 122"/>
                <a:gd name="T61" fmla="*/ 94 h 100"/>
                <a:gd name="T62" fmla="*/ 37 w 122"/>
                <a:gd name="T63" fmla="*/ 88 h 100"/>
                <a:gd name="T64" fmla="*/ 37 w 122"/>
                <a:gd name="T65" fmla="*/ 82 h 100"/>
                <a:gd name="T66" fmla="*/ 37 w 122"/>
                <a:gd name="T67" fmla="*/ 77 h 100"/>
                <a:gd name="T68" fmla="*/ 37 w 122"/>
                <a:gd name="T69" fmla="*/ 66 h 100"/>
                <a:gd name="T70" fmla="*/ 36 w 122"/>
                <a:gd name="T71" fmla="*/ 61 h 100"/>
                <a:gd name="T72" fmla="*/ 31 w 122"/>
                <a:gd name="T73" fmla="*/ 56 h 100"/>
                <a:gd name="T74" fmla="*/ 29 w 122"/>
                <a:gd name="T75" fmla="*/ 54 h 100"/>
                <a:gd name="T76" fmla="*/ 29 w 122"/>
                <a:gd name="T77" fmla="*/ 51 h 100"/>
                <a:gd name="T78" fmla="*/ 27 w 122"/>
                <a:gd name="T79" fmla="*/ 48 h 100"/>
                <a:gd name="T80" fmla="*/ 26 w 122"/>
                <a:gd name="T81" fmla="*/ 44 h 100"/>
                <a:gd name="T82" fmla="*/ 23 w 122"/>
                <a:gd name="T83" fmla="*/ 40 h 100"/>
                <a:gd name="T84" fmla="*/ 19 w 122"/>
                <a:gd name="T85" fmla="*/ 37 h 100"/>
                <a:gd name="T86" fmla="*/ 14 w 122"/>
                <a:gd name="T87" fmla="*/ 33 h 100"/>
                <a:gd name="T88" fmla="*/ 4 w 122"/>
                <a:gd name="T89" fmla="*/ 29 h 100"/>
                <a:gd name="T90" fmla="*/ 2 w 122"/>
                <a:gd name="T91" fmla="*/ 28 h 100"/>
                <a:gd name="T92" fmla="*/ 0 w 122"/>
                <a:gd name="T93" fmla="*/ 21 h 100"/>
                <a:gd name="T94" fmla="*/ 0 w 122"/>
                <a:gd name="T95" fmla="*/ 19 h 100"/>
                <a:gd name="T96" fmla="*/ 4 w 122"/>
                <a:gd name="T97" fmla="*/ 12 h 100"/>
                <a:gd name="T98" fmla="*/ 8 w 122"/>
                <a:gd name="T99" fmla="*/ 8 h 100"/>
                <a:gd name="T100" fmla="*/ 14 w 122"/>
                <a:gd name="T101" fmla="*/ 4 h 100"/>
                <a:gd name="T102" fmla="*/ 23 w 122"/>
                <a:gd name="T10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" h="100">
                  <a:moveTo>
                    <a:pt x="29" y="0"/>
                  </a:moveTo>
                  <a:lnTo>
                    <a:pt x="29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5" y="2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92" y="16"/>
                  </a:lnTo>
                  <a:lnTo>
                    <a:pt x="97" y="19"/>
                  </a:lnTo>
                  <a:lnTo>
                    <a:pt x="98" y="20"/>
                  </a:lnTo>
                  <a:lnTo>
                    <a:pt x="98" y="21"/>
                  </a:lnTo>
                  <a:lnTo>
                    <a:pt x="98" y="21"/>
                  </a:lnTo>
                  <a:lnTo>
                    <a:pt x="99" y="23"/>
                  </a:lnTo>
                  <a:lnTo>
                    <a:pt x="101" y="23"/>
                  </a:lnTo>
                  <a:lnTo>
                    <a:pt x="102" y="25"/>
                  </a:lnTo>
                  <a:lnTo>
                    <a:pt x="102" y="25"/>
                  </a:lnTo>
                  <a:lnTo>
                    <a:pt x="107" y="28"/>
                  </a:lnTo>
                  <a:lnTo>
                    <a:pt x="107" y="28"/>
                  </a:lnTo>
                  <a:lnTo>
                    <a:pt x="109" y="29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1" y="33"/>
                  </a:lnTo>
                  <a:lnTo>
                    <a:pt x="113" y="36"/>
                  </a:lnTo>
                  <a:lnTo>
                    <a:pt x="117" y="42"/>
                  </a:lnTo>
                  <a:lnTo>
                    <a:pt x="117" y="42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21" y="58"/>
                  </a:lnTo>
                  <a:lnTo>
                    <a:pt x="122" y="65"/>
                  </a:lnTo>
                  <a:lnTo>
                    <a:pt x="121" y="70"/>
                  </a:lnTo>
                  <a:lnTo>
                    <a:pt x="118" y="77"/>
                  </a:lnTo>
                  <a:lnTo>
                    <a:pt x="118" y="77"/>
                  </a:lnTo>
                  <a:lnTo>
                    <a:pt x="116" y="80"/>
                  </a:lnTo>
                  <a:lnTo>
                    <a:pt x="111" y="82"/>
                  </a:lnTo>
                  <a:lnTo>
                    <a:pt x="111" y="82"/>
                  </a:lnTo>
                  <a:lnTo>
                    <a:pt x="107" y="85"/>
                  </a:lnTo>
                  <a:lnTo>
                    <a:pt x="107" y="85"/>
                  </a:lnTo>
                  <a:lnTo>
                    <a:pt x="103" y="85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8" y="88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88" y="94"/>
                  </a:lnTo>
                  <a:lnTo>
                    <a:pt x="83" y="97"/>
                  </a:lnTo>
                  <a:lnTo>
                    <a:pt x="83" y="97"/>
                  </a:lnTo>
                  <a:lnTo>
                    <a:pt x="79" y="99"/>
                  </a:lnTo>
                  <a:lnTo>
                    <a:pt x="75" y="100"/>
                  </a:lnTo>
                  <a:lnTo>
                    <a:pt x="75" y="100"/>
                  </a:lnTo>
                  <a:lnTo>
                    <a:pt x="63" y="100"/>
                  </a:lnTo>
                  <a:lnTo>
                    <a:pt x="63" y="100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46" y="99"/>
                  </a:lnTo>
                  <a:lnTo>
                    <a:pt x="44" y="97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40" y="92"/>
                  </a:lnTo>
                  <a:lnTo>
                    <a:pt x="37" y="88"/>
                  </a:lnTo>
                  <a:lnTo>
                    <a:pt x="37" y="88"/>
                  </a:lnTo>
                  <a:lnTo>
                    <a:pt x="37" y="82"/>
                  </a:lnTo>
                  <a:lnTo>
                    <a:pt x="37" y="77"/>
                  </a:lnTo>
                  <a:lnTo>
                    <a:pt x="37" y="77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62"/>
                  </a:lnTo>
                  <a:lnTo>
                    <a:pt x="36" y="61"/>
                  </a:lnTo>
                  <a:lnTo>
                    <a:pt x="31" y="56"/>
                  </a:lnTo>
                  <a:lnTo>
                    <a:pt x="31" y="56"/>
                  </a:lnTo>
                  <a:lnTo>
                    <a:pt x="30" y="55"/>
                  </a:lnTo>
                  <a:lnTo>
                    <a:pt x="29" y="54"/>
                  </a:lnTo>
                  <a:lnTo>
                    <a:pt x="29" y="54"/>
                  </a:lnTo>
                  <a:lnTo>
                    <a:pt x="29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6" y="44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7" y="36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7B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95"/>
            <p:cNvSpPr>
              <a:spLocks/>
            </p:cNvSpPr>
            <p:nvPr/>
          </p:nvSpPr>
          <p:spPr bwMode="auto">
            <a:xfrm>
              <a:off x="3308" y="3837"/>
              <a:ext cx="14" cy="10"/>
            </a:xfrm>
            <a:custGeom>
              <a:avLst/>
              <a:gdLst>
                <a:gd name="T0" fmla="*/ 19 w 79"/>
                <a:gd name="T1" fmla="*/ 25 h 55"/>
                <a:gd name="T2" fmla="*/ 23 w 79"/>
                <a:gd name="T3" fmla="*/ 24 h 55"/>
                <a:gd name="T4" fmla="*/ 30 w 79"/>
                <a:gd name="T5" fmla="*/ 21 h 55"/>
                <a:gd name="T6" fmla="*/ 36 w 79"/>
                <a:gd name="T7" fmla="*/ 19 h 55"/>
                <a:gd name="T8" fmla="*/ 41 w 79"/>
                <a:gd name="T9" fmla="*/ 15 h 55"/>
                <a:gd name="T10" fmla="*/ 45 w 79"/>
                <a:gd name="T11" fmla="*/ 12 h 55"/>
                <a:gd name="T12" fmla="*/ 49 w 79"/>
                <a:gd name="T13" fmla="*/ 4 h 55"/>
                <a:gd name="T14" fmla="*/ 52 w 79"/>
                <a:gd name="T15" fmla="*/ 2 h 55"/>
                <a:gd name="T16" fmla="*/ 55 w 79"/>
                <a:gd name="T17" fmla="*/ 2 h 55"/>
                <a:gd name="T18" fmla="*/ 60 w 79"/>
                <a:gd name="T19" fmla="*/ 0 h 55"/>
                <a:gd name="T20" fmla="*/ 69 w 79"/>
                <a:gd name="T21" fmla="*/ 1 h 55"/>
                <a:gd name="T22" fmla="*/ 71 w 79"/>
                <a:gd name="T23" fmla="*/ 2 h 55"/>
                <a:gd name="T24" fmla="*/ 74 w 79"/>
                <a:gd name="T25" fmla="*/ 8 h 55"/>
                <a:gd name="T26" fmla="*/ 75 w 79"/>
                <a:gd name="T27" fmla="*/ 13 h 55"/>
                <a:gd name="T28" fmla="*/ 78 w 79"/>
                <a:gd name="T29" fmla="*/ 17 h 55"/>
                <a:gd name="T30" fmla="*/ 78 w 79"/>
                <a:gd name="T31" fmla="*/ 19 h 55"/>
                <a:gd name="T32" fmla="*/ 75 w 79"/>
                <a:gd name="T33" fmla="*/ 23 h 55"/>
                <a:gd name="T34" fmla="*/ 72 w 79"/>
                <a:gd name="T35" fmla="*/ 28 h 55"/>
                <a:gd name="T36" fmla="*/ 71 w 79"/>
                <a:gd name="T37" fmla="*/ 35 h 55"/>
                <a:gd name="T38" fmla="*/ 74 w 79"/>
                <a:gd name="T39" fmla="*/ 35 h 55"/>
                <a:gd name="T40" fmla="*/ 79 w 79"/>
                <a:gd name="T41" fmla="*/ 40 h 55"/>
                <a:gd name="T42" fmla="*/ 78 w 79"/>
                <a:gd name="T43" fmla="*/ 43 h 55"/>
                <a:gd name="T44" fmla="*/ 74 w 79"/>
                <a:gd name="T45" fmla="*/ 46 h 55"/>
                <a:gd name="T46" fmla="*/ 65 w 79"/>
                <a:gd name="T47" fmla="*/ 47 h 55"/>
                <a:gd name="T48" fmla="*/ 63 w 79"/>
                <a:gd name="T49" fmla="*/ 48 h 55"/>
                <a:gd name="T50" fmla="*/ 59 w 79"/>
                <a:gd name="T51" fmla="*/ 50 h 55"/>
                <a:gd name="T52" fmla="*/ 56 w 79"/>
                <a:gd name="T53" fmla="*/ 52 h 55"/>
                <a:gd name="T54" fmla="*/ 53 w 79"/>
                <a:gd name="T55" fmla="*/ 54 h 55"/>
                <a:gd name="T56" fmla="*/ 49 w 79"/>
                <a:gd name="T57" fmla="*/ 48 h 55"/>
                <a:gd name="T58" fmla="*/ 48 w 79"/>
                <a:gd name="T59" fmla="*/ 47 h 55"/>
                <a:gd name="T60" fmla="*/ 41 w 79"/>
                <a:gd name="T61" fmla="*/ 47 h 55"/>
                <a:gd name="T62" fmla="*/ 37 w 79"/>
                <a:gd name="T63" fmla="*/ 50 h 55"/>
                <a:gd name="T64" fmla="*/ 31 w 79"/>
                <a:gd name="T65" fmla="*/ 52 h 55"/>
                <a:gd name="T66" fmla="*/ 26 w 79"/>
                <a:gd name="T67" fmla="*/ 52 h 55"/>
                <a:gd name="T68" fmla="*/ 23 w 79"/>
                <a:gd name="T69" fmla="*/ 50 h 55"/>
                <a:gd name="T70" fmla="*/ 22 w 79"/>
                <a:gd name="T71" fmla="*/ 54 h 55"/>
                <a:gd name="T72" fmla="*/ 12 w 79"/>
                <a:gd name="T73" fmla="*/ 55 h 55"/>
                <a:gd name="T74" fmla="*/ 7 w 79"/>
                <a:gd name="T75" fmla="*/ 55 h 55"/>
                <a:gd name="T76" fmla="*/ 2 w 79"/>
                <a:gd name="T77" fmla="*/ 52 h 55"/>
                <a:gd name="T78" fmla="*/ 0 w 79"/>
                <a:gd name="T79" fmla="*/ 48 h 55"/>
                <a:gd name="T80" fmla="*/ 0 w 79"/>
                <a:gd name="T81" fmla="*/ 42 h 55"/>
                <a:gd name="T82" fmla="*/ 4 w 79"/>
                <a:gd name="T83" fmla="*/ 36 h 55"/>
                <a:gd name="T84" fmla="*/ 8 w 79"/>
                <a:gd name="T85" fmla="*/ 32 h 55"/>
                <a:gd name="T86" fmla="*/ 19 w 79"/>
                <a:gd name="T87" fmla="*/ 2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" h="55">
                  <a:moveTo>
                    <a:pt x="19" y="25"/>
                  </a:moveTo>
                  <a:lnTo>
                    <a:pt x="19" y="25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6" y="24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1" y="15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46" y="8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5" y="0"/>
                  </a:lnTo>
                  <a:lnTo>
                    <a:pt x="69" y="1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8" y="16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76" y="21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72" y="28"/>
                  </a:lnTo>
                  <a:lnTo>
                    <a:pt x="71" y="32"/>
                  </a:lnTo>
                  <a:lnTo>
                    <a:pt x="71" y="35"/>
                  </a:lnTo>
                  <a:lnTo>
                    <a:pt x="71" y="35"/>
                  </a:lnTo>
                  <a:lnTo>
                    <a:pt x="74" y="35"/>
                  </a:lnTo>
                  <a:lnTo>
                    <a:pt x="76" y="36"/>
                  </a:lnTo>
                  <a:lnTo>
                    <a:pt x="79" y="40"/>
                  </a:lnTo>
                  <a:lnTo>
                    <a:pt x="79" y="42"/>
                  </a:lnTo>
                  <a:lnTo>
                    <a:pt x="78" y="43"/>
                  </a:lnTo>
                  <a:lnTo>
                    <a:pt x="76" y="46"/>
                  </a:lnTo>
                  <a:lnTo>
                    <a:pt x="74" y="46"/>
                  </a:lnTo>
                  <a:lnTo>
                    <a:pt x="74" y="46"/>
                  </a:lnTo>
                  <a:lnTo>
                    <a:pt x="65" y="47"/>
                  </a:lnTo>
                  <a:lnTo>
                    <a:pt x="65" y="47"/>
                  </a:lnTo>
                  <a:lnTo>
                    <a:pt x="63" y="48"/>
                  </a:lnTo>
                  <a:lnTo>
                    <a:pt x="59" y="50"/>
                  </a:lnTo>
                  <a:lnTo>
                    <a:pt x="59" y="50"/>
                  </a:lnTo>
                  <a:lnTo>
                    <a:pt x="57" y="51"/>
                  </a:lnTo>
                  <a:lnTo>
                    <a:pt x="56" y="52"/>
                  </a:lnTo>
                  <a:lnTo>
                    <a:pt x="56" y="52"/>
                  </a:lnTo>
                  <a:lnTo>
                    <a:pt x="53" y="54"/>
                  </a:lnTo>
                  <a:lnTo>
                    <a:pt x="50" y="52"/>
                  </a:lnTo>
                  <a:lnTo>
                    <a:pt x="49" y="48"/>
                  </a:lnTo>
                  <a:lnTo>
                    <a:pt x="49" y="48"/>
                  </a:lnTo>
                  <a:lnTo>
                    <a:pt x="48" y="47"/>
                  </a:lnTo>
                  <a:lnTo>
                    <a:pt x="45" y="46"/>
                  </a:lnTo>
                  <a:lnTo>
                    <a:pt x="41" y="47"/>
                  </a:lnTo>
                  <a:lnTo>
                    <a:pt x="41" y="47"/>
                  </a:lnTo>
                  <a:lnTo>
                    <a:pt x="37" y="50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25" y="52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2" y="54"/>
                  </a:lnTo>
                  <a:lnTo>
                    <a:pt x="19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7" y="55"/>
                  </a:lnTo>
                  <a:lnTo>
                    <a:pt x="4" y="55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8" y="32"/>
                  </a:lnTo>
                  <a:lnTo>
                    <a:pt x="14" y="28"/>
                  </a:lnTo>
                  <a:lnTo>
                    <a:pt x="19" y="25"/>
                  </a:lnTo>
                  <a:close/>
                </a:path>
              </a:pathLst>
            </a:custGeom>
            <a:solidFill>
              <a:srgbClr val="97B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96"/>
            <p:cNvSpPr>
              <a:spLocks/>
            </p:cNvSpPr>
            <p:nvPr/>
          </p:nvSpPr>
          <p:spPr bwMode="auto">
            <a:xfrm>
              <a:off x="3169" y="3735"/>
              <a:ext cx="55" cy="43"/>
            </a:xfrm>
            <a:custGeom>
              <a:avLst/>
              <a:gdLst>
                <a:gd name="T0" fmla="*/ 58 w 304"/>
                <a:gd name="T1" fmla="*/ 66 h 236"/>
                <a:gd name="T2" fmla="*/ 84 w 304"/>
                <a:gd name="T3" fmla="*/ 57 h 236"/>
                <a:gd name="T4" fmla="*/ 95 w 304"/>
                <a:gd name="T5" fmla="*/ 47 h 236"/>
                <a:gd name="T6" fmla="*/ 108 w 304"/>
                <a:gd name="T7" fmla="*/ 29 h 236"/>
                <a:gd name="T8" fmla="*/ 121 w 304"/>
                <a:gd name="T9" fmla="*/ 13 h 236"/>
                <a:gd name="T10" fmla="*/ 140 w 304"/>
                <a:gd name="T11" fmla="*/ 6 h 236"/>
                <a:gd name="T12" fmla="*/ 156 w 304"/>
                <a:gd name="T13" fmla="*/ 2 h 236"/>
                <a:gd name="T14" fmla="*/ 165 w 304"/>
                <a:gd name="T15" fmla="*/ 22 h 236"/>
                <a:gd name="T16" fmla="*/ 180 w 304"/>
                <a:gd name="T17" fmla="*/ 37 h 236"/>
                <a:gd name="T18" fmla="*/ 178 w 304"/>
                <a:gd name="T19" fmla="*/ 47 h 236"/>
                <a:gd name="T20" fmla="*/ 191 w 304"/>
                <a:gd name="T21" fmla="*/ 64 h 236"/>
                <a:gd name="T22" fmla="*/ 194 w 304"/>
                <a:gd name="T23" fmla="*/ 75 h 236"/>
                <a:gd name="T24" fmla="*/ 212 w 304"/>
                <a:gd name="T25" fmla="*/ 78 h 236"/>
                <a:gd name="T26" fmla="*/ 218 w 304"/>
                <a:gd name="T27" fmla="*/ 94 h 236"/>
                <a:gd name="T28" fmla="*/ 210 w 304"/>
                <a:gd name="T29" fmla="*/ 104 h 236"/>
                <a:gd name="T30" fmla="*/ 210 w 304"/>
                <a:gd name="T31" fmla="*/ 110 h 236"/>
                <a:gd name="T32" fmla="*/ 213 w 304"/>
                <a:gd name="T33" fmla="*/ 118 h 236"/>
                <a:gd name="T34" fmla="*/ 222 w 304"/>
                <a:gd name="T35" fmla="*/ 131 h 236"/>
                <a:gd name="T36" fmla="*/ 235 w 304"/>
                <a:gd name="T37" fmla="*/ 147 h 236"/>
                <a:gd name="T38" fmla="*/ 245 w 304"/>
                <a:gd name="T39" fmla="*/ 133 h 236"/>
                <a:gd name="T40" fmla="*/ 259 w 304"/>
                <a:gd name="T41" fmla="*/ 141 h 236"/>
                <a:gd name="T42" fmla="*/ 274 w 304"/>
                <a:gd name="T43" fmla="*/ 162 h 236"/>
                <a:gd name="T44" fmla="*/ 277 w 304"/>
                <a:gd name="T45" fmla="*/ 185 h 236"/>
                <a:gd name="T46" fmla="*/ 288 w 304"/>
                <a:gd name="T47" fmla="*/ 194 h 236"/>
                <a:gd name="T48" fmla="*/ 304 w 304"/>
                <a:gd name="T49" fmla="*/ 205 h 236"/>
                <a:gd name="T50" fmla="*/ 290 w 304"/>
                <a:gd name="T51" fmla="*/ 219 h 236"/>
                <a:gd name="T52" fmla="*/ 274 w 304"/>
                <a:gd name="T53" fmla="*/ 235 h 236"/>
                <a:gd name="T54" fmla="*/ 270 w 304"/>
                <a:gd name="T55" fmla="*/ 219 h 236"/>
                <a:gd name="T56" fmla="*/ 247 w 304"/>
                <a:gd name="T57" fmla="*/ 223 h 236"/>
                <a:gd name="T58" fmla="*/ 221 w 304"/>
                <a:gd name="T59" fmla="*/ 231 h 236"/>
                <a:gd name="T60" fmla="*/ 212 w 304"/>
                <a:gd name="T61" fmla="*/ 222 h 236"/>
                <a:gd name="T62" fmla="*/ 201 w 304"/>
                <a:gd name="T63" fmla="*/ 215 h 236"/>
                <a:gd name="T64" fmla="*/ 191 w 304"/>
                <a:gd name="T65" fmla="*/ 204 h 236"/>
                <a:gd name="T66" fmla="*/ 182 w 304"/>
                <a:gd name="T67" fmla="*/ 197 h 236"/>
                <a:gd name="T68" fmla="*/ 171 w 304"/>
                <a:gd name="T69" fmla="*/ 205 h 236"/>
                <a:gd name="T70" fmla="*/ 155 w 304"/>
                <a:gd name="T71" fmla="*/ 192 h 236"/>
                <a:gd name="T72" fmla="*/ 161 w 304"/>
                <a:gd name="T73" fmla="*/ 184 h 236"/>
                <a:gd name="T74" fmla="*/ 176 w 304"/>
                <a:gd name="T75" fmla="*/ 181 h 236"/>
                <a:gd name="T76" fmla="*/ 163 w 304"/>
                <a:gd name="T77" fmla="*/ 166 h 236"/>
                <a:gd name="T78" fmla="*/ 155 w 304"/>
                <a:gd name="T79" fmla="*/ 174 h 236"/>
                <a:gd name="T80" fmla="*/ 145 w 304"/>
                <a:gd name="T81" fmla="*/ 171 h 236"/>
                <a:gd name="T82" fmla="*/ 145 w 304"/>
                <a:gd name="T83" fmla="*/ 184 h 236"/>
                <a:gd name="T84" fmla="*/ 134 w 304"/>
                <a:gd name="T85" fmla="*/ 171 h 236"/>
                <a:gd name="T86" fmla="*/ 129 w 304"/>
                <a:gd name="T87" fmla="*/ 179 h 236"/>
                <a:gd name="T88" fmla="*/ 138 w 304"/>
                <a:gd name="T89" fmla="*/ 185 h 236"/>
                <a:gd name="T90" fmla="*/ 149 w 304"/>
                <a:gd name="T91" fmla="*/ 200 h 236"/>
                <a:gd name="T92" fmla="*/ 137 w 304"/>
                <a:gd name="T93" fmla="*/ 204 h 236"/>
                <a:gd name="T94" fmla="*/ 114 w 304"/>
                <a:gd name="T95" fmla="*/ 208 h 236"/>
                <a:gd name="T96" fmla="*/ 89 w 304"/>
                <a:gd name="T97" fmla="*/ 213 h 236"/>
                <a:gd name="T98" fmla="*/ 76 w 304"/>
                <a:gd name="T99" fmla="*/ 190 h 236"/>
                <a:gd name="T100" fmla="*/ 69 w 304"/>
                <a:gd name="T101" fmla="*/ 174 h 236"/>
                <a:gd name="T102" fmla="*/ 60 w 304"/>
                <a:gd name="T103" fmla="*/ 163 h 236"/>
                <a:gd name="T104" fmla="*/ 50 w 304"/>
                <a:gd name="T105" fmla="*/ 148 h 236"/>
                <a:gd name="T106" fmla="*/ 33 w 304"/>
                <a:gd name="T107" fmla="*/ 128 h 236"/>
                <a:gd name="T108" fmla="*/ 26 w 304"/>
                <a:gd name="T109" fmla="*/ 99 h 236"/>
                <a:gd name="T110" fmla="*/ 8 w 304"/>
                <a:gd name="T111" fmla="*/ 7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4" h="236">
                  <a:moveTo>
                    <a:pt x="5" y="67"/>
                  </a:moveTo>
                  <a:lnTo>
                    <a:pt x="5" y="67"/>
                  </a:lnTo>
                  <a:lnTo>
                    <a:pt x="31" y="67"/>
                  </a:lnTo>
                  <a:lnTo>
                    <a:pt x="31" y="67"/>
                  </a:lnTo>
                  <a:lnTo>
                    <a:pt x="45" y="67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77" y="66"/>
                  </a:lnTo>
                  <a:lnTo>
                    <a:pt x="80" y="64"/>
                  </a:lnTo>
                  <a:lnTo>
                    <a:pt x="81" y="61"/>
                  </a:lnTo>
                  <a:lnTo>
                    <a:pt x="81" y="61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9" y="51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5" y="47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96" y="42"/>
                  </a:lnTo>
                  <a:lnTo>
                    <a:pt x="98" y="41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108" y="29"/>
                  </a:lnTo>
                  <a:lnTo>
                    <a:pt x="108" y="29"/>
                  </a:lnTo>
                  <a:lnTo>
                    <a:pt x="114" y="24"/>
                  </a:lnTo>
                  <a:lnTo>
                    <a:pt x="114" y="24"/>
                  </a:lnTo>
                  <a:lnTo>
                    <a:pt x="117" y="19"/>
                  </a:lnTo>
                  <a:lnTo>
                    <a:pt x="118" y="15"/>
                  </a:lnTo>
                  <a:lnTo>
                    <a:pt x="118" y="15"/>
                  </a:lnTo>
                  <a:lnTo>
                    <a:pt x="121" y="13"/>
                  </a:lnTo>
                  <a:lnTo>
                    <a:pt x="123" y="11"/>
                  </a:lnTo>
                  <a:lnTo>
                    <a:pt x="123" y="11"/>
                  </a:lnTo>
                  <a:lnTo>
                    <a:pt x="127" y="7"/>
                  </a:lnTo>
                  <a:lnTo>
                    <a:pt x="127" y="7"/>
                  </a:lnTo>
                  <a:lnTo>
                    <a:pt x="133" y="6"/>
                  </a:lnTo>
                  <a:lnTo>
                    <a:pt x="140" y="6"/>
                  </a:lnTo>
                  <a:lnTo>
                    <a:pt x="140" y="6"/>
                  </a:lnTo>
                  <a:lnTo>
                    <a:pt x="142" y="5"/>
                  </a:lnTo>
                  <a:lnTo>
                    <a:pt x="144" y="3"/>
                  </a:lnTo>
                  <a:lnTo>
                    <a:pt x="146" y="2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6" y="2"/>
                  </a:lnTo>
                  <a:lnTo>
                    <a:pt x="159" y="5"/>
                  </a:lnTo>
                  <a:lnTo>
                    <a:pt x="159" y="5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3" y="19"/>
                  </a:lnTo>
                  <a:lnTo>
                    <a:pt x="163" y="19"/>
                  </a:lnTo>
                  <a:lnTo>
                    <a:pt x="165" y="22"/>
                  </a:lnTo>
                  <a:lnTo>
                    <a:pt x="170" y="25"/>
                  </a:lnTo>
                  <a:lnTo>
                    <a:pt x="170" y="25"/>
                  </a:lnTo>
                  <a:lnTo>
                    <a:pt x="172" y="28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8" y="34"/>
                  </a:lnTo>
                  <a:lnTo>
                    <a:pt x="180" y="37"/>
                  </a:lnTo>
                  <a:lnTo>
                    <a:pt x="180" y="37"/>
                  </a:lnTo>
                  <a:lnTo>
                    <a:pt x="180" y="38"/>
                  </a:lnTo>
                  <a:lnTo>
                    <a:pt x="180" y="40"/>
                  </a:lnTo>
                  <a:lnTo>
                    <a:pt x="176" y="42"/>
                  </a:lnTo>
                  <a:lnTo>
                    <a:pt x="176" y="42"/>
                  </a:lnTo>
                  <a:lnTo>
                    <a:pt x="178" y="47"/>
                  </a:lnTo>
                  <a:lnTo>
                    <a:pt x="178" y="47"/>
                  </a:lnTo>
                  <a:lnTo>
                    <a:pt x="183" y="49"/>
                  </a:lnTo>
                  <a:lnTo>
                    <a:pt x="183" y="49"/>
                  </a:lnTo>
                  <a:lnTo>
                    <a:pt x="186" y="53"/>
                  </a:lnTo>
                  <a:lnTo>
                    <a:pt x="188" y="57"/>
                  </a:lnTo>
                  <a:lnTo>
                    <a:pt x="188" y="57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94" y="68"/>
                  </a:lnTo>
                  <a:lnTo>
                    <a:pt x="194" y="70"/>
                  </a:lnTo>
                  <a:lnTo>
                    <a:pt x="194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5" y="76"/>
                  </a:lnTo>
                  <a:lnTo>
                    <a:pt x="198" y="78"/>
                  </a:lnTo>
                  <a:lnTo>
                    <a:pt x="198" y="78"/>
                  </a:lnTo>
                  <a:lnTo>
                    <a:pt x="203" y="76"/>
                  </a:lnTo>
                  <a:lnTo>
                    <a:pt x="209" y="76"/>
                  </a:lnTo>
                  <a:lnTo>
                    <a:pt x="209" y="76"/>
                  </a:lnTo>
                  <a:lnTo>
                    <a:pt x="212" y="78"/>
                  </a:lnTo>
                  <a:lnTo>
                    <a:pt x="213" y="79"/>
                  </a:lnTo>
                  <a:lnTo>
                    <a:pt x="216" y="83"/>
                  </a:lnTo>
                  <a:lnTo>
                    <a:pt x="216" y="83"/>
                  </a:lnTo>
                  <a:lnTo>
                    <a:pt x="217" y="89"/>
                  </a:lnTo>
                  <a:lnTo>
                    <a:pt x="218" y="91"/>
                  </a:lnTo>
                  <a:lnTo>
                    <a:pt x="218" y="94"/>
                  </a:lnTo>
                  <a:lnTo>
                    <a:pt x="218" y="94"/>
                  </a:lnTo>
                  <a:lnTo>
                    <a:pt x="218" y="97"/>
                  </a:lnTo>
                  <a:lnTo>
                    <a:pt x="217" y="98"/>
                  </a:lnTo>
                  <a:lnTo>
                    <a:pt x="217" y="98"/>
                  </a:lnTo>
                  <a:lnTo>
                    <a:pt x="216" y="101"/>
                  </a:lnTo>
                  <a:lnTo>
                    <a:pt x="214" y="104"/>
                  </a:lnTo>
                  <a:lnTo>
                    <a:pt x="214" y="104"/>
                  </a:lnTo>
                  <a:lnTo>
                    <a:pt x="210" y="104"/>
                  </a:lnTo>
                  <a:lnTo>
                    <a:pt x="209" y="104"/>
                  </a:lnTo>
                  <a:lnTo>
                    <a:pt x="206" y="105"/>
                  </a:lnTo>
                  <a:lnTo>
                    <a:pt x="206" y="105"/>
                  </a:lnTo>
                  <a:lnTo>
                    <a:pt x="206" y="108"/>
                  </a:lnTo>
                  <a:lnTo>
                    <a:pt x="206" y="109"/>
                  </a:lnTo>
                  <a:lnTo>
                    <a:pt x="207" y="109"/>
                  </a:lnTo>
                  <a:lnTo>
                    <a:pt x="210" y="110"/>
                  </a:lnTo>
                  <a:lnTo>
                    <a:pt x="210" y="110"/>
                  </a:lnTo>
                  <a:lnTo>
                    <a:pt x="210" y="112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12" y="117"/>
                  </a:lnTo>
                  <a:lnTo>
                    <a:pt x="213" y="118"/>
                  </a:lnTo>
                  <a:lnTo>
                    <a:pt x="213" y="118"/>
                  </a:lnTo>
                  <a:lnTo>
                    <a:pt x="214" y="123"/>
                  </a:lnTo>
                  <a:lnTo>
                    <a:pt x="216" y="127"/>
                  </a:lnTo>
                  <a:lnTo>
                    <a:pt x="216" y="127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221" y="131"/>
                  </a:lnTo>
                  <a:lnTo>
                    <a:pt x="222" y="131"/>
                  </a:lnTo>
                  <a:lnTo>
                    <a:pt x="222" y="131"/>
                  </a:lnTo>
                  <a:lnTo>
                    <a:pt x="226" y="133"/>
                  </a:lnTo>
                  <a:lnTo>
                    <a:pt x="231" y="137"/>
                  </a:lnTo>
                  <a:lnTo>
                    <a:pt x="231" y="137"/>
                  </a:lnTo>
                  <a:lnTo>
                    <a:pt x="232" y="143"/>
                  </a:lnTo>
                  <a:lnTo>
                    <a:pt x="232" y="146"/>
                  </a:lnTo>
                  <a:lnTo>
                    <a:pt x="235" y="147"/>
                  </a:lnTo>
                  <a:lnTo>
                    <a:pt x="235" y="147"/>
                  </a:lnTo>
                  <a:lnTo>
                    <a:pt x="237" y="148"/>
                  </a:lnTo>
                  <a:lnTo>
                    <a:pt x="243" y="148"/>
                  </a:lnTo>
                  <a:lnTo>
                    <a:pt x="243" y="148"/>
                  </a:lnTo>
                  <a:lnTo>
                    <a:pt x="244" y="141"/>
                  </a:lnTo>
                  <a:lnTo>
                    <a:pt x="245" y="133"/>
                  </a:lnTo>
                  <a:lnTo>
                    <a:pt x="245" y="133"/>
                  </a:lnTo>
                  <a:lnTo>
                    <a:pt x="250" y="132"/>
                  </a:lnTo>
                  <a:lnTo>
                    <a:pt x="252" y="132"/>
                  </a:lnTo>
                  <a:lnTo>
                    <a:pt x="252" y="132"/>
                  </a:lnTo>
                  <a:lnTo>
                    <a:pt x="254" y="136"/>
                  </a:lnTo>
                  <a:lnTo>
                    <a:pt x="256" y="137"/>
                  </a:lnTo>
                  <a:lnTo>
                    <a:pt x="256" y="137"/>
                  </a:lnTo>
                  <a:lnTo>
                    <a:pt x="259" y="141"/>
                  </a:lnTo>
                  <a:lnTo>
                    <a:pt x="260" y="146"/>
                  </a:lnTo>
                  <a:lnTo>
                    <a:pt x="260" y="146"/>
                  </a:lnTo>
                  <a:lnTo>
                    <a:pt x="263" y="159"/>
                  </a:lnTo>
                  <a:lnTo>
                    <a:pt x="263" y="159"/>
                  </a:lnTo>
                  <a:lnTo>
                    <a:pt x="267" y="160"/>
                  </a:lnTo>
                  <a:lnTo>
                    <a:pt x="271" y="160"/>
                  </a:lnTo>
                  <a:lnTo>
                    <a:pt x="274" y="162"/>
                  </a:lnTo>
                  <a:lnTo>
                    <a:pt x="275" y="166"/>
                  </a:lnTo>
                  <a:lnTo>
                    <a:pt x="275" y="166"/>
                  </a:lnTo>
                  <a:lnTo>
                    <a:pt x="275" y="171"/>
                  </a:lnTo>
                  <a:lnTo>
                    <a:pt x="275" y="177"/>
                  </a:lnTo>
                  <a:lnTo>
                    <a:pt x="275" y="177"/>
                  </a:lnTo>
                  <a:lnTo>
                    <a:pt x="277" y="181"/>
                  </a:lnTo>
                  <a:lnTo>
                    <a:pt x="277" y="185"/>
                  </a:lnTo>
                  <a:lnTo>
                    <a:pt x="277" y="185"/>
                  </a:lnTo>
                  <a:lnTo>
                    <a:pt x="281" y="188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85" y="193"/>
                  </a:lnTo>
                  <a:lnTo>
                    <a:pt x="288" y="194"/>
                  </a:lnTo>
                  <a:lnTo>
                    <a:pt x="288" y="194"/>
                  </a:lnTo>
                  <a:lnTo>
                    <a:pt x="292" y="196"/>
                  </a:lnTo>
                  <a:lnTo>
                    <a:pt x="292" y="196"/>
                  </a:lnTo>
                  <a:lnTo>
                    <a:pt x="294" y="198"/>
                  </a:lnTo>
                  <a:lnTo>
                    <a:pt x="297" y="203"/>
                  </a:lnTo>
                  <a:lnTo>
                    <a:pt x="297" y="203"/>
                  </a:lnTo>
                  <a:lnTo>
                    <a:pt x="300" y="204"/>
                  </a:lnTo>
                  <a:lnTo>
                    <a:pt x="304" y="205"/>
                  </a:lnTo>
                  <a:lnTo>
                    <a:pt x="304" y="205"/>
                  </a:lnTo>
                  <a:lnTo>
                    <a:pt x="304" y="208"/>
                  </a:lnTo>
                  <a:lnTo>
                    <a:pt x="302" y="209"/>
                  </a:lnTo>
                  <a:lnTo>
                    <a:pt x="297" y="211"/>
                  </a:lnTo>
                  <a:lnTo>
                    <a:pt x="297" y="211"/>
                  </a:lnTo>
                  <a:lnTo>
                    <a:pt x="293" y="215"/>
                  </a:lnTo>
                  <a:lnTo>
                    <a:pt x="290" y="219"/>
                  </a:lnTo>
                  <a:lnTo>
                    <a:pt x="290" y="219"/>
                  </a:lnTo>
                  <a:lnTo>
                    <a:pt x="285" y="227"/>
                  </a:lnTo>
                  <a:lnTo>
                    <a:pt x="285" y="227"/>
                  </a:lnTo>
                  <a:lnTo>
                    <a:pt x="281" y="231"/>
                  </a:lnTo>
                  <a:lnTo>
                    <a:pt x="279" y="236"/>
                  </a:lnTo>
                  <a:lnTo>
                    <a:pt x="279" y="236"/>
                  </a:lnTo>
                  <a:lnTo>
                    <a:pt x="274" y="235"/>
                  </a:lnTo>
                  <a:lnTo>
                    <a:pt x="273" y="234"/>
                  </a:lnTo>
                  <a:lnTo>
                    <a:pt x="273" y="232"/>
                  </a:lnTo>
                  <a:lnTo>
                    <a:pt x="273" y="228"/>
                  </a:lnTo>
                  <a:lnTo>
                    <a:pt x="273" y="223"/>
                  </a:lnTo>
                  <a:lnTo>
                    <a:pt x="273" y="223"/>
                  </a:lnTo>
                  <a:lnTo>
                    <a:pt x="271" y="222"/>
                  </a:lnTo>
                  <a:lnTo>
                    <a:pt x="270" y="219"/>
                  </a:lnTo>
                  <a:lnTo>
                    <a:pt x="264" y="217"/>
                  </a:lnTo>
                  <a:lnTo>
                    <a:pt x="264" y="217"/>
                  </a:lnTo>
                  <a:lnTo>
                    <a:pt x="259" y="217"/>
                  </a:lnTo>
                  <a:lnTo>
                    <a:pt x="254" y="219"/>
                  </a:lnTo>
                  <a:lnTo>
                    <a:pt x="254" y="219"/>
                  </a:lnTo>
                  <a:lnTo>
                    <a:pt x="250" y="220"/>
                  </a:lnTo>
                  <a:lnTo>
                    <a:pt x="247" y="223"/>
                  </a:lnTo>
                  <a:lnTo>
                    <a:pt x="247" y="223"/>
                  </a:lnTo>
                  <a:lnTo>
                    <a:pt x="239" y="228"/>
                  </a:lnTo>
                  <a:lnTo>
                    <a:pt x="239" y="228"/>
                  </a:lnTo>
                  <a:lnTo>
                    <a:pt x="235" y="231"/>
                  </a:lnTo>
                  <a:lnTo>
                    <a:pt x="231" y="231"/>
                  </a:lnTo>
                  <a:lnTo>
                    <a:pt x="231" y="231"/>
                  </a:lnTo>
                  <a:lnTo>
                    <a:pt x="221" y="231"/>
                  </a:lnTo>
                  <a:lnTo>
                    <a:pt x="221" y="231"/>
                  </a:lnTo>
                  <a:lnTo>
                    <a:pt x="221" y="230"/>
                  </a:lnTo>
                  <a:lnTo>
                    <a:pt x="220" y="228"/>
                  </a:lnTo>
                  <a:lnTo>
                    <a:pt x="217" y="227"/>
                  </a:lnTo>
                  <a:lnTo>
                    <a:pt x="217" y="227"/>
                  </a:lnTo>
                  <a:lnTo>
                    <a:pt x="214" y="224"/>
                  </a:lnTo>
                  <a:lnTo>
                    <a:pt x="212" y="222"/>
                  </a:lnTo>
                  <a:lnTo>
                    <a:pt x="212" y="222"/>
                  </a:lnTo>
                  <a:lnTo>
                    <a:pt x="209" y="220"/>
                  </a:lnTo>
                  <a:lnTo>
                    <a:pt x="206" y="220"/>
                  </a:lnTo>
                  <a:lnTo>
                    <a:pt x="205" y="219"/>
                  </a:lnTo>
                  <a:lnTo>
                    <a:pt x="203" y="216"/>
                  </a:lnTo>
                  <a:lnTo>
                    <a:pt x="203" y="216"/>
                  </a:lnTo>
                  <a:lnTo>
                    <a:pt x="201" y="215"/>
                  </a:lnTo>
                  <a:lnTo>
                    <a:pt x="199" y="211"/>
                  </a:lnTo>
                  <a:lnTo>
                    <a:pt x="198" y="208"/>
                  </a:lnTo>
                  <a:lnTo>
                    <a:pt x="197" y="205"/>
                  </a:lnTo>
                  <a:lnTo>
                    <a:pt x="197" y="205"/>
                  </a:lnTo>
                  <a:lnTo>
                    <a:pt x="194" y="205"/>
                  </a:lnTo>
                  <a:lnTo>
                    <a:pt x="191" y="204"/>
                  </a:lnTo>
                  <a:lnTo>
                    <a:pt x="191" y="204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186" y="193"/>
                  </a:lnTo>
                  <a:lnTo>
                    <a:pt x="186" y="193"/>
                  </a:lnTo>
                  <a:lnTo>
                    <a:pt x="184" y="193"/>
                  </a:lnTo>
                  <a:lnTo>
                    <a:pt x="183" y="194"/>
                  </a:lnTo>
                  <a:lnTo>
                    <a:pt x="182" y="197"/>
                  </a:lnTo>
                  <a:lnTo>
                    <a:pt x="182" y="197"/>
                  </a:lnTo>
                  <a:lnTo>
                    <a:pt x="178" y="200"/>
                  </a:lnTo>
                  <a:lnTo>
                    <a:pt x="175" y="203"/>
                  </a:lnTo>
                  <a:lnTo>
                    <a:pt x="175" y="203"/>
                  </a:lnTo>
                  <a:lnTo>
                    <a:pt x="172" y="204"/>
                  </a:lnTo>
                  <a:lnTo>
                    <a:pt x="171" y="205"/>
                  </a:lnTo>
                  <a:lnTo>
                    <a:pt x="171" y="205"/>
                  </a:lnTo>
                  <a:lnTo>
                    <a:pt x="167" y="205"/>
                  </a:lnTo>
                  <a:lnTo>
                    <a:pt x="164" y="205"/>
                  </a:lnTo>
                  <a:lnTo>
                    <a:pt x="157" y="203"/>
                  </a:lnTo>
                  <a:lnTo>
                    <a:pt x="155" y="198"/>
                  </a:lnTo>
                  <a:lnTo>
                    <a:pt x="153" y="194"/>
                  </a:lnTo>
                  <a:lnTo>
                    <a:pt x="155" y="192"/>
                  </a:lnTo>
                  <a:lnTo>
                    <a:pt x="155" y="192"/>
                  </a:lnTo>
                  <a:lnTo>
                    <a:pt x="155" y="189"/>
                  </a:lnTo>
                  <a:lnTo>
                    <a:pt x="156" y="188"/>
                  </a:lnTo>
                  <a:lnTo>
                    <a:pt x="156" y="188"/>
                  </a:lnTo>
                  <a:lnTo>
                    <a:pt x="160" y="186"/>
                  </a:lnTo>
                  <a:lnTo>
                    <a:pt x="160" y="186"/>
                  </a:lnTo>
                  <a:lnTo>
                    <a:pt x="160" y="185"/>
                  </a:lnTo>
                  <a:lnTo>
                    <a:pt x="161" y="184"/>
                  </a:lnTo>
                  <a:lnTo>
                    <a:pt x="161" y="184"/>
                  </a:lnTo>
                  <a:lnTo>
                    <a:pt x="165" y="184"/>
                  </a:lnTo>
                  <a:lnTo>
                    <a:pt x="170" y="184"/>
                  </a:lnTo>
                  <a:lnTo>
                    <a:pt x="170" y="184"/>
                  </a:lnTo>
                  <a:lnTo>
                    <a:pt x="172" y="182"/>
                  </a:lnTo>
                  <a:lnTo>
                    <a:pt x="176" y="181"/>
                  </a:lnTo>
                  <a:lnTo>
                    <a:pt x="176" y="181"/>
                  </a:lnTo>
                  <a:lnTo>
                    <a:pt x="176" y="177"/>
                  </a:lnTo>
                  <a:lnTo>
                    <a:pt x="175" y="174"/>
                  </a:lnTo>
                  <a:lnTo>
                    <a:pt x="170" y="170"/>
                  </a:lnTo>
                  <a:lnTo>
                    <a:pt x="170" y="170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3" y="166"/>
                  </a:lnTo>
                  <a:lnTo>
                    <a:pt x="163" y="166"/>
                  </a:lnTo>
                  <a:lnTo>
                    <a:pt x="155" y="163"/>
                  </a:lnTo>
                  <a:lnTo>
                    <a:pt x="155" y="163"/>
                  </a:lnTo>
                  <a:lnTo>
                    <a:pt x="153" y="167"/>
                  </a:lnTo>
                  <a:lnTo>
                    <a:pt x="152" y="171"/>
                  </a:lnTo>
                  <a:lnTo>
                    <a:pt x="152" y="171"/>
                  </a:lnTo>
                  <a:lnTo>
                    <a:pt x="155" y="174"/>
                  </a:lnTo>
                  <a:lnTo>
                    <a:pt x="157" y="178"/>
                  </a:lnTo>
                  <a:lnTo>
                    <a:pt x="157" y="178"/>
                  </a:lnTo>
                  <a:lnTo>
                    <a:pt x="153" y="178"/>
                  </a:lnTo>
                  <a:lnTo>
                    <a:pt x="151" y="175"/>
                  </a:lnTo>
                  <a:lnTo>
                    <a:pt x="149" y="173"/>
                  </a:lnTo>
                  <a:lnTo>
                    <a:pt x="145" y="171"/>
                  </a:lnTo>
                  <a:lnTo>
                    <a:pt x="145" y="171"/>
                  </a:lnTo>
                  <a:lnTo>
                    <a:pt x="145" y="175"/>
                  </a:lnTo>
                  <a:lnTo>
                    <a:pt x="148" y="178"/>
                  </a:lnTo>
                  <a:lnTo>
                    <a:pt x="148" y="178"/>
                  </a:lnTo>
                  <a:lnTo>
                    <a:pt x="151" y="182"/>
                  </a:lnTo>
                  <a:lnTo>
                    <a:pt x="151" y="186"/>
                  </a:lnTo>
                  <a:lnTo>
                    <a:pt x="151" y="186"/>
                  </a:lnTo>
                  <a:lnTo>
                    <a:pt x="145" y="184"/>
                  </a:lnTo>
                  <a:lnTo>
                    <a:pt x="145" y="184"/>
                  </a:lnTo>
                  <a:lnTo>
                    <a:pt x="144" y="182"/>
                  </a:lnTo>
                  <a:lnTo>
                    <a:pt x="142" y="179"/>
                  </a:lnTo>
                  <a:lnTo>
                    <a:pt x="138" y="175"/>
                  </a:lnTo>
                  <a:lnTo>
                    <a:pt x="138" y="175"/>
                  </a:lnTo>
                  <a:lnTo>
                    <a:pt x="134" y="171"/>
                  </a:lnTo>
                  <a:lnTo>
                    <a:pt x="134" y="171"/>
                  </a:lnTo>
                  <a:lnTo>
                    <a:pt x="133" y="171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0" y="178"/>
                  </a:lnTo>
                  <a:lnTo>
                    <a:pt x="130" y="178"/>
                  </a:lnTo>
                  <a:lnTo>
                    <a:pt x="129" y="178"/>
                  </a:lnTo>
                  <a:lnTo>
                    <a:pt x="129" y="179"/>
                  </a:lnTo>
                  <a:lnTo>
                    <a:pt x="129" y="179"/>
                  </a:lnTo>
                  <a:lnTo>
                    <a:pt x="130" y="181"/>
                  </a:lnTo>
                  <a:lnTo>
                    <a:pt x="132" y="182"/>
                  </a:lnTo>
                  <a:lnTo>
                    <a:pt x="132" y="182"/>
                  </a:lnTo>
                  <a:lnTo>
                    <a:pt x="136" y="182"/>
                  </a:lnTo>
                  <a:lnTo>
                    <a:pt x="136" y="182"/>
                  </a:lnTo>
                  <a:lnTo>
                    <a:pt x="138" y="185"/>
                  </a:lnTo>
                  <a:lnTo>
                    <a:pt x="138" y="185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46" y="189"/>
                  </a:lnTo>
                  <a:lnTo>
                    <a:pt x="148" y="192"/>
                  </a:lnTo>
                  <a:lnTo>
                    <a:pt x="149" y="200"/>
                  </a:lnTo>
                  <a:lnTo>
                    <a:pt x="149" y="200"/>
                  </a:lnTo>
                  <a:lnTo>
                    <a:pt x="148" y="200"/>
                  </a:lnTo>
                  <a:lnTo>
                    <a:pt x="146" y="201"/>
                  </a:lnTo>
                  <a:lnTo>
                    <a:pt x="144" y="204"/>
                  </a:lnTo>
                  <a:lnTo>
                    <a:pt x="142" y="204"/>
                  </a:lnTo>
                  <a:lnTo>
                    <a:pt x="142" y="204"/>
                  </a:lnTo>
                  <a:lnTo>
                    <a:pt x="140" y="204"/>
                  </a:lnTo>
                  <a:lnTo>
                    <a:pt x="137" y="204"/>
                  </a:lnTo>
                  <a:lnTo>
                    <a:pt x="132" y="203"/>
                  </a:lnTo>
                  <a:lnTo>
                    <a:pt x="132" y="203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19" y="204"/>
                  </a:lnTo>
                  <a:lnTo>
                    <a:pt x="118" y="205"/>
                  </a:lnTo>
                  <a:lnTo>
                    <a:pt x="114" y="208"/>
                  </a:lnTo>
                  <a:lnTo>
                    <a:pt x="114" y="208"/>
                  </a:lnTo>
                  <a:lnTo>
                    <a:pt x="107" y="209"/>
                  </a:lnTo>
                  <a:lnTo>
                    <a:pt x="102" y="209"/>
                  </a:lnTo>
                  <a:lnTo>
                    <a:pt x="102" y="209"/>
                  </a:lnTo>
                  <a:lnTo>
                    <a:pt x="96" y="212"/>
                  </a:lnTo>
                  <a:lnTo>
                    <a:pt x="89" y="213"/>
                  </a:lnTo>
                  <a:lnTo>
                    <a:pt x="89" y="213"/>
                  </a:lnTo>
                  <a:lnTo>
                    <a:pt x="84" y="212"/>
                  </a:lnTo>
                  <a:lnTo>
                    <a:pt x="81" y="208"/>
                  </a:lnTo>
                  <a:lnTo>
                    <a:pt x="81" y="208"/>
                  </a:lnTo>
                  <a:lnTo>
                    <a:pt x="79" y="201"/>
                  </a:lnTo>
                  <a:lnTo>
                    <a:pt x="77" y="194"/>
                  </a:lnTo>
                  <a:lnTo>
                    <a:pt x="77" y="194"/>
                  </a:lnTo>
                  <a:lnTo>
                    <a:pt x="76" y="190"/>
                  </a:lnTo>
                  <a:lnTo>
                    <a:pt x="73" y="186"/>
                  </a:lnTo>
                  <a:lnTo>
                    <a:pt x="73" y="186"/>
                  </a:lnTo>
                  <a:lnTo>
                    <a:pt x="69" y="181"/>
                  </a:lnTo>
                  <a:lnTo>
                    <a:pt x="69" y="181"/>
                  </a:lnTo>
                  <a:lnTo>
                    <a:pt x="69" y="177"/>
                  </a:lnTo>
                  <a:lnTo>
                    <a:pt x="69" y="174"/>
                  </a:lnTo>
                  <a:lnTo>
                    <a:pt x="69" y="174"/>
                  </a:lnTo>
                  <a:lnTo>
                    <a:pt x="68" y="173"/>
                  </a:lnTo>
                  <a:lnTo>
                    <a:pt x="66" y="170"/>
                  </a:lnTo>
                  <a:lnTo>
                    <a:pt x="64" y="167"/>
                  </a:lnTo>
                  <a:lnTo>
                    <a:pt x="64" y="167"/>
                  </a:lnTo>
                  <a:lnTo>
                    <a:pt x="61" y="166"/>
                  </a:lnTo>
                  <a:lnTo>
                    <a:pt x="60" y="163"/>
                  </a:lnTo>
                  <a:lnTo>
                    <a:pt x="60" y="163"/>
                  </a:lnTo>
                  <a:lnTo>
                    <a:pt x="54" y="162"/>
                  </a:lnTo>
                  <a:lnTo>
                    <a:pt x="54" y="162"/>
                  </a:lnTo>
                  <a:lnTo>
                    <a:pt x="52" y="158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0" y="148"/>
                  </a:lnTo>
                  <a:lnTo>
                    <a:pt x="50" y="148"/>
                  </a:lnTo>
                  <a:lnTo>
                    <a:pt x="47" y="144"/>
                  </a:lnTo>
                  <a:lnTo>
                    <a:pt x="46" y="140"/>
                  </a:lnTo>
                  <a:lnTo>
                    <a:pt x="46" y="140"/>
                  </a:lnTo>
                  <a:lnTo>
                    <a:pt x="42" y="135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3" y="128"/>
                  </a:lnTo>
                  <a:lnTo>
                    <a:pt x="28" y="125"/>
                  </a:lnTo>
                  <a:lnTo>
                    <a:pt x="28" y="125"/>
                  </a:lnTo>
                  <a:lnTo>
                    <a:pt x="26" y="121"/>
                  </a:lnTo>
                  <a:lnTo>
                    <a:pt x="26" y="117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26" y="99"/>
                  </a:lnTo>
                  <a:lnTo>
                    <a:pt x="26" y="95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19" y="87"/>
                  </a:lnTo>
                  <a:lnTo>
                    <a:pt x="12" y="83"/>
                  </a:lnTo>
                  <a:lnTo>
                    <a:pt x="12" y="83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3" y="76"/>
                  </a:lnTo>
                  <a:lnTo>
                    <a:pt x="0" y="76"/>
                  </a:lnTo>
                  <a:lnTo>
                    <a:pt x="5" y="67"/>
                  </a:lnTo>
                  <a:close/>
                </a:path>
              </a:pathLst>
            </a:custGeom>
            <a:solidFill>
              <a:srgbClr val="97B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97"/>
            <p:cNvSpPr>
              <a:spLocks/>
            </p:cNvSpPr>
            <p:nvPr/>
          </p:nvSpPr>
          <p:spPr bwMode="auto">
            <a:xfrm>
              <a:off x="3037" y="3687"/>
              <a:ext cx="43" cy="33"/>
            </a:xfrm>
            <a:custGeom>
              <a:avLst/>
              <a:gdLst>
                <a:gd name="T0" fmla="*/ 143 w 238"/>
                <a:gd name="T1" fmla="*/ 3 h 183"/>
                <a:gd name="T2" fmla="*/ 162 w 238"/>
                <a:gd name="T3" fmla="*/ 1 h 183"/>
                <a:gd name="T4" fmla="*/ 167 w 238"/>
                <a:gd name="T5" fmla="*/ 4 h 183"/>
                <a:gd name="T6" fmla="*/ 171 w 238"/>
                <a:gd name="T7" fmla="*/ 3 h 183"/>
                <a:gd name="T8" fmla="*/ 178 w 238"/>
                <a:gd name="T9" fmla="*/ 4 h 183"/>
                <a:gd name="T10" fmla="*/ 189 w 238"/>
                <a:gd name="T11" fmla="*/ 0 h 183"/>
                <a:gd name="T12" fmla="*/ 198 w 238"/>
                <a:gd name="T13" fmla="*/ 7 h 183"/>
                <a:gd name="T14" fmla="*/ 212 w 238"/>
                <a:gd name="T15" fmla="*/ 8 h 183"/>
                <a:gd name="T16" fmla="*/ 219 w 238"/>
                <a:gd name="T17" fmla="*/ 20 h 183"/>
                <a:gd name="T18" fmla="*/ 228 w 238"/>
                <a:gd name="T19" fmla="*/ 26 h 183"/>
                <a:gd name="T20" fmla="*/ 232 w 238"/>
                <a:gd name="T21" fmla="*/ 33 h 183"/>
                <a:gd name="T22" fmla="*/ 234 w 238"/>
                <a:gd name="T23" fmla="*/ 43 h 183"/>
                <a:gd name="T24" fmla="*/ 238 w 238"/>
                <a:gd name="T25" fmla="*/ 53 h 183"/>
                <a:gd name="T26" fmla="*/ 236 w 238"/>
                <a:gd name="T27" fmla="*/ 66 h 183"/>
                <a:gd name="T28" fmla="*/ 231 w 238"/>
                <a:gd name="T29" fmla="*/ 77 h 183"/>
                <a:gd name="T30" fmla="*/ 228 w 238"/>
                <a:gd name="T31" fmla="*/ 84 h 183"/>
                <a:gd name="T32" fmla="*/ 220 w 238"/>
                <a:gd name="T33" fmla="*/ 91 h 183"/>
                <a:gd name="T34" fmla="*/ 219 w 238"/>
                <a:gd name="T35" fmla="*/ 118 h 183"/>
                <a:gd name="T36" fmla="*/ 219 w 238"/>
                <a:gd name="T37" fmla="*/ 123 h 183"/>
                <a:gd name="T38" fmla="*/ 223 w 238"/>
                <a:gd name="T39" fmla="*/ 127 h 183"/>
                <a:gd name="T40" fmla="*/ 221 w 238"/>
                <a:gd name="T41" fmla="*/ 138 h 183"/>
                <a:gd name="T42" fmla="*/ 209 w 238"/>
                <a:gd name="T43" fmla="*/ 140 h 183"/>
                <a:gd name="T44" fmla="*/ 209 w 238"/>
                <a:gd name="T45" fmla="*/ 146 h 183"/>
                <a:gd name="T46" fmla="*/ 211 w 238"/>
                <a:gd name="T47" fmla="*/ 151 h 183"/>
                <a:gd name="T48" fmla="*/ 198 w 238"/>
                <a:gd name="T49" fmla="*/ 155 h 183"/>
                <a:gd name="T50" fmla="*/ 193 w 238"/>
                <a:gd name="T51" fmla="*/ 164 h 183"/>
                <a:gd name="T52" fmla="*/ 178 w 238"/>
                <a:gd name="T53" fmla="*/ 174 h 183"/>
                <a:gd name="T54" fmla="*/ 166 w 238"/>
                <a:gd name="T55" fmla="*/ 183 h 183"/>
                <a:gd name="T56" fmla="*/ 156 w 238"/>
                <a:gd name="T57" fmla="*/ 178 h 183"/>
                <a:gd name="T58" fmla="*/ 151 w 238"/>
                <a:gd name="T59" fmla="*/ 176 h 183"/>
                <a:gd name="T60" fmla="*/ 129 w 238"/>
                <a:gd name="T61" fmla="*/ 172 h 183"/>
                <a:gd name="T62" fmla="*/ 103 w 238"/>
                <a:gd name="T63" fmla="*/ 172 h 183"/>
                <a:gd name="T64" fmla="*/ 97 w 238"/>
                <a:gd name="T65" fmla="*/ 165 h 183"/>
                <a:gd name="T66" fmla="*/ 80 w 238"/>
                <a:gd name="T67" fmla="*/ 165 h 183"/>
                <a:gd name="T68" fmla="*/ 78 w 238"/>
                <a:gd name="T69" fmla="*/ 163 h 183"/>
                <a:gd name="T70" fmla="*/ 74 w 238"/>
                <a:gd name="T71" fmla="*/ 153 h 183"/>
                <a:gd name="T72" fmla="*/ 67 w 238"/>
                <a:gd name="T73" fmla="*/ 142 h 183"/>
                <a:gd name="T74" fmla="*/ 57 w 238"/>
                <a:gd name="T75" fmla="*/ 137 h 183"/>
                <a:gd name="T76" fmla="*/ 45 w 238"/>
                <a:gd name="T77" fmla="*/ 134 h 183"/>
                <a:gd name="T78" fmla="*/ 34 w 238"/>
                <a:gd name="T79" fmla="*/ 130 h 183"/>
                <a:gd name="T80" fmla="*/ 22 w 238"/>
                <a:gd name="T81" fmla="*/ 127 h 183"/>
                <a:gd name="T82" fmla="*/ 17 w 238"/>
                <a:gd name="T83" fmla="*/ 119 h 183"/>
                <a:gd name="T84" fmla="*/ 4 w 238"/>
                <a:gd name="T85" fmla="*/ 110 h 183"/>
                <a:gd name="T86" fmla="*/ 0 w 238"/>
                <a:gd name="T87" fmla="*/ 96 h 183"/>
                <a:gd name="T88" fmla="*/ 2 w 238"/>
                <a:gd name="T89" fmla="*/ 83 h 183"/>
                <a:gd name="T90" fmla="*/ 11 w 238"/>
                <a:gd name="T91" fmla="*/ 76 h 183"/>
                <a:gd name="T92" fmla="*/ 15 w 238"/>
                <a:gd name="T93" fmla="*/ 66 h 183"/>
                <a:gd name="T94" fmla="*/ 19 w 238"/>
                <a:gd name="T95" fmla="*/ 61 h 183"/>
                <a:gd name="T96" fmla="*/ 23 w 238"/>
                <a:gd name="T97" fmla="*/ 49 h 183"/>
                <a:gd name="T98" fmla="*/ 34 w 238"/>
                <a:gd name="T99" fmla="*/ 35 h 183"/>
                <a:gd name="T100" fmla="*/ 45 w 238"/>
                <a:gd name="T101" fmla="*/ 33 h 183"/>
                <a:gd name="T102" fmla="*/ 55 w 238"/>
                <a:gd name="T103" fmla="*/ 30 h 183"/>
                <a:gd name="T104" fmla="*/ 59 w 238"/>
                <a:gd name="T105" fmla="*/ 28 h 183"/>
                <a:gd name="T106" fmla="*/ 70 w 238"/>
                <a:gd name="T107" fmla="*/ 22 h 183"/>
                <a:gd name="T108" fmla="*/ 75 w 238"/>
                <a:gd name="T109" fmla="*/ 16 h 183"/>
                <a:gd name="T110" fmla="*/ 84 w 238"/>
                <a:gd name="T111" fmla="*/ 11 h 183"/>
                <a:gd name="T112" fmla="*/ 93 w 238"/>
                <a:gd name="T113" fmla="*/ 7 h 183"/>
                <a:gd name="T114" fmla="*/ 97 w 238"/>
                <a:gd name="T115" fmla="*/ 0 h 183"/>
                <a:gd name="T116" fmla="*/ 107 w 238"/>
                <a:gd name="T117" fmla="*/ 0 h 183"/>
                <a:gd name="T118" fmla="*/ 110 w 238"/>
                <a:gd name="T119" fmla="*/ 4 h 183"/>
                <a:gd name="T120" fmla="*/ 116 w 238"/>
                <a:gd name="T121" fmla="*/ 7 h 183"/>
                <a:gd name="T122" fmla="*/ 126 w 238"/>
                <a:gd name="T123" fmla="*/ 1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8" h="183">
                  <a:moveTo>
                    <a:pt x="143" y="9"/>
                  </a:moveTo>
                  <a:lnTo>
                    <a:pt x="143" y="9"/>
                  </a:lnTo>
                  <a:lnTo>
                    <a:pt x="143" y="3"/>
                  </a:lnTo>
                  <a:lnTo>
                    <a:pt x="143" y="3"/>
                  </a:lnTo>
                  <a:lnTo>
                    <a:pt x="151" y="3"/>
                  </a:lnTo>
                  <a:lnTo>
                    <a:pt x="158" y="3"/>
                  </a:lnTo>
                  <a:lnTo>
                    <a:pt x="158" y="3"/>
                  </a:lnTo>
                  <a:lnTo>
                    <a:pt x="162" y="1"/>
                  </a:lnTo>
                  <a:lnTo>
                    <a:pt x="166" y="3"/>
                  </a:lnTo>
                  <a:lnTo>
                    <a:pt x="166" y="3"/>
                  </a:lnTo>
                  <a:lnTo>
                    <a:pt x="166" y="3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9" y="3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3"/>
                  </a:lnTo>
                  <a:lnTo>
                    <a:pt x="175" y="3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82" y="3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9" y="0"/>
                  </a:lnTo>
                  <a:lnTo>
                    <a:pt x="193" y="1"/>
                  </a:lnTo>
                  <a:lnTo>
                    <a:pt x="197" y="3"/>
                  </a:lnTo>
                  <a:lnTo>
                    <a:pt x="198" y="4"/>
                  </a:lnTo>
                  <a:lnTo>
                    <a:pt x="198" y="7"/>
                  </a:lnTo>
                  <a:lnTo>
                    <a:pt x="198" y="7"/>
                  </a:lnTo>
                  <a:lnTo>
                    <a:pt x="205" y="7"/>
                  </a:lnTo>
                  <a:lnTo>
                    <a:pt x="205" y="7"/>
                  </a:lnTo>
                  <a:lnTo>
                    <a:pt x="212" y="8"/>
                  </a:lnTo>
                  <a:lnTo>
                    <a:pt x="212" y="8"/>
                  </a:lnTo>
                  <a:lnTo>
                    <a:pt x="215" y="9"/>
                  </a:lnTo>
                  <a:lnTo>
                    <a:pt x="217" y="14"/>
                  </a:lnTo>
                  <a:lnTo>
                    <a:pt x="219" y="20"/>
                  </a:lnTo>
                  <a:lnTo>
                    <a:pt x="219" y="20"/>
                  </a:lnTo>
                  <a:lnTo>
                    <a:pt x="228" y="20"/>
                  </a:lnTo>
                  <a:lnTo>
                    <a:pt x="228" y="20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0" y="30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34" y="35"/>
                  </a:lnTo>
                  <a:lnTo>
                    <a:pt x="234" y="38"/>
                  </a:lnTo>
                  <a:lnTo>
                    <a:pt x="234" y="43"/>
                  </a:lnTo>
                  <a:lnTo>
                    <a:pt x="234" y="43"/>
                  </a:lnTo>
                  <a:lnTo>
                    <a:pt x="238" y="45"/>
                  </a:lnTo>
                  <a:lnTo>
                    <a:pt x="238" y="47"/>
                  </a:lnTo>
                  <a:lnTo>
                    <a:pt x="238" y="53"/>
                  </a:lnTo>
                  <a:lnTo>
                    <a:pt x="238" y="53"/>
                  </a:lnTo>
                  <a:lnTo>
                    <a:pt x="238" y="60"/>
                  </a:lnTo>
                  <a:lnTo>
                    <a:pt x="238" y="60"/>
                  </a:lnTo>
                  <a:lnTo>
                    <a:pt x="236" y="66"/>
                  </a:lnTo>
                  <a:lnTo>
                    <a:pt x="236" y="66"/>
                  </a:lnTo>
                  <a:lnTo>
                    <a:pt x="235" y="69"/>
                  </a:lnTo>
                  <a:lnTo>
                    <a:pt x="232" y="72"/>
                  </a:lnTo>
                  <a:lnTo>
                    <a:pt x="232" y="72"/>
                  </a:lnTo>
                  <a:lnTo>
                    <a:pt x="231" y="77"/>
                  </a:lnTo>
                  <a:lnTo>
                    <a:pt x="231" y="77"/>
                  </a:lnTo>
                  <a:lnTo>
                    <a:pt x="230" y="81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8" y="88"/>
                  </a:lnTo>
                  <a:lnTo>
                    <a:pt x="228" y="91"/>
                  </a:lnTo>
                  <a:lnTo>
                    <a:pt x="228" y="91"/>
                  </a:lnTo>
                  <a:lnTo>
                    <a:pt x="220" y="91"/>
                  </a:lnTo>
                  <a:lnTo>
                    <a:pt x="220" y="91"/>
                  </a:lnTo>
                  <a:lnTo>
                    <a:pt x="219" y="106"/>
                  </a:lnTo>
                  <a:lnTo>
                    <a:pt x="219" y="106"/>
                  </a:lnTo>
                  <a:lnTo>
                    <a:pt x="219" y="118"/>
                  </a:lnTo>
                  <a:lnTo>
                    <a:pt x="219" y="118"/>
                  </a:lnTo>
                  <a:lnTo>
                    <a:pt x="219" y="122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21" y="125"/>
                  </a:lnTo>
                  <a:lnTo>
                    <a:pt x="223" y="126"/>
                  </a:lnTo>
                  <a:lnTo>
                    <a:pt x="223" y="127"/>
                  </a:lnTo>
                  <a:lnTo>
                    <a:pt x="223" y="127"/>
                  </a:lnTo>
                  <a:lnTo>
                    <a:pt x="223" y="130"/>
                  </a:lnTo>
                  <a:lnTo>
                    <a:pt x="221" y="133"/>
                  </a:lnTo>
                  <a:lnTo>
                    <a:pt x="221" y="133"/>
                  </a:lnTo>
                  <a:lnTo>
                    <a:pt x="221" y="138"/>
                  </a:lnTo>
                  <a:lnTo>
                    <a:pt x="221" y="138"/>
                  </a:lnTo>
                  <a:lnTo>
                    <a:pt x="216" y="138"/>
                  </a:lnTo>
                  <a:lnTo>
                    <a:pt x="209" y="140"/>
                  </a:lnTo>
                  <a:lnTo>
                    <a:pt x="209" y="140"/>
                  </a:lnTo>
                  <a:lnTo>
                    <a:pt x="208" y="142"/>
                  </a:lnTo>
                  <a:lnTo>
                    <a:pt x="208" y="144"/>
                  </a:lnTo>
                  <a:lnTo>
                    <a:pt x="208" y="144"/>
                  </a:lnTo>
                  <a:lnTo>
                    <a:pt x="209" y="146"/>
                  </a:lnTo>
                  <a:lnTo>
                    <a:pt x="211" y="146"/>
                  </a:lnTo>
                  <a:lnTo>
                    <a:pt x="211" y="148"/>
                  </a:lnTo>
                  <a:lnTo>
                    <a:pt x="211" y="151"/>
                  </a:lnTo>
                  <a:lnTo>
                    <a:pt x="211" y="151"/>
                  </a:lnTo>
                  <a:lnTo>
                    <a:pt x="209" y="152"/>
                  </a:lnTo>
                  <a:lnTo>
                    <a:pt x="205" y="153"/>
                  </a:lnTo>
                  <a:lnTo>
                    <a:pt x="198" y="155"/>
                  </a:lnTo>
                  <a:lnTo>
                    <a:pt x="198" y="155"/>
                  </a:lnTo>
                  <a:lnTo>
                    <a:pt x="198" y="157"/>
                  </a:lnTo>
                  <a:lnTo>
                    <a:pt x="197" y="160"/>
                  </a:lnTo>
                  <a:lnTo>
                    <a:pt x="193" y="164"/>
                  </a:lnTo>
                  <a:lnTo>
                    <a:pt x="193" y="164"/>
                  </a:lnTo>
                  <a:lnTo>
                    <a:pt x="188" y="167"/>
                  </a:lnTo>
                  <a:lnTo>
                    <a:pt x="182" y="171"/>
                  </a:lnTo>
                  <a:lnTo>
                    <a:pt x="182" y="171"/>
                  </a:lnTo>
                  <a:lnTo>
                    <a:pt x="178" y="174"/>
                  </a:lnTo>
                  <a:lnTo>
                    <a:pt x="174" y="176"/>
                  </a:lnTo>
                  <a:lnTo>
                    <a:pt x="174" y="176"/>
                  </a:lnTo>
                  <a:lnTo>
                    <a:pt x="170" y="180"/>
                  </a:lnTo>
                  <a:lnTo>
                    <a:pt x="166" y="183"/>
                  </a:lnTo>
                  <a:lnTo>
                    <a:pt x="166" y="183"/>
                  </a:lnTo>
                  <a:lnTo>
                    <a:pt x="162" y="183"/>
                  </a:lnTo>
                  <a:lnTo>
                    <a:pt x="160" y="182"/>
                  </a:lnTo>
                  <a:lnTo>
                    <a:pt x="156" y="178"/>
                  </a:lnTo>
                  <a:lnTo>
                    <a:pt x="156" y="178"/>
                  </a:lnTo>
                  <a:lnTo>
                    <a:pt x="154" y="178"/>
                  </a:lnTo>
                  <a:lnTo>
                    <a:pt x="151" y="176"/>
                  </a:lnTo>
                  <a:lnTo>
                    <a:pt x="151" y="176"/>
                  </a:lnTo>
                  <a:lnTo>
                    <a:pt x="145" y="175"/>
                  </a:lnTo>
                  <a:lnTo>
                    <a:pt x="145" y="175"/>
                  </a:lnTo>
                  <a:lnTo>
                    <a:pt x="137" y="174"/>
                  </a:lnTo>
                  <a:lnTo>
                    <a:pt x="129" y="172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06" y="172"/>
                  </a:lnTo>
                  <a:lnTo>
                    <a:pt x="103" y="172"/>
                  </a:lnTo>
                  <a:lnTo>
                    <a:pt x="99" y="171"/>
                  </a:lnTo>
                  <a:lnTo>
                    <a:pt x="99" y="171"/>
                  </a:lnTo>
                  <a:lnTo>
                    <a:pt x="98" y="168"/>
                  </a:lnTo>
                  <a:lnTo>
                    <a:pt x="97" y="165"/>
                  </a:lnTo>
                  <a:lnTo>
                    <a:pt x="97" y="165"/>
                  </a:lnTo>
                  <a:lnTo>
                    <a:pt x="91" y="165"/>
                  </a:lnTo>
                  <a:lnTo>
                    <a:pt x="91" y="165"/>
                  </a:lnTo>
                  <a:lnTo>
                    <a:pt x="80" y="165"/>
                  </a:lnTo>
                  <a:lnTo>
                    <a:pt x="80" y="165"/>
                  </a:lnTo>
                  <a:lnTo>
                    <a:pt x="78" y="165"/>
                  </a:lnTo>
                  <a:lnTo>
                    <a:pt x="78" y="163"/>
                  </a:lnTo>
                  <a:lnTo>
                    <a:pt x="78" y="163"/>
                  </a:lnTo>
                  <a:lnTo>
                    <a:pt x="78" y="160"/>
                  </a:lnTo>
                  <a:lnTo>
                    <a:pt x="78" y="157"/>
                  </a:lnTo>
                  <a:lnTo>
                    <a:pt x="78" y="157"/>
                  </a:lnTo>
                  <a:lnTo>
                    <a:pt x="74" y="153"/>
                  </a:lnTo>
                  <a:lnTo>
                    <a:pt x="74" y="153"/>
                  </a:lnTo>
                  <a:lnTo>
                    <a:pt x="68" y="146"/>
                  </a:lnTo>
                  <a:lnTo>
                    <a:pt x="68" y="146"/>
                  </a:lnTo>
                  <a:lnTo>
                    <a:pt x="67" y="142"/>
                  </a:lnTo>
                  <a:lnTo>
                    <a:pt x="67" y="142"/>
                  </a:lnTo>
                  <a:lnTo>
                    <a:pt x="64" y="140"/>
                  </a:lnTo>
                  <a:lnTo>
                    <a:pt x="61" y="138"/>
                  </a:lnTo>
                  <a:lnTo>
                    <a:pt x="57" y="137"/>
                  </a:lnTo>
                  <a:lnTo>
                    <a:pt x="57" y="137"/>
                  </a:lnTo>
                  <a:lnTo>
                    <a:pt x="52" y="134"/>
                  </a:lnTo>
                  <a:lnTo>
                    <a:pt x="45" y="134"/>
                  </a:lnTo>
                  <a:lnTo>
                    <a:pt x="45" y="134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37" y="132"/>
                  </a:lnTo>
                  <a:lnTo>
                    <a:pt x="34" y="130"/>
                  </a:lnTo>
                  <a:lnTo>
                    <a:pt x="34" y="130"/>
                  </a:lnTo>
                  <a:lnTo>
                    <a:pt x="29" y="129"/>
                  </a:lnTo>
                  <a:lnTo>
                    <a:pt x="25" y="129"/>
                  </a:lnTo>
                  <a:lnTo>
                    <a:pt x="22" y="127"/>
                  </a:lnTo>
                  <a:lnTo>
                    <a:pt x="22" y="127"/>
                  </a:lnTo>
                  <a:lnTo>
                    <a:pt x="19" y="125"/>
                  </a:lnTo>
                  <a:lnTo>
                    <a:pt x="18" y="122"/>
                  </a:lnTo>
                  <a:lnTo>
                    <a:pt x="17" y="11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7" y="113"/>
                  </a:lnTo>
                  <a:lnTo>
                    <a:pt x="4" y="110"/>
                  </a:lnTo>
                  <a:lnTo>
                    <a:pt x="2" y="107"/>
                  </a:lnTo>
                  <a:lnTo>
                    <a:pt x="2" y="107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2" y="83"/>
                  </a:lnTo>
                  <a:lnTo>
                    <a:pt x="4" y="80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11" y="76"/>
                  </a:lnTo>
                  <a:lnTo>
                    <a:pt x="13" y="73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5" y="66"/>
                  </a:lnTo>
                  <a:lnTo>
                    <a:pt x="17" y="65"/>
                  </a:lnTo>
                  <a:lnTo>
                    <a:pt x="19" y="62"/>
                  </a:lnTo>
                  <a:lnTo>
                    <a:pt x="19" y="61"/>
                  </a:lnTo>
                  <a:lnTo>
                    <a:pt x="19" y="61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6" y="43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4" y="35"/>
                  </a:lnTo>
                  <a:lnTo>
                    <a:pt x="36" y="34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55" y="30"/>
                  </a:lnTo>
                  <a:lnTo>
                    <a:pt x="55" y="30"/>
                  </a:lnTo>
                  <a:lnTo>
                    <a:pt x="57" y="30"/>
                  </a:lnTo>
                  <a:lnTo>
                    <a:pt x="59" y="28"/>
                  </a:lnTo>
                  <a:lnTo>
                    <a:pt x="59" y="28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4" y="24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2" y="20"/>
                  </a:lnTo>
                  <a:lnTo>
                    <a:pt x="74" y="18"/>
                  </a:lnTo>
                  <a:lnTo>
                    <a:pt x="75" y="16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83" y="12"/>
                  </a:lnTo>
                  <a:lnTo>
                    <a:pt x="84" y="11"/>
                  </a:lnTo>
                  <a:lnTo>
                    <a:pt x="86" y="8"/>
                  </a:lnTo>
                  <a:lnTo>
                    <a:pt x="86" y="8"/>
                  </a:lnTo>
                  <a:lnTo>
                    <a:pt x="90" y="8"/>
                  </a:lnTo>
                  <a:lnTo>
                    <a:pt x="93" y="7"/>
                  </a:lnTo>
                  <a:lnTo>
                    <a:pt x="93" y="7"/>
                  </a:lnTo>
                  <a:lnTo>
                    <a:pt x="95" y="4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10" y="0"/>
                  </a:lnTo>
                  <a:lnTo>
                    <a:pt x="110" y="3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6" y="7"/>
                  </a:lnTo>
                  <a:lnTo>
                    <a:pt x="116" y="7"/>
                  </a:lnTo>
                  <a:lnTo>
                    <a:pt x="120" y="9"/>
                  </a:lnTo>
                  <a:lnTo>
                    <a:pt x="120" y="9"/>
                  </a:lnTo>
                  <a:lnTo>
                    <a:pt x="124" y="11"/>
                  </a:lnTo>
                  <a:lnTo>
                    <a:pt x="126" y="12"/>
                  </a:lnTo>
                  <a:lnTo>
                    <a:pt x="126" y="12"/>
                  </a:lnTo>
                  <a:lnTo>
                    <a:pt x="141" y="12"/>
                  </a:lnTo>
                  <a:lnTo>
                    <a:pt x="143" y="9"/>
                  </a:lnTo>
                  <a:close/>
                </a:path>
              </a:pathLst>
            </a:custGeom>
            <a:solidFill>
              <a:srgbClr val="97B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98"/>
            <p:cNvSpPr>
              <a:spLocks/>
            </p:cNvSpPr>
            <p:nvPr/>
          </p:nvSpPr>
          <p:spPr bwMode="auto">
            <a:xfrm>
              <a:off x="2996" y="3706"/>
              <a:ext cx="19" cy="22"/>
            </a:xfrm>
            <a:custGeom>
              <a:avLst/>
              <a:gdLst>
                <a:gd name="T0" fmla="*/ 40 w 102"/>
                <a:gd name="T1" fmla="*/ 37 h 120"/>
                <a:gd name="T2" fmla="*/ 46 w 102"/>
                <a:gd name="T3" fmla="*/ 37 h 120"/>
                <a:gd name="T4" fmla="*/ 54 w 102"/>
                <a:gd name="T5" fmla="*/ 37 h 120"/>
                <a:gd name="T6" fmla="*/ 57 w 102"/>
                <a:gd name="T7" fmla="*/ 33 h 120"/>
                <a:gd name="T8" fmla="*/ 64 w 102"/>
                <a:gd name="T9" fmla="*/ 29 h 120"/>
                <a:gd name="T10" fmla="*/ 67 w 102"/>
                <a:gd name="T11" fmla="*/ 25 h 120"/>
                <a:gd name="T12" fmla="*/ 69 w 102"/>
                <a:gd name="T13" fmla="*/ 18 h 120"/>
                <a:gd name="T14" fmla="*/ 72 w 102"/>
                <a:gd name="T15" fmla="*/ 11 h 120"/>
                <a:gd name="T16" fmla="*/ 76 w 102"/>
                <a:gd name="T17" fmla="*/ 9 h 120"/>
                <a:gd name="T18" fmla="*/ 79 w 102"/>
                <a:gd name="T19" fmla="*/ 6 h 120"/>
                <a:gd name="T20" fmla="*/ 77 w 102"/>
                <a:gd name="T21" fmla="*/ 3 h 120"/>
                <a:gd name="T22" fmla="*/ 77 w 102"/>
                <a:gd name="T23" fmla="*/ 0 h 120"/>
                <a:gd name="T24" fmla="*/ 80 w 102"/>
                <a:gd name="T25" fmla="*/ 0 h 120"/>
                <a:gd name="T26" fmla="*/ 83 w 102"/>
                <a:gd name="T27" fmla="*/ 2 h 120"/>
                <a:gd name="T28" fmla="*/ 91 w 102"/>
                <a:gd name="T29" fmla="*/ 6 h 120"/>
                <a:gd name="T30" fmla="*/ 99 w 102"/>
                <a:gd name="T31" fmla="*/ 11 h 120"/>
                <a:gd name="T32" fmla="*/ 102 w 102"/>
                <a:gd name="T33" fmla="*/ 15 h 120"/>
                <a:gd name="T34" fmla="*/ 102 w 102"/>
                <a:gd name="T35" fmla="*/ 21 h 120"/>
                <a:gd name="T36" fmla="*/ 94 w 102"/>
                <a:gd name="T37" fmla="*/ 22 h 120"/>
                <a:gd name="T38" fmla="*/ 92 w 102"/>
                <a:gd name="T39" fmla="*/ 25 h 120"/>
                <a:gd name="T40" fmla="*/ 90 w 102"/>
                <a:gd name="T41" fmla="*/ 33 h 120"/>
                <a:gd name="T42" fmla="*/ 88 w 102"/>
                <a:gd name="T43" fmla="*/ 40 h 120"/>
                <a:gd name="T44" fmla="*/ 88 w 102"/>
                <a:gd name="T45" fmla="*/ 49 h 120"/>
                <a:gd name="T46" fmla="*/ 88 w 102"/>
                <a:gd name="T47" fmla="*/ 53 h 120"/>
                <a:gd name="T48" fmla="*/ 91 w 102"/>
                <a:gd name="T49" fmla="*/ 56 h 120"/>
                <a:gd name="T50" fmla="*/ 91 w 102"/>
                <a:gd name="T51" fmla="*/ 64 h 120"/>
                <a:gd name="T52" fmla="*/ 87 w 102"/>
                <a:gd name="T53" fmla="*/ 66 h 120"/>
                <a:gd name="T54" fmla="*/ 84 w 102"/>
                <a:gd name="T55" fmla="*/ 66 h 120"/>
                <a:gd name="T56" fmla="*/ 79 w 102"/>
                <a:gd name="T57" fmla="*/ 68 h 120"/>
                <a:gd name="T58" fmla="*/ 76 w 102"/>
                <a:gd name="T59" fmla="*/ 71 h 120"/>
                <a:gd name="T60" fmla="*/ 67 w 102"/>
                <a:gd name="T61" fmla="*/ 71 h 120"/>
                <a:gd name="T62" fmla="*/ 59 w 102"/>
                <a:gd name="T63" fmla="*/ 71 h 120"/>
                <a:gd name="T64" fmla="*/ 53 w 102"/>
                <a:gd name="T65" fmla="*/ 72 h 120"/>
                <a:gd name="T66" fmla="*/ 52 w 102"/>
                <a:gd name="T67" fmla="*/ 74 h 120"/>
                <a:gd name="T68" fmla="*/ 48 w 102"/>
                <a:gd name="T69" fmla="*/ 80 h 120"/>
                <a:gd name="T70" fmla="*/ 44 w 102"/>
                <a:gd name="T71" fmla="*/ 89 h 120"/>
                <a:gd name="T72" fmla="*/ 41 w 102"/>
                <a:gd name="T73" fmla="*/ 93 h 120"/>
                <a:gd name="T74" fmla="*/ 40 w 102"/>
                <a:gd name="T75" fmla="*/ 95 h 120"/>
                <a:gd name="T76" fmla="*/ 35 w 102"/>
                <a:gd name="T77" fmla="*/ 103 h 120"/>
                <a:gd name="T78" fmla="*/ 33 w 102"/>
                <a:gd name="T79" fmla="*/ 112 h 120"/>
                <a:gd name="T80" fmla="*/ 31 w 102"/>
                <a:gd name="T81" fmla="*/ 120 h 120"/>
                <a:gd name="T82" fmla="*/ 25 w 102"/>
                <a:gd name="T83" fmla="*/ 120 h 120"/>
                <a:gd name="T84" fmla="*/ 18 w 102"/>
                <a:gd name="T85" fmla="*/ 116 h 120"/>
                <a:gd name="T86" fmla="*/ 15 w 102"/>
                <a:gd name="T87" fmla="*/ 112 h 120"/>
                <a:gd name="T88" fmla="*/ 14 w 102"/>
                <a:gd name="T89" fmla="*/ 109 h 120"/>
                <a:gd name="T90" fmla="*/ 11 w 102"/>
                <a:gd name="T91" fmla="*/ 105 h 120"/>
                <a:gd name="T92" fmla="*/ 8 w 102"/>
                <a:gd name="T93" fmla="*/ 102 h 120"/>
                <a:gd name="T94" fmla="*/ 7 w 102"/>
                <a:gd name="T95" fmla="*/ 101 h 120"/>
                <a:gd name="T96" fmla="*/ 2 w 102"/>
                <a:gd name="T97" fmla="*/ 93 h 120"/>
                <a:gd name="T98" fmla="*/ 0 w 102"/>
                <a:gd name="T99" fmla="*/ 85 h 120"/>
                <a:gd name="T100" fmla="*/ 2 w 102"/>
                <a:gd name="T101" fmla="*/ 83 h 120"/>
                <a:gd name="T102" fmla="*/ 7 w 102"/>
                <a:gd name="T103" fmla="*/ 79 h 120"/>
                <a:gd name="T104" fmla="*/ 8 w 102"/>
                <a:gd name="T105" fmla="*/ 76 h 120"/>
                <a:gd name="T106" fmla="*/ 10 w 102"/>
                <a:gd name="T107" fmla="*/ 74 h 120"/>
                <a:gd name="T108" fmla="*/ 12 w 102"/>
                <a:gd name="T109" fmla="*/ 67 h 120"/>
                <a:gd name="T110" fmla="*/ 14 w 102"/>
                <a:gd name="T111" fmla="*/ 64 h 120"/>
                <a:gd name="T112" fmla="*/ 15 w 102"/>
                <a:gd name="T113" fmla="*/ 60 h 120"/>
                <a:gd name="T114" fmla="*/ 22 w 102"/>
                <a:gd name="T115" fmla="*/ 56 h 120"/>
                <a:gd name="T116" fmla="*/ 25 w 102"/>
                <a:gd name="T117" fmla="*/ 53 h 120"/>
                <a:gd name="T118" fmla="*/ 26 w 102"/>
                <a:gd name="T119" fmla="*/ 47 h 120"/>
                <a:gd name="T120" fmla="*/ 27 w 102"/>
                <a:gd name="T121" fmla="*/ 44 h 120"/>
                <a:gd name="T122" fmla="*/ 37 w 102"/>
                <a:gd name="T123" fmla="*/ 38 h 120"/>
                <a:gd name="T124" fmla="*/ 40 w 102"/>
                <a:gd name="T125" fmla="*/ 3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120">
                  <a:moveTo>
                    <a:pt x="40" y="37"/>
                  </a:moveTo>
                  <a:lnTo>
                    <a:pt x="40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61" y="30"/>
                  </a:lnTo>
                  <a:lnTo>
                    <a:pt x="64" y="29"/>
                  </a:lnTo>
                  <a:lnTo>
                    <a:pt x="67" y="26"/>
                  </a:lnTo>
                  <a:lnTo>
                    <a:pt x="67" y="25"/>
                  </a:lnTo>
                  <a:lnTo>
                    <a:pt x="67" y="25"/>
                  </a:lnTo>
                  <a:lnTo>
                    <a:pt x="69" y="18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75" y="10"/>
                  </a:lnTo>
                  <a:lnTo>
                    <a:pt x="76" y="9"/>
                  </a:lnTo>
                  <a:lnTo>
                    <a:pt x="79" y="9"/>
                  </a:lnTo>
                  <a:lnTo>
                    <a:pt x="79" y="6"/>
                  </a:lnTo>
                  <a:lnTo>
                    <a:pt x="79" y="6"/>
                  </a:lnTo>
                  <a:lnTo>
                    <a:pt x="77" y="3"/>
                  </a:lnTo>
                  <a:lnTo>
                    <a:pt x="77" y="2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0" y="0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91" y="6"/>
                  </a:lnTo>
                  <a:lnTo>
                    <a:pt x="91" y="6"/>
                  </a:lnTo>
                  <a:lnTo>
                    <a:pt x="99" y="11"/>
                  </a:lnTo>
                  <a:lnTo>
                    <a:pt x="99" y="11"/>
                  </a:lnTo>
                  <a:lnTo>
                    <a:pt x="101" y="13"/>
                  </a:lnTo>
                  <a:lnTo>
                    <a:pt x="102" y="15"/>
                  </a:lnTo>
                  <a:lnTo>
                    <a:pt x="102" y="21"/>
                  </a:lnTo>
                  <a:lnTo>
                    <a:pt x="102" y="21"/>
                  </a:lnTo>
                  <a:lnTo>
                    <a:pt x="98" y="21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92" y="25"/>
                  </a:lnTo>
                  <a:lnTo>
                    <a:pt x="91" y="28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88" y="4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1" y="56"/>
                  </a:lnTo>
                  <a:lnTo>
                    <a:pt x="91" y="56"/>
                  </a:lnTo>
                  <a:lnTo>
                    <a:pt x="91" y="60"/>
                  </a:lnTo>
                  <a:lnTo>
                    <a:pt x="91" y="64"/>
                  </a:lnTo>
                  <a:lnTo>
                    <a:pt x="91" y="64"/>
                  </a:lnTo>
                  <a:lnTo>
                    <a:pt x="87" y="66"/>
                  </a:lnTo>
                  <a:lnTo>
                    <a:pt x="84" y="66"/>
                  </a:lnTo>
                  <a:lnTo>
                    <a:pt x="84" y="66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76" y="71"/>
                  </a:lnTo>
                  <a:lnTo>
                    <a:pt x="76" y="71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59" y="71"/>
                  </a:lnTo>
                  <a:lnTo>
                    <a:pt x="59" y="71"/>
                  </a:lnTo>
                  <a:lnTo>
                    <a:pt x="54" y="71"/>
                  </a:lnTo>
                  <a:lnTo>
                    <a:pt x="53" y="72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9" y="76"/>
                  </a:lnTo>
                  <a:lnTo>
                    <a:pt x="48" y="80"/>
                  </a:lnTo>
                  <a:lnTo>
                    <a:pt x="46" y="86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41" y="93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35" y="103"/>
                  </a:lnTo>
                  <a:lnTo>
                    <a:pt x="35" y="103"/>
                  </a:lnTo>
                  <a:lnTo>
                    <a:pt x="34" y="108"/>
                  </a:lnTo>
                  <a:lnTo>
                    <a:pt x="33" y="112"/>
                  </a:lnTo>
                  <a:lnTo>
                    <a:pt x="31" y="120"/>
                  </a:lnTo>
                  <a:lnTo>
                    <a:pt x="31" y="120"/>
                  </a:lnTo>
                  <a:lnTo>
                    <a:pt x="27" y="120"/>
                  </a:lnTo>
                  <a:lnTo>
                    <a:pt x="25" y="120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16" y="114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14" y="109"/>
                  </a:lnTo>
                  <a:lnTo>
                    <a:pt x="11" y="105"/>
                  </a:lnTo>
                  <a:lnTo>
                    <a:pt x="11" y="105"/>
                  </a:lnTo>
                  <a:lnTo>
                    <a:pt x="8" y="102"/>
                  </a:lnTo>
                  <a:lnTo>
                    <a:pt x="8" y="102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2" y="83"/>
                  </a:lnTo>
                  <a:lnTo>
                    <a:pt x="3" y="82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8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11" y="70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4" y="64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9" y="59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5" y="53"/>
                  </a:lnTo>
                  <a:lnTo>
                    <a:pt x="25" y="51"/>
                  </a:lnTo>
                  <a:lnTo>
                    <a:pt x="26" y="47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33" y="40"/>
                  </a:lnTo>
                  <a:lnTo>
                    <a:pt x="37" y="38"/>
                  </a:lnTo>
                  <a:lnTo>
                    <a:pt x="40" y="37"/>
                  </a:lnTo>
                  <a:lnTo>
                    <a:pt x="40" y="37"/>
                  </a:lnTo>
                  <a:close/>
                </a:path>
              </a:pathLst>
            </a:custGeom>
            <a:solidFill>
              <a:srgbClr val="97B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119084" y="4982704"/>
            <a:ext cx="1381218" cy="111652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000" dirty="0"/>
              <a:t>Hawaii</a:t>
            </a:r>
            <a:r>
              <a:rPr lang="en-US" dirty="0"/>
              <a:t> 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600199" y="766603"/>
            <a:ext cx="2541461" cy="792847"/>
          </a:xfrm>
          <a:prstGeom prst="roundRect">
            <a:avLst/>
          </a:prstGeom>
          <a:solidFill>
            <a:srgbClr val="CCFFCC"/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100" b="1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Northern California</a:t>
            </a:r>
          </a:p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Ross </a:t>
            </a:r>
            <a:r>
              <a:rPr lang="en-US" sz="1100" dirty="0" err="1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Beheshti</a:t>
            </a:r>
            <a:r>
              <a:rPr lang="en-US" sz="11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 – AE – 408-986-5589</a:t>
            </a:r>
          </a:p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Josh Lyford/Ryan </a:t>
            </a:r>
            <a:r>
              <a:rPr lang="en-US" sz="1100" dirty="0" err="1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Ettl</a:t>
            </a:r>
            <a:r>
              <a:rPr lang="en-US" sz="11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 – SE </a:t>
            </a:r>
            <a:br>
              <a:rPr lang="en-US" sz="11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</a:br>
            <a:endParaRPr lang="en-US" sz="11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595218" y="1870229"/>
            <a:ext cx="2417983" cy="797215"/>
          </a:xfrm>
          <a:prstGeom prst="roundRect">
            <a:avLst/>
          </a:prstGeom>
          <a:solidFill>
            <a:srgbClr val="CCFFCC"/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 </a:t>
            </a:r>
            <a:r>
              <a:rPr lang="en-US" sz="1100" b="1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Northern California Named Accounts</a:t>
            </a:r>
          </a:p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Brett Nunes – AE – 925-640-9415</a:t>
            </a:r>
          </a:p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Josh Lyford – SE – 831-207-1974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633318" y="2826492"/>
            <a:ext cx="2371537" cy="971453"/>
          </a:xfrm>
          <a:prstGeom prst="roundRect">
            <a:avLst/>
          </a:prstGeom>
          <a:solidFill>
            <a:srgbClr val="CCFFCC"/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100" b="1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SoCal LA to San Luis Obispo</a:t>
            </a:r>
          </a:p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Mark Shapiro – AE – 805-427-5999</a:t>
            </a:r>
          </a:p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Bob Smiley – SE – 805-300-7997</a:t>
            </a: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97100" y="57658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574800" y="4905160"/>
            <a:ext cx="2786211" cy="1098901"/>
          </a:xfrm>
          <a:prstGeom prst="roundRect">
            <a:avLst/>
          </a:prstGeom>
          <a:solidFill>
            <a:srgbClr val="CCFFCC"/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Named Accounts</a:t>
            </a:r>
          </a:p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And Southern NV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Brad Rodgers – AE – 858-564-9355</a:t>
            </a:r>
            <a:br>
              <a:rPr lang="en-US" sz="1200" dirty="0"/>
            </a:b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Alex Del Rio – SE – 619-301-1675 </a:t>
            </a:r>
          </a:p>
          <a:p>
            <a:pPr algn="ctr">
              <a:defRPr/>
            </a:pP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711369" y="5540966"/>
            <a:ext cx="2948437" cy="8383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CA, NV SLED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Fernando Gaudy – AE – 916-294-9874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Ryan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Ettl</a:t>
            </a: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 – SE – 916-365-5844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624275" y="375264"/>
            <a:ext cx="2976936" cy="848539"/>
          </a:xfrm>
          <a:prstGeom prst="roundRect">
            <a:avLst/>
          </a:prstGeom>
          <a:solidFill>
            <a:srgbClr val="CCFFCC"/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WA, OR, ID, AK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Ethan Woodward – AE – 415-941-5651</a:t>
            </a:r>
            <a:b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</a:br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Jorge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cs typeface="Arial Narrow"/>
              </a:rPr>
              <a:t>Figueira</a:t>
            </a:r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/Sif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cs typeface="Arial Narrow"/>
              </a:rPr>
              <a:t>Baksh</a:t>
            </a:r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, SE’s </a:t>
            </a: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619256" y="1952336"/>
            <a:ext cx="2836653" cy="976270"/>
          </a:xfrm>
          <a:prstGeom prst="roundRect">
            <a:avLst/>
          </a:prstGeom>
          <a:solidFill>
            <a:srgbClr val="CCFFCC"/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Mountain States</a:t>
            </a:r>
            <a:br>
              <a:rPr lang="en-US" sz="1200" b="1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</a:b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Chris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Hendee</a:t>
            </a: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 – AE - </a:t>
            </a:r>
            <a:r>
              <a:rPr lang="en-US" sz="1200" dirty="0"/>
              <a:t>480-560-5268</a:t>
            </a: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  </a:t>
            </a:r>
            <a:b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</a:b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Sif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Baksh</a:t>
            </a: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 – SE – 719-510-0056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574800" y="3850100"/>
            <a:ext cx="2769357" cy="1009645"/>
          </a:xfrm>
          <a:prstGeom prst="roundRect">
            <a:avLst/>
          </a:prstGeom>
          <a:solidFill>
            <a:srgbClr val="CCFFCC"/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SoCal (OC, SB, SD, RS, IMP, HI, Legal)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Kari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Kritzer</a:t>
            </a: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 – AE- 858-254-8768</a:t>
            </a:r>
            <a:b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</a:b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Alex Del Rio/Bob Smiley –SE’s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3822700" y="1342543"/>
            <a:ext cx="893354" cy="210197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778090" y="2480791"/>
            <a:ext cx="937965" cy="96372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778089" y="3556000"/>
            <a:ext cx="1129912" cy="95778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822701" y="4513788"/>
            <a:ext cx="1306749" cy="13956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154917" y="4926505"/>
            <a:ext cx="974533" cy="62854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5" idx="17"/>
          </p:cNvCxnSpPr>
          <p:nvPr/>
        </p:nvCxnSpPr>
        <p:spPr>
          <a:xfrm flipH="1">
            <a:off x="4156377" y="4378480"/>
            <a:ext cx="1421040" cy="1138929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754969" y="546100"/>
            <a:ext cx="1104607" cy="24130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339961" y="787401"/>
            <a:ext cx="1519614" cy="74927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989437" y="787402"/>
            <a:ext cx="1870139" cy="129053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815313" y="787401"/>
            <a:ext cx="1044263" cy="151347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7" idx="2"/>
          </p:cNvCxnSpPr>
          <p:nvPr/>
        </p:nvCxnSpPr>
        <p:spPr>
          <a:xfrm>
            <a:off x="6670614" y="1831663"/>
            <a:ext cx="1139887" cy="67406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746728" y="2527423"/>
            <a:ext cx="1063772" cy="140021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6076842" y="2527423"/>
            <a:ext cx="1733659" cy="125273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859576" y="2527546"/>
            <a:ext cx="963625" cy="116196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339961" y="3402835"/>
            <a:ext cx="736880" cy="2226054"/>
          </a:xfrm>
          <a:prstGeom prst="line">
            <a:avLst/>
          </a:prstGeom>
          <a:ln w="1905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716055" y="3312219"/>
            <a:ext cx="1360787" cy="2316671"/>
          </a:xfrm>
          <a:prstGeom prst="line">
            <a:avLst/>
          </a:prstGeom>
          <a:ln w="1905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721544" y="4306172"/>
            <a:ext cx="30734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prstClr val="black"/>
                </a:solidFill>
                <a:latin typeface="Arial Narrow"/>
                <a:cs typeface="Arial Narrow"/>
              </a:rPr>
              <a:t>Infoblox Pacific Region</a:t>
            </a:r>
          </a:p>
          <a:p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Regional </a:t>
            </a:r>
            <a:r>
              <a:rPr lang="en-US" sz="1200" b="1" dirty="0" err="1">
                <a:solidFill>
                  <a:prstClr val="black"/>
                </a:solidFill>
                <a:latin typeface="Arial Narrow"/>
                <a:cs typeface="Arial Narrow"/>
              </a:rPr>
              <a:t>Dir</a:t>
            </a:r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– Jacob Webb -  978-761-3454</a:t>
            </a:r>
          </a:p>
          <a:p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SE Manager – Jorge </a:t>
            </a:r>
            <a:r>
              <a:rPr lang="en-US" sz="1200" b="1" dirty="0" err="1">
                <a:solidFill>
                  <a:prstClr val="black"/>
                </a:solidFill>
                <a:latin typeface="Arial Narrow"/>
                <a:cs typeface="Arial Narrow"/>
              </a:rPr>
              <a:t>Figueira</a:t>
            </a:r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 – 408-679-1326 </a:t>
            </a:r>
            <a:b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</a:br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VP, West – Jim Pickering – 312-343-8445</a:t>
            </a:r>
            <a:b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</a:br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Field Marketing – Alicia Belford – 970-846-5350</a:t>
            </a:r>
          </a:p>
          <a:p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CAM – Casey Earle – 858-405-2432</a:t>
            </a:r>
            <a:b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</a:br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CAM SE – Richard Aviles – 805-991-9673</a:t>
            </a:r>
            <a:b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</a:br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BDR – Joy Hanh – 408-986-5614</a:t>
            </a:r>
            <a:b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</a:br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ISR – Dave </a:t>
            </a:r>
            <a:r>
              <a:rPr lang="en-US" sz="1200" b="1" dirty="0" err="1">
                <a:solidFill>
                  <a:prstClr val="black"/>
                </a:solidFill>
                <a:latin typeface="Arial Narrow"/>
                <a:cs typeface="Arial Narrow"/>
              </a:rPr>
              <a:t>Gundacker</a:t>
            </a:r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 – 408-986-5594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3822701" y="4513788"/>
            <a:ext cx="3236501" cy="7694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6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261235" y="1326329"/>
            <a:ext cx="4099512" cy="124540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square" lIns="91440" rIns="91440" rtlCol="0" anchor="ctr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Territory: New England/ Canada</a:t>
            </a:r>
          </a:p>
          <a:p>
            <a:r>
              <a:rPr lang="en-US" sz="900" dirty="0">
                <a:solidFill>
                  <a:schemeClr val="bg1"/>
                </a:solidFill>
              </a:rPr>
              <a:t>Senior Sales Director – Northeast: TBD</a:t>
            </a:r>
          </a:p>
          <a:p>
            <a:r>
              <a:rPr lang="en-US" sz="900" dirty="0">
                <a:solidFill>
                  <a:schemeClr val="bg1"/>
                </a:solidFill>
              </a:rPr>
              <a:t>Director Sales Northeast – NYC: Chris Mitchell, cmitchell@infoblox.com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Director of Sales Northeast – Boston: David Greene, dgreene@Infoblox.com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CAM: Jim Kelly  Jkelly@Infoblox.com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Channel SE: open</a:t>
            </a:r>
          </a:p>
          <a:p>
            <a:r>
              <a:rPr lang="en-US" sz="900" dirty="0">
                <a:solidFill>
                  <a:schemeClr val="bg1"/>
                </a:solidFill>
              </a:rPr>
              <a:t>FMM: Melissa </a:t>
            </a:r>
            <a:r>
              <a:rPr lang="en-US" sz="900" dirty="0" err="1">
                <a:solidFill>
                  <a:schemeClr val="bg1"/>
                </a:solidFill>
              </a:rPr>
              <a:t>Mertl</a:t>
            </a:r>
            <a:r>
              <a:rPr lang="en-US" sz="900" dirty="0">
                <a:solidFill>
                  <a:schemeClr val="bg1"/>
                </a:solidFill>
              </a:rPr>
              <a:t>, mmertl@infoblox.com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8038" y="1015125"/>
            <a:ext cx="3115360" cy="2976659"/>
            <a:chOff x="2517784" y="823072"/>
            <a:chExt cx="3937710" cy="37623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2572901" y="823072"/>
              <a:ext cx="3882593" cy="376239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711568" y="3093134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200" b="1" dirty="0"/>
                <a:t>BC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04529" y="2460292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200" b="1" dirty="0"/>
                <a:t>NT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4950" y="3219709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200" b="1" dirty="0"/>
                <a:t>AB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36657" y="2488834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200" b="1" dirty="0"/>
                <a:t>NU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20236" y="3414392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200" b="1" dirty="0"/>
                <a:t>SK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54467" y="3306500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200" b="1" dirty="0"/>
                <a:t>MB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78841" y="3635542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200" b="1" dirty="0"/>
                <a:t>ON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17784" y="2274426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200" b="1" dirty="0"/>
                <a:t>YT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26690" y="3264915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000" b="1" dirty="0"/>
                <a:t>NL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93290" y="3524456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200" b="1" dirty="0"/>
                <a:t>QC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88784" y="3941034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b="1" dirty="0"/>
                <a:t>NB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16033" y="4018386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b="1" dirty="0"/>
                <a:t>NS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0650" y="3779530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b="1" dirty="0"/>
                <a:t>PE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Map: New England/ Canada Region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6691" y="4686775"/>
            <a:ext cx="3751597" cy="614324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 algn="r"/>
            <a:r>
              <a:rPr lang="en-US" sz="900" dirty="0"/>
              <a:t> </a:t>
            </a:r>
            <a:endParaRPr lang="en-US" sz="9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775299" y="5360905"/>
            <a:ext cx="2137738" cy="914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 lIns="91440" rIns="9144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MAM – Major </a:t>
            </a:r>
            <a:r>
              <a:rPr lang="en-US" sz="900">
                <a:solidFill>
                  <a:schemeClr val="bg1"/>
                </a:solidFill>
              </a:rPr>
              <a:t>Account Manager</a:t>
            </a:r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AM – Account Manager</a:t>
            </a:r>
          </a:p>
          <a:p>
            <a:r>
              <a:rPr lang="en-US" sz="900" dirty="0">
                <a:solidFill>
                  <a:schemeClr val="bg1"/>
                </a:solidFill>
              </a:rPr>
              <a:t>SE – Systems Engineer</a:t>
            </a:r>
          </a:p>
          <a:p>
            <a:r>
              <a:rPr lang="en-US" sz="900" dirty="0">
                <a:solidFill>
                  <a:schemeClr val="bg1"/>
                </a:solidFill>
              </a:rPr>
              <a:t>ISR – Inside Sales Rep</a:t>
            </a:r>
          </a:p>
          <a:p>
            <a:r>
              <a:rPr lang="en-US" sz="900" dirty="0">
                <a:solidFill>
                  <a:schemeClr val="bg1"/>
                </a:solidFill>
              </a:rPr>
              <a:t>CAM – Channel Account Manager</a:t>
            </a:r>
          </a:p>
          <a:p>
            <a:r>
              <a:rPr lang="en-US" sz="900" dirty="0">
                <a:solidFill>
                  <a:schemeClr val="bg1"/>
                </a:solidFill>
              </a:rPr>
              <a:t>FMM – Field Marketing Manager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22489" y="1222843"/>
            <a:ext cx="2540443" cy="7261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1440" rIns="91440" rtlCol="0" anchor="ctr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Territory: Canada – AB / QC / SK / </a:t>
            </a:r>
            <a:r>
              <a:rPr lang="en-US" sz="900" b="1" dirty="0" err="1">
                <a:solidFill>
                  <a:schemeClr val="bg1"/>
                </a:solidFill>
              </a:rPr>
              <a:t>MBNamed</a:t>
            </a:r>
            <a:r>
              <a:rPr lang="en-US" sz="900" b="1" dirty="0">
                <a:solidFill>
                  <a:schemeClr val="bg1"/>
                </a:solidFill>
              </a:rPr>
              <a:t> &amp; AB</a:t>
            </a:r>
          </a:p>
          <a:p>
            <a:r>
              <a:rPr lang="en-US" sz="900" dirty="0">
                <a:solidFill>
                  <a:schemeClr val="bg1"/>
                </a:solidFill>
              </a:rPr>
              <a:t>AM: Gabe </a:t>
            </a:r>
            <a:r>
              <a:rPr lang="en-US" sz="900" dirty="0" err="1">
                <a:solidFill>
                  <a:schemeClr val="bg1"/>
                </a:solidFill>
              </a:rPr>
              <a:t>Bahou</a:t>
            </a:r>
            <a:r>
              <a:rPr lang="en-US" sz="900" dirty="0">
                <a:solidFill>
                  <a:schemeClr val="bg1"/>
                </a:solidFill>
              </a:rPr>
              <a:t>, gbahou@infoblox.com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SE: Joe  Briante jbriante@infoblox.com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SE Marc Bourget  Mbourget@Infoblox.com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5999" y="4984854"/>
            <a:ext cx="2847581" cy="714057"/>
          </a:xfrm>
          <a:prstGeom prst="rect">
            <a:avLst/>
          </a:prstGeom>
          <a:solidFill>
            <a:srgbClr val="B6BB00"/>
          </a:solidFill>
        </p:spPr>
        <p:txBody>
          <a:bodyPr wrap="square" lIns="91440" rIns="9144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CT went to Chris Mitchell team RI stayed in new England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6921" y="2941761"/>
            <a:ext cx="2852831" cy="1547283"/>
          </a:xfrm>
          <a:prstGeom prst="rect">
            <a:avLst/>
          </a:prstGeom>
          <a:solidFill>
            <a:srgbClr val="38A100"/>
          </a:solidFill>
        </p:spPr>
        <p:txBody>
          <a:bodyPr wrap="square" lIns="91440" rIns="91440" rtlCol="0" anchor="ctr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Territory: MA / NH / VT / ME/RI</a:t>
            </a:r>
          </a:p>
          <a:p>
            <a:r>
              <a:rPr lang="en-US" sz="900" dirty="0">
                <a:solidFill>
                  <a:schemeClr val="bg1"/>
                </a:solidFill>
              </a:rPr>
              <a:t>AM: David Balan, </a:t>
            </a:r>
            <a:r>
              <a:rPr lang="en-US" sz="900" dirty="0">
                <a:solidFill>
                  <a:schemeClr val="bg1"/>
                </a:solidFill>
                <a:hlinkClick r:id="rId3"/>
              </a:rPr>
              <a:t>dbalan@infoblox.com</a:t>
            </a:r>
            <a:r>
              <a:rPr lang="en-US" sz="900" dirty="0">
                <a:solidFill>
                  <a:schemeClr val="bg1"/>
                </a:solidFill>
              </a:rPr>
              <a:t> (named Accounts)</a:t>
            </a:r>
          </a:p>
          <a:p>
            <a:r>
              <a:rPr lang="en-US" sz="900" dirty="0">
                <a:solidFill>
                  <a:schemeClr val="bg1"/>
                </a:solidFill>
              </a:rPr>
              <a:t>AM: Open</a:t>
            </a:r>
          </a:p>
          <a:p>
            <a:r>
              <a:rPr lang="en-US" sz="900" dirty="0">
                <a:solidFill>
                  <a:schemeClr val="bg1"/>
                </a:solidFill>
              </a:rPr>
              <a:t>AM: Sean Dillon Sdillon@Infoblox.com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SE: Brian Hebert, bhebert@infoblox.com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SE: Open</a:t>
            </a:r>
          </a:p>
          <a:p>
            <a:r>
              <a:rPr lang="en-US" sz="900" dirty="0">
                <a:solidFill>
                  <a:schemeClr val="bg1"/>
                </a:solidFill>
              </a:rPr>
              <a:t>ISR: Sebastian Amaya </a:t>
            </a:r>
            <a:r>
              <a:rPr lang="en-US" sz="900" u="sng" dirty="0">
                <a:hlinkClick r:id="rId4"/>
              </a:rPr>
              <a:t>samaya@infoblox.com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460721" y="3074258"/>
            <a:ext cx="1090353" cy="4099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CANADA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5298981" y="3983539"/>
            <a:ext cx="1490774" cy="2395184"/>
            <a:chOff x="4855273" y="3740937"/>
            <a:chExt cx="1206502" cy="1938453"/>
          </a:xfrm>
        </p:grpSpPr>
        <p:grpSp>
          <p:nvGrpSpPr>
            <p:cNvPr id="72" name="Group 71"/>
            <p:cNvGrpSpPr/>
            <p:nvPr/>
          </p:nvGrpSpPr>
          <p:grpSpPr>
            <a:xfrm>
              <a:off x="4855273" y="3740937"/>
              <a:ext cx="1206502" cy="1938453"/>
              <a:chOff x="4627322" y="3689597"/>
              <a:chExt cx="1866811" cy="299935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256633" y="3689597"/>
                <a:ext cx="1237500" cy="1946250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058780" y="4728825"/>
                <a:ext cx="551250" cy="1170000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627322" y="4890908"/>
                <a:ext cx="573750" cy="1063125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867493" y="6120826"/>
                <a:ext cx="585000" cy="568125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383003" y="6078717"/>
                <a:ext cx="264375" cy="326250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867860" y="5716913"/>
                <a:ext cx="1164375" cy="635625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</p:grpSp>
        <p:sp>
          <p:nvSpPr>
            <p:cNvPr id="82" name="TextBox 81"/>
            <p:cNvSpPr txBox="1"/>
            <p:nvPr/>
          </p:nvSpPr>
          <p:spPr>
            <a:xfrm>
              <a:off x="4891900" y="4684164"/>
              <a:ext cx="284921" cy="24628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VT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27995" y="4834523"/>
              <a:ext cx="284921" cy="24628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NH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91674" y="4172548"/>
              <a:ext cx="444205" cy="27505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31865" y="5108026"/>
              <a:ext cx="284921" cy="24628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MA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32786" y="5324674"/>
              <a:ext cx="211750" cy="24628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CT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68361" y="5461192"/>
              <a:ext cx="166377" cy="11570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800" b="1" dirty="0">
                  <a:solidFill>
                    <a:srgbClr val="B6BB00"/>
                  </a:solidFill>
                </a:rPr>
                <a:t>RI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154377" y="5098730"/>
            <a:ext cx="1079786" cy="6269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USA</a:t>
            </a:r>
          </a:p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(New England</a:t>
            </a:r>
            <a:br>
              <a:rPr lang="en-US" sz="11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Region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741432" y="2096400"/>
            <a:ext cx="2540443" cy="6893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1440" rIns="91440" rtlCol="0" anchor="ctr">
            <a:noAutofit/>
          </a:bodyPr>
          <a:lstStyle/>
          <a:p>
            <a:pPr lvl="0"/>
            <a:r>
              <a:rPr lang="en-US" sz="900" b="1" dirty="0">
                <a:solidFill>
                  <a:schemeClr val="bg1"/>
                </a:solidFill>
              </a:rPr>
              <a:t>Territory: Canada – </a:t>
            </a:r>
            <a:r>
              <a:rPr lang="en-US" sz="900" dirty="0"/>
              <a:t>MB, SK, ON</a:t>
            </a:r>
          </a:p>
          <a:p>
            <a:r>
              <a:rPr lang="en-US" sz="900" dirty="0">
                <a:solidFill>
                  <a:schemeClr val="bg1"/>
                </a:solidFill>
              </a:rPr>
              <a:t>AM: Blair Singler, bsingler@infoblox.com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SE: Joe  Briante jbriante@infoblox.com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SE Marc Bourget  Mbourget@Infoblox.com</a:t>
            </a:r>
          </a:p>
        </p:txBody>
      </p:sp>
      <p:cxnSp>
        <p:nvCxnSpPr>
          <p:cNvPr id="121" name="Elbow Connector 120"/>
          <p:cNvCxnSpPr>
            <a:stCxn id="37" idx="3"/>
            <a:endCxn id="84" idx="0"/>
          </p:cNvCxnSpPr>
          <p:nvPr/>
        </p:nvCxnSpPr>
        <p:spPr>
          <a:xfrm>
            <a:off x="3269752" y="3715403"/>
            <a:ext cx="2966449" cy="801442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7" idx="3"/>
            <a:endCxn id="83" idx="0"/>
          </p:cNvCxnSpPr>
          <p:nvPr/>
        </p:nvCxnSpPr>
        <p:spPr>
          <a:xfrm>
            <a:off x="3269752" y="3715403"/>
            <a:ext cx="2542236" cy="1619389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37" idx="3"/>
            <a:endCxn id="82" idx="0"/>
          </p:cNvCxnSpPr>
          <p:nvPr/>
        </p:nvCxnSpPr>
        <p:spPr>
          <a:xfrm>
            <a:off x="3269752" y="3715403"/>
            <a:ext cx="2250513" cy="1433603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>
            <a:off x="2803271" y="3517393"/>
            <a:ext cx="2723044" cy="2109493"/>
          </a:xfrm>
          <a:prstGeom prst="bentConnector3">
            <a:avLst>
              <a:gd name="adj1" fmla="val 108395"/>
            </a:avLst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741432" y="3515017"/>
            <a:ext cx="2540443" cy="12353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1440" rIns="91440" rtlCol="0" anchor="ctr">
            <a:noAutofit/>
          </a:bodyPr>
          <a:lstStyle/>
          <a:p>
            <a:pPr lvl="0"/>
            <a:r>
              <a:rPr lang="en-US" sz="900" b="1" dirty="0">
                <a:solidFill>
                  <a:schemeClr val="bg1"/>
                </a:solidFill>
              </a:rPr>
              <a:t>Territory: Canada – </a:t>
            </a:r>
            <a:r>
              <a:rPr lang="en-US" sz="900" dirty="0"/>
              <a:t>BC, NB, NS, PE, NL, NT, NU, YT, QC,ON</a:t>
            </a:r>
          </a:p>
          <a:p>
            <a:endParaRPr lang="en-US" sz="900" b="1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AM: Pete Dow </a:t>
            </a:r>
            <a:r>
              <a:rPr lang="en-US" sz="900" dirty="0" err="1">
                <a:solidFill>
                  <a:schemeClr val="bg1"/>
                </a:solidFill>
              </a:rPr>
              <a:t>gbahou</a:t>
            </a:r>
            <a:r>
              <a:rPr lang="en-US" sz="900" dirty="0">
                <a:solidFill>
                  <a:schemeClr val="bg1"/>
                </a:solidFill>
              </a:rPr>
              <a:t>@ Pdow@infblox.com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SE: Joe  Briante jbriante@infoblox.com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SE Marc Bourget  Mbourget@Infoblox.com</a:t>
            </a:r>
          </a:p>
        </p:txBody>
      </p:sp>
    </p:spTree>
    <p:extLst>
      <p:ext uri="{BB962C8B-B14F-4D97-AF65-F5344CB8AC3E}">
        <p14:creationId xmlns:p14="http://schemas.microsoft.com/office/powerpoint/2010/main" val="178703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676400" y="2590800"/>
            <a:ext cx="2667000" cy="109131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 Philadelphia Metro &amp;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Deleware</a:t>
            </a: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Joe Dimond- AE – 484-880-3063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John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Leibel</a:t>
            </a: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– SE – 215-962-8455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Anthony DiSanti – ISR – </a:t>
            </a:r>
            <a:r>
              <a:rPr lang="cs-CZ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646-801-5926</a:t>
            </a: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Paul Andal – BDR -561-706-4191</a:t>
            </a:r>
          </a:p>
          <a:p>
            <a:pPr algn="ctr">
              <a:defRPr/>
            </a:pP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 </a:t>
            </a:r>
          </a:p>
          <a:p>
            <a:pPr algn="ctr">
              <a:defRPr/>
            </a:pP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467600" y="2895600"/>
            <a:ext cx="2590800" cy="10802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 NY Named Accts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Adam Rann – AE – 201-410-5391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James Borstock – SE – 614-371-1290</a:t>
            </a:r>
          </a:p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Anthony DiSanti– ISR – </a:t>
            </a:r>
            <a:r>
              <a:rPr lang="is-IS" sz="1100" dirty="0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646-801-5926</a:t>
            </a:r>
          </a:p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Paul Andal – BDR -561-706-4191</a:t>
            </a:r>
          </a:p>
          <a:p>
            <a:pPr algn="ctr">
              <a:defRPr/>
            </a:pPr>
            <a:endParaRPr lang="en-US" sz="11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766393" y="5376876"/>
            <a:ext cx="2590800" cy="1100124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prstClr val="white"/>
                </a:solidFill>
                <a:latin typeface="Arial Narrow"/>
                <a:ea typeface="ＭＳ Ｐゴシック" pitchFamily="-48" charset="-128"/>
                <a:cs typeface="Arial Narrow"/>
              </a:rPr>
              <a:t>Territory:  State &amp; Local Gov’t</a:t>
            </a:r>
          </a:p>
          <a:p>
            <a:pPr algn="ctr">
              <a:defRPr/>
            </a:pPr>
            <a:r>
              <a:rPr lang="en-US" sz="1200" dirty="0">
                <a:solidFill>
                  <a:prstClr val="white"/>
                </a:solidFill>
                <a:latin typeface="Arial Narrow"/>
                <a:ea typeface="ＭＳ Ｐゴシック" pitchFamily="-48" charset="-128"/>
                <a:cs typeface="Arial Narrow"/>
              </a:rPr>
              <a:t>Michael Katz– AE – 914-525-2903</a:t>
            </a:r>
            <a:endParaRPr lang="en-US" sz="1200" dirty="0">
              <a:solidFill>
                <a:prstClr val="white"/>
              </a:solidFill>
              <a:latin typeface="Arial Narrow"/>
              <a:cs typeface="Arial Narrow"/>
            </a:endParaRPr>
          </a:p>
          <a:p>
            <a:pPr algn="ctr">
              <a:defRPr/>
            </a:pPr>
            <a:r>
              <a:rPr lang="en-US" sz="1200" dirty="0">
                <a:solidFill>
                  <a:prstClr val="white"/>
                </a:solidFill>
                <a:latin typeface="Arial Narrow"/>
                <a:ea typeface="ＭＳ Ｐゴシック" pitchFamily="-48" charset="-128"/>
                <a:cs typeface="Arial Narrow"/>
              </a:rPr>
              <a:t>Dave Iannacone– SE – 312-504-1344</a:t>
            </a:r>
          </a:p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Anthony </a:t>
            </a:r>
            <a:r>
              <a:rPr lang="en-US" sz="1100" dirty="0" err="1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Disanti</a:t>
            </a:r>
            <a:r>
              <a:rPr lang="en-US" sz="11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– ISR – </a:t>
            </a:r>
            <a:r>
              <a:rPr lang="is-IS" sz="1100" dirty="0">
                <a:solidFill>
                  <a:schemeClr val="bg1"/>
                </a:solidFill>
                <a:ea typeface="ＭＳ Ｐゴシック" pitchFamily="-48" charset="-128"/>
                <a:cs typeface="Arial Narrow"/>
              </a:rPr>
              <a:t>646-801-5926</a:t>
            </a:r>
          </a:p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Arial Narrow"/>
                <a:ea typeface="ＭＳ Ｐゴシック" pitchFamily="-48" charset="-128"/>
                <a:cs typeface="Arial Narrow"/>
              </a:rPr>
              <a:t>Paul Andal – BDR -561-706-4191</a:t>
            </a:r>
          </a:p>
          <a:p>
            <a:pPr algn="ctr">
              <a:defRPr/>
            </a:pPr>
            <a:endParaRPr lang="en-US" sz="1200" dirty="0">
              <a:solidFill>
                <a:schemeClr val="bg1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endParaRPr lang="pl-PL" sz="1200" dirty="0">
              <a:solidFill>
                <a:prstClr val="white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endParaRPr lang="en-US" sz="1200" dirty="0">
              <a:solidFill>
                <a:prstClr val="white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endParaRPr lang="en-US" sz="1200" dirty="0">
              <a:solidFill>
                <a:prstClr val="white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495800" y="1320418"/>
            <a:ext cx="2514600" cy="11151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 NY Territory </a:t>
            </a:r>
            <a:r>
              <a:rPr lang="en-US" sz="1200" dirty="0" err="1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Mngr</a:t>
            </a: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Dan Sommerman– AE – 917-254-3243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Nathan Snook– SE – 973-794-0091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Anthony DiSanti– ISR – </a:t>
            </a:r>
            <a:r>
              <a:rPr lang="cs-CZ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646-801-5926</a:t>
            </a: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Paul Andal – BDR -561-706-4191</a:t>
            </a:r>
          </a:p>
          <a:p>
            <a:pPr algn="ctr">
              <a:defRPr/>
            </a:pP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ctr">
              <a:defRPr/>
            </a:pP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391400" y="4038600"/>
            <a:ext cx="2667000" cy="110967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CT &amp; Upstate NY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John Stroiney – AE – 860-519-9655</a:t>
            </a:r>
            <a:endParaRPr lang="en-US" sz="1200" dirty="0"/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Dave Iannacone– SE – </a:t>
            </a:r>
            <a:r>
              <a:rPr lang="en-US" sz="1200" dirty="0">
                <a:solidFill>
                  <a:prstClr val="black"/>
                </a:solidFill>
              </a:rPr>
              <a:t>517-614-8387</a:t>
            </a:r>
            <a:endParaRPr lang="en-US" sz="1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Anthony DiSanti– ISR – </a:t>
            </a:r>
            <a:r>
              <a:rPr lang="is-IS" sz="1200" dirty="0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646-801-5926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Paul Andal – BDR -561-706-4191</a:t>
            </a:r>
          </a:p>
          <a:p>
            <a:pPr algn="ctr">
              <a:defRPr/>
            </a:pPr>
            <a:endParaRPr lang="en-US" sz="12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34124" y="190382"/>
            <a:ext cx="49832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 Narrow"/>
                <a:cs typeface="Arial Narrow"/>
              </a:rPr>
              <a:t>Infoblox New York Metro Region NY,PA,DE,NJ &amp; SLG</a:t>
            </a:r>
          </a:p>
          <a:p>
            <a:r>
              <a:rPr lang="en-US" sz="1400" dirty="0">
                <a:solidFill>
                  <a:prstClr val="black"/>
                </a:solidFill>
                <a:latin typeface="Arial Narrow"/>
                <a:cs typeface="Arial Narrow"/>
              </a:rPr>
              <a:t>Regional Director – Chris Mitchell- 631-416-1353</a:t>
            </a:r>
          </a:p>
          <a:p>
            <a:r>
              <a:rPr lang="en-US" sz="1400" dirty="0">
                <a:solidFill>
                  <a:prstClr val="black"/>
                </a:solidFill>
                <a:latin typeface="Arial Narrow"/>
                <a:cs typeface="Arial Narrow"/>
              </a:rPr>
              <a:t>SE Manager – Ben Shelston– 647-980-2853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906001" y="6609484"/>
            <a:ext cx="762000" cy="248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prstClr val="white"/>
                </a:solidFill>
                <a:latin typeface="Arial Narrow"/>
                <a:cs typeface="Arial Narrow"/>
              </a:rPr>
              <a:t>08/22/16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162800" y="-17115"/>
            <a:ext cx="33528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black"/>
                </a:solidFill>
                <a:latin typeface="Arial Narrow"/>
                <a:cs typeface="Arial Narrow"/>
              </a:rPr>
              <a:t>NY Metro</a:t>
            </a:r>
            <a:r>
              <a:rPr lang="en-US" dirty="0">
                <a:solidFill>
                  <a:prstClr val="black"/>
                </a:solidFill>
                <a:latin typeface="Arial Narrow"/>
                <a:cs typeface="Arial Narrow"/>
              </a:rPr>
              <a:t>:</a:t>
            </a:r>
          </a:p>
          <a:p>
            <a:pPr algn="r"/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CAM – Gregg O’Neill- 631-826-9335</a:t>
            </a:r>
          </a:p>
          <a:p>
            <a:pPr algn="r"/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Field Marketing – Melissa Mertl – 773-951-8812</a:t>
            </a:r>
          </a:p>
          <a:p>
            <a:pPr algn="r"/>
            <a:r>
              <a:rPr lang="en-US" sz="1200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Renewals Specialist – </a:t>
            </a:r>
            <a:r>
              <a:rPr lang="en-US" sz="1200" dirty="0" err="1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Rehka</a:t>
            </a:r>
            <a:r>
              <a:rPr lang="en-US" sz="1200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 Gupta – 408-986-4452</a:t>
            </a:r>
            <a:endParaRPr lang="en-US" sz="1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endParaRPr lang="en-US" sz="1200" dirty="0">
              <a:solidFill>
                <a:srgbClr val="000000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endParaRPr lang="en-US" sz="11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endParaRPr lang="en-US" sz="1400" dirty="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543800" y="1600200"/>
            <a:ext cx="2667000" cy="119176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Territory: NJ Territory Manager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James Piazza– AE – 551-804-6488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Arial Narrow"/>
                <a:ea typeface="ＭＳ Ｐゴシック" pitchFamily="-48" charset="-128"/>
                <a:cs typeface="Arial Narrow"/>
              </a:rPr>
              <a:t>OPEN– SE – 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Calibri"/>
                <a:ea typeface="ＭＳ Ｐゴシック" pitchFamily="-48" charset="-128"/>
                <a:cs typeface="Arial Narrow"/>
              </a:rPr>
              <a:t>Anthony </a:t>
            </a:r>
            <a:r>
              <a:rPr lang="en-US" sz="1100" dirty="0" err="1">
                <a:solidFill>
                  <a:prstClr val="black"/>
                </a:solidFill>
                <a:latin typeface="Calibri"/>
                <a:ea typeface="ＭＳ Ｐゴシック" pitchFamily="-48" charset="-128"/>
                <a:cs typeface="Arial Narrow"/>
              </a:rPr>
              <a:t>Disanti</a:t>
            </a:r>
            <a:r>
              <a:rPr lang="en-US" sz="1100" dirty="0">
                <a:solidFill>
                  <a:prstClr val="black"/>
                </a:solidFill>
                <a:latin typeface="Calibri"/>
                <a:ea typeface="ＭＳ Ｐゴシック" pitchFamily="-48" charset="-128"/>
                <a:cs typeface="Arial Narrow"/>
              </a:rPr>
              <a:t>– ISR </a:t>
            </a:r>
            <a:r>
              <a:rPr lang="en-US" sz="1100" dirty="0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– 646-801-5926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ea typeface="ＭＳ Ｐゴシック" pitchFamily="-48" charset="-128"/>
                <a:cs typeface="Arial Narrow"/>
              </a:rPr>
              <a:t> Paul Andal – BDR -561-706-4191</a:t>
            </a:r>
          </a:p>
          <a:p>
            <a:pPr algn="ctr"/>
            <a:endParaRPr lang="en-US" sz="1100" dirty="0">
              <a:solidFill>
                <a:prstClr val="black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676400" y="4170485"/>
            <a:ext cx="2667000" cy="11118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bg1">
                <a:alpha val="3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Territory:  Pittsburgh &amp; Erie County</a:t>
            </a:r>
          </a:p>
          <a:p>
            <a:pPr algn="ctr"/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TBH– AE –</a:t>
            </a:r>
          </a:p>
          <a:p>
            <a:pPr algn="ctr"/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TBD– SE - </a:t>
            </a:r>
            <a:endParaRPr lang="en-US" sz="1200" dirty="0"/>
          </a:p>
          <a:p>
            <a:pPr algn="ctr"/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Anthony DiSanti– ISR – </a:t>
            </a:r>
            <a:r>
              <a:rPr lang="cs-CZ" sz="1200" dirty="0">
                <a:latin typeface="Arial Narrow"/>
                <a:ea typeface="ＭＳ Ｐゴシック" pitchFamily="-48" charset="-128"/>
                <a:cs typeface="Arial Narrow"/>
              </a:rPr>
              <a:t>646-801-5926</a:t>
            </a:r>
            <a:endParaRPr lang="en-US" sz="1200" dirty="0">
              <a:latin typeface="Arial Narrow"/>
              <a:ea typeface="ＭＳ Ｐゴシック" pitchFamily="-48" charset="-128"/>
              <a:cs typeface="Arial Narrow"/>
            </a:endParaRPr>
          </a:p>
          <a:p>
            <a:pPr algn="ctr"/>
            <a:r>
              <a:rPr lang="en-US" sz="1200" dirty="0">
                <a:latin typeface="Arial Narrow"/>
                <a:ea typeface="ＭＳ Ｐゴシック" pitchFamily="-48" charset="-128"/>
                <a:cs typeface="Arial Narrow"/>
              </a:rPr>
              <a:t>Paul Andal – BDR -561-706-4191</a:t>
            </a:r>
          </a:p>
          <a:p>
            <a:pPr algn="ctr"/>
            <a:endParaRPr lang="en-US" sz="1200" dirty="0">
              <a:latin typeface="Arial Narrow"/>
              <a:ea typeface="ＭＳ Ｐゴシック" pitchFamily="-48" charset="-128"/>
              <a:cs typeface="Arial Narrow"/>
            </a:endParaRPr>
          </a:p>
          <a:p>
            <a:pPr algn="ctr"/>
            <a:r>
              <a:rPr lang="en-US" sz="1200" dirty="0">
                <a:solidFill>
                  <a:srgbClr val="FFFFFF"/>
                </a:solidFill>
                <a:latin typeface="Arial Narrow"/>
                <a:ea typeface="ＭＳ Ｐゴシック" pitchFamily="-48" charset="-128"/>
                <a:cs typeface="Arial Narrow"/>
              </a:rPr>
              <a:t> </a:t>
            </a:r>
          </a:p>
          <a:p>
            <a:pPr algn="ctr"/>
            <a:endParaRPr lang="en-US" sz="1200" dirty="0">
              <a:solidFill>
                <a:prstClr val="white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1" y="2786614"/>
            <a:ext cx="2336800" cy="22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shii\Desktop\Southea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25" y="-300773"/>
            <a:ext cx="6340593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15533" y="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Arial Narrow"/>
                <a:cs typeface="Arial Narrow"/>
              </a:rPr>
              <a:t>Infoblox Southeast Region</a:t>
            </a:r>
          </a:p>
          <a:p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Regional Sales Director: </a:t>
            </a:r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Rob Bolton </a:t>
            </a:r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(571) 388-8353</a:t>
            </a:r>
          </a:p>
          <a:p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Systems Engineering Director: </a:t>
            </a:r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Don Smith </a:t>
            </a:r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(804) 426-0572</a:t>
            </a:r>
          </a:p>
          <a:p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Channel Account Manager: </a:t>
            </a:r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Tom Thomas </a:t>
            </a:r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(770) 335-3578</a:t>
            </a:r>
          </a:p>
          <a:p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Field Marketing Manager: </a:t>
            </a:r>
            <a:r>
              <a:rPr lang="en-US" sz="1200" b="1" dirty="0">
                <a:solidFill>
                  <a:prstClr val="black"/>
                </a:solidFill>
                <a:latin typeface="Arial Narrow"/>
                <a:cs typeface="Arial Narrow"/>
              </a:rPr>
              <a:t>Michelle Dunne </a:t>
            </a:r>
            <a:r>
              <a:rPr lang="en-US" sz="1200" dirty="0">
                <a:solidFill>
                  <a:prstClr val="black"/>
                </a:solidFill>
                <a:latin typeface="Arial Narrow"/>
                <a:cs typeface="Arial Narrow"/>
              </a:rPr>
              <a:t>(408) 460-1428</a:t>
            </a:r>
            <a:endParaRPr lang="en-US" sz="1400" dirty="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3615" y="5846578"/>
            <a:ext cx="1858619" cy="8590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50" dirty="0">
                <a:solidFill>
                  <a:prstClr val="black"/>
                </a:solidFill>
                <a:latin typeface="Arial Narrow"/>
                <a:cs typeface="Arial Narrow"/>
              </a:rPr>
              <a:t>MAM:  Major Account Manager</a:t>
            </a:r>
          </a:p>
          <a:p>
            <a:r>
              <a:rPr lang="en-US" sz="1050" dirty="0">
                <a:solidFill>
                  <a:prstClr val="black"/>
                </a:solidFill>
                <a:latin typeface="Arial Narrow"/>
                <a:cs typeface="Arial Narrow"/>
              </a:rPr>
              <a:t>NAM:  Named Account Manager</a:t>
            </a:r>
          </a:p>
          <a:p>
            <a:r>
              <a:rPr lang="en-US" sz="1050" dirty="0">
                <a:solidFill>
                  <a:prstClr val="black"/>
                </a:solidFill>
                <a:latin typeface="Arial Narrow"/>
                <a:cs typeface="Arial Narrow"/>
              </a:rPr>
              <a:t>TAM:  Account Executive</a:t>
            </a:r>
          </a:p>
          <a:p>
            <a:r>
              <a:rPr lang="en-US" sz="1050" dirty="0">
                <a:solidFill>
                  <a:prstClr val="black"/>
                </a:solidFill>
                <a:latin typeface="Arial Narrow"/>
                <a:cs typeface="Arial Narrow"/>
              </a:rPr>
              <a:t>SE:  Systems Engineer</a:t>
            </a:r>
          </a:p>
          <a:p>
            <a:r>
              <a:rPr lang="en-US" sz="1050" dirty="0">
                <a:solidFill>
                  <a:prstClr val="black"/>
                </a:solidFill>
                <a:latin typeface="Arial Narrow"/>
                <a:cs typeface="Arial Narrow"/>
              </a:rPr>
              <a:t>ISR:  Inside Sales Rep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7465" y="28418"/>
            <a:ext cx="4784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Arial Narrow"/>
                <a:cs typeface="Arial Narrow"/>
              </a:rPr>
              <a:t>Inside Sales (ISR)</a:t>
            </a:r>
            <a:r>
              <a:rPr lang="en-US" sz="1400" b="1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:</a:t>
            </a:r>
            <a:br>
              <a:rPr lang="en-US" sz="1400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</a:br>
            <a:r>
              <a:rPr lang="en-US" sz="1200" b="1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Leland Hicks </a:t>
            </a:r>
            <a:r>
              <a:rPr lang="en-US" sz="1200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(919) 899-9611 </a:t>
            </a:r>
            <a:r>
              <a:rPr lang="en-US" sz="1100" i="1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Ken, Rick &amp; Gary</a:t>
            </a:r>
          </a:p>
          <a:p>
            <a:pPr algn="r"/>
            <a:r>
              <a:rPr lang="en-US" sz="1200" b="1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Edric Carreon </a:t>
            </a:r>
            <a:r>
              <a:rPr lang="en-US" sz="1200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(571) 748-4508 </a:t>
            </a:r>
            <a:r>
              <a:rPr lang="en-US" sz="1100" i="1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Al, Jennifer &amp; Lesley</a:t>
            </a:r>
            <a:endParaRPr lang="en-US" sz="1200" b="1" dirty="0">
              <a:solidFill>
                <a:srgbClr val="000000"/>
              </a:solidFill>
              <a:latin typeface="Arial Narrow"/>
              <a:ea typeface="ＭＳ Ｐゴシック" pitchFamily="-48" charset="-128"/>
              <a:cs typeface="Arial Narrow"/>
            </a:endParaRPr>
          </a:p>
          <a:p>
            <a:pPr algn="r"/>
            <a:r>
              <a:rPr lang="en-US" sz="1200" b="1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Paul Andal </a:t>
            </a:r>
            <a:r>
              <a:rPr lang="en-US" sz="1200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(443) 333-8018 </a:t>
            </a:r>
            <a:r>
              <a:rPr lang="en-US" sz="1050" i="1" dirty="0">
                <a:solidFill>
                  <a:srgbClr val="000000"/>
                </a:solidFill>
                <a:latin typeface="Arial Narrow"/>
                <a:ea typeface="ＭＳ Ｐゴシック" pitchFamily="-48" charset="-128"/>
                <a:cs typeface="Arial Narrow"/>
              </a:rPr>
              <a:t>Amir &amp; Kelly</a:t>
            </a:r>
            <a:endParaRPr lang="en-US" sz="1100" dirty="0">
              <a:solidFill>
                <a:srgbClr val="000000"/>
              </a:solidFill>
              <a:latin typeface="Arial Narrow"/>
              <a:ea typeface="ＭＳ Ｐゴシック" pitchFamily="-48" charset="-128"/>
              <a:cs typeface="Arial Narro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9801" y="1257299"/>
            <a:ext cx="2285999" cy="9918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Territory: WV/ VA / DC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NAM: Albert Zanger (</a:t>
            </a:r>
            <a:r>
              <a:rPr lang="en-US" sz="1100" dirty="0">
                <a:solidFill>
                  <a:schemeClr val="tx1"/>
                </a:solidFill>
                <a:latin typeface="Arial Narrow" pitchFamily="34" charset="0"/>
              </a:rPr>
              <a:t>410) 241-7509</a:t>
            </a:r>
            <a:br>
              <a:rPr lang="en-US" sz="1100" dirty="0">
                <a:solidFill>
                  <a:schemeClr val="tx1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</a:b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TAM: TBH (Rob Bolton covering)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SE: Jeff Cummings (703) 470-7761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       Ross Gibson (804) 476-0852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  <a:latin typeface="Arial Narrow" pitchFamily="34" charset="0"/>
              <a:ea typeface="ＭＳ Ｐゴシック" pitchFamily="-48" charset="-128"/>
              <a:cs typeface="Arial Narrow"/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 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10001" y="5602496"/>
            <a:ext cx="2286000" cy="722104"/>
          </a:xfrm>
          <a:prstGeom prst="roundRect">
            <a:avLst/>
          </a:prstGeom>
          <a:solidFill>
            <a:srgbClr val="5FC96C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Territory: MS / TN / AL / GA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TAM: Kelly Mock (678) 995-2162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SE: Michael Leighty (404) 775-6226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     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       </a:t>
            </a:r>
          </a:p>
        </p:txBody>
      </p:sp>
      <p:sp>
        <p:nvSpPr>
          <p:cNvPr id="2052" name="5-Point Star 2051"/>
          <p:cNvSpPr/>
          <p:nvPr/>
        </p:nvSpPr>
        <p:spPr>
          <a:xfrm>
            <a:off x="7010400" y="533400"/>
            <a:ext cx="304800" cy="3048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7437664" y="3301542"/>
            <a:ext cx="2168172" cy="8194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Territory: GA / Parts of FL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TAM: Amir Bayani (770) 377-4465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SE: Chris Elmore (678) 983-9610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       </a:t>
            </a:r>
            <a:b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</a:br>
            <a:endParaRPr lang="en-US" sz="1100" dirty="0">
              <a:solidFill>
                <a:prstClr val="black"/>
              </a:solidFill>
              <a:latin typeface="Arial Narrow" pitchFamily="34" charset="0"/>
              <a:ea typeface="ＭＳ Ｐゴシック" pitchFamily="-48" charset="-128"/>
              <a:cs typeface="Arial Narrow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255983" y="2249125"/>
            <a:ext cx="2135631" cy="838110"/>
          </a:xfrm>
          <a:prstGeom prst="round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Territory: NC / SC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NAM: Rick Cagle (919) 906-3006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TAM: Ken Newbill (704) 774-5894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SE: Keith Lynch (704) 957-5604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8254294" y="1225344"/>
            <a:ext cx="2194555" cy="8320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Territory: MD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TAM: </a:t>
            </a:r>
            <a:r>
              <a:rPr lang="en-US" sz="1100" dirty="0">
                <a:solidFill>
                  <a:schemeClr val="tx1"/>
                </a:solidFill>
                <a:latin typeface="Arial Narrow" pitchFamily="34" charset="0"/>
              </a:rPr>
              <a:t>Lesley Ransom (404) 353-3156</a:t>
            </a:r>
            <a:b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</a:b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SE: Jeff Cummings (703) 470-7761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       Ross Gibson (804) 476-0852</a:t>
            </a:r>
          </a:p>
        </p:txBody>
      </p:sp>
      <p:cxnSp>
        <p:nvCxnSpPr>
          <p:cNvPr id="83" name="Elbow Connector 82"/>
          <p:cNvCxnSpPr/>
          <p:nvPr/>
        </p:nvCxnSpPr>
        <p:spPr>
          <a:xfrm rot="16200000" flipH="1">
            <a:off x="7452583" y="721150"/>
            <a:ext cx="581422" cy="972611"/>
          </a:xfrm>
          <a:prstGeom prst="bentConnector2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255983" y="4454222"/>
            <a:ext cx="2192866" cy="8012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Territory: S. Florida + Tampa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TAM: Gary Lee (305) 281-9203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          </a:t>
            </a:r>
            <a:r>
              <a:rPr lang="en-US" sz="1100" i="1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Office: 954-607-2235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SE: Stephen Holland (678) 804-7908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       </a:t>
            </a:r>
          </a:p>
        </p:txBody>
      </p:sp>
      <p:cxnSp>
        <p:nvCxnSpPr>
          <p:cNvPr id="74" name="Elbow Connector 73"/>
          <p:cNvCxnSpPr>
            <a:endCxn id="43" idx="1"/>
          </p:cNvCxnSpPr>
          <p:nvPr/>
        </p:nvCxnSpPr>
        <p:spPr>
          <a:xfrm rot="5400000" flipH="1" flipV="1">
            <a:off x="7094470" y="4923175"/>
            <a:ext cx="1229847" cy="1093181"/>
          </a:xfrm>
          <a:prstGeom prst="bentConnector2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743295" y="5469764"/>
            <a:ext cx="2391306" cy="99175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Territory: Major Accounts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MAM:  Derek Terry (678) 362-4709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SE: Marc Perrella (678) 965-6951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MAM: Steve Meadows (678) 429-4652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Narrow" pitchFamily="34" charset="0"/>
                <a:ea typeface="ＭＳ Ｐゴシック" pitchFamily="-48" charset="-128"/>
                <a:cs typeface="Arial Narrow"/>
              </a:rPr>
              <a:t>SE: Sam Smart (678) 448-6873 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  <a:latin typeface="Arial Narrow" pitchFamily="34" charset="0"/>
              <a:ea typeface="ＭＳ Ｐゴシック" pitchFamily="-48" charset="-128"/>
              <a:cs typeface="Arial Narrow"/>
            </a:endParaRPr>
          </a:p>
        </p:txBody>
      </p:sp>
      <p:cxnSp>
        <p:nvCxnSpPr>
          <p:cNvPr id="2067" name="Straight Connector 2066"/>
          <p:cNvCxnSpPr/>
          <p:nvPr/>
        </p:nvCxnSpPr>
        <p:spPr>
          <a:xfrm flipV="1">
            <a:off x="4876800" y="4175978"/>
            <a:ext cx="0" cy="1426519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Connector 2068"/>
          <p:cNvCxnSpPr/>
          <p:nvPr/>
        </p:nvCxnSpPr>
        <p:spPr>
          <a:xfrm flipH="1">
            <a:off x="3621878" y="4175977"/>
            <a:ext cx="1254922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/>
          <p:cNvCxnSpPr/>
          <p:nvPr/>
        </p:nvCxnSpPr>
        <p:spPr>
          <a:xfrm flipV="1">
            <a:off x="3621878" y="2937443"/>
            <a:ext cx="0" cy="1238535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/>
          <p:cNvCxnSpPr/>
          <p:nvPr/>
        </p:nvCxnSpPr>
        <p:spPr>
          <a:xfrm>
            <a:off x="4876800" y="4175977"/>
            <a:ext cx="86642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Connector 2074"/>
          <p:cNvCxnSpPr/>
          <p:nvPr/>
        </p:nvCxnSpPr>
        <p:spPr>
          <a:xfrm>
            <a:off x="4495800" y="1576710"/>
            <a:ext cx="1524001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Connector 2078"/>
          <p:cNvCxnSpPr/>
          <p:nvPr/>
        </p:nvCxnSpPr>
        <p:spPr>
          <a:xfrm flipV="1">
            <a:off x="6019800" y="1419622"/>
            <a:ext cx="762000" cy="157089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2" idx="1"/>
          </p:cNvCxnSpPr>
          <p:nvPr/>
        </p:nvCxnSpPr>
        <p:spPr>
          <a:xfrm flipH="1" flipV="1">
            <a:off x="6629402" y="2618484"/>
            <a:ext cx="1626580" cy="49696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29400" y="2618485"/>
            <a:ext cx="0" cy="675091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65" idx="1"/>
          </p:cNvCxnSpPr>
          <p:nvPr/>
        </p:nvCxnSpPr>
        <p:spPr>
          <a:xfrm rot="10800000">
            <a:off x="5743220" y="3711260"/>
            <a:ext cx="1694444" cy="1"/>
          </a:xfrm>
          <a:prstGeom prst="bentConnector3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605281" y="812800"/>
            <a:ext cx="3138043" cy="124612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square" lIns="91440" rIns="91440" rtlCol="0" anchor="ctr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Territory: LATAM Region</a:t>
            </a:r>
          </a:p>
          <a:p>
            <a:r>
              <a:rPr lang="en-US" sz="900" dirty="0">
                <a:solidFill>
                  <a:schemeClr val="bg1"/>
                </a:solidFill>
              </a:rPr>
              <a:t>Director of Sales: Alex Maduro, amaduro@infoblox.com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SEM: Alejandro </a:t>
            </a:r>
            <a:r>
              <a:rPr lang="en-US" sz="900" dirty="0" err="1">
                <a:solidFill>
                  <a:schemeClr val="bg1"/>
                </a:solidFill>
              </a:rPr>
              <a:t>Aguila</a:t>
            </a:r>
            <a:r>
              <a:rPr lang="en-US" sz="900" dirty="0">
                <a:solidFill>
                  <a:schemeClr val="bg1"/>
                </a:solidFill>
              </a:rPr>
              <a:t>, aaguila@infoblox.com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FMM: Lorena Munevar, lmunevar@infoblox.com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83519" y="1105089"/>
            <a:ext cx="4179834" cy="4933402"/>
            <a:chOff x="2571076" y="1105089"/>
            <a:chExt cx="3885991" cy="45865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076" y="1105089"/>
              <a:ext cx="3885991" cy="4586584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227546" y="1329432"/>
              <a:ext cx="533400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100" b="1" dirty="0">
                  <a:solidFill>
                    <a:srgbClr val="38A100"/>
                  </a:solidFill>
                </a:rPr>
                <a:t>Mexico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24972" y="3155683"/>
              <a:ext cx="641598" cy="33028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Brazil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5867400" cy="375855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Map: LATAM Region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0688" y="5409163"/>
            <a:ext cx="2568087" cy="914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 lIns="91440" rIns="9144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MAM – Major </a:t>
            </a:r>
            <a:r>
              <a:rPr lang="en-US" sz="900">
                <a:solidFill>
                  <a:schemeClr val="bg1"/>
                </a:solidFill>
              </a:rPr>
              <a:t>Account Manager</a:t>
            </a:r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AE – Account Executive</a:t>
            </a:r>
          </a:p>
          <a:p>
            <a:r>
              <a:rPr lang="en-US" sz="900" dirty="0">
                <a:solidFill>
                  <a:schemeClr val="bg1"/>
                </a:solidFill>
              </a:rPr>
              <a:t>SE – Systems Engineer</a:t>
            </a:r>
          </a:p>
          <a:p>
            <a:r>
              <a:rPr lang="en-US" sz="900" dirty="0">
                <a:solidFill>
                  <a:schemeClr val="bg1"/>
                </a:solidFill>
              </a:rPr>
              <a:t>ISR – Inside Sales Rep</a:t>
            </a:r>
          </a:p>
          <a:p>
            <a:r>
              <a:rPr lang="en-US" sz="900" dirty="0">
                <a:solidFill>
                  <a:schemeClr val="bg1"/>
                </a:solidFill>
              </a:rPr>
              <a:t>CAM – Channel Account Manager</a:t>
            </a:r>
          </a:p>
          <a:p>
            <a:r>
              <a:rPr lang="en-US" sz="900" dirty="0">
                <a:solidFill>
                  <a:schemeClr val="bg1"/>
                </a:solidFill>
              </a:rPr>
              <a:t>FMM – Field Marketing Manager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56781" y="2259570"/>
            <a:ext cx="2573074" cy="696990"/>
          </a:xfrm>
          <a:prstGeom prst="rect">
            <a:avLst/>
          </a:prstGeom>
          <a:solidFill>
            <a:srgbClr val="38A100"/>
          </a:solidFill>
        </p:spPr>
        <p:txBody>
          <a:bodyPr wrap="square" lIns="91440" rIns="91440" rtlCol="0" anchor="ctr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Territory: Mexico</a:t>
            </a:r>
          </a:p>
          <a:p>
            <a:r>
              <a:rPr lang="en-US" sz="900" dirty="0">
                <a:solidFill>
                  <a:schemeClr val="bg1"/>
                </a:solidFill>
              </a:rPr>
              <a:t>AE: Ivan Sanchez, isanchez@infoblox.com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SE: Francisco </a:t>
            </a:r>
            <a:r>
              <a:rPr lang="en-US" sz="900" dirty="0" err="1">
                <a:solidFill>
                  <a:schemeClr val="bg1"/>
                </a:solidFill>
              </a:rPr>
              <a:t>Osornio</a:t>
            </a:r>
            <a:r>
              <a:rPr lang="en-US" sz="900" dirty="0">
                <a:solidFill>
                  <a:schemeClr val="bg1"/>
                </a:solidFill>
              </a:rPr>
              <a:t>, fosornio@infoblox.com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28205" y="1620542"/>
            <a:ext cx="2449512" cy="548640"/>
          </a:xfrm>
          <a:prstGeom prst="rect">
            <a:avLst/>
          </a:prstGeom>
          <a:solidFill>
            <a:srgbClr val="004FB8"/>
          </a:solidFill>
        </p:spPr>
        <p:txBody>
          <a:bodyPr wrap="square" lIns="91440" rIns="91440" rtlCol="0" anchor="ctr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Territory: Brazil Enterprise</a:t>
            </a:r>
          </a:p>
          <a:p>
            <a:r>
              <a:rPr lang="en-US" sz="900" dirty="0">
                <a:solidFill>
                  <a:schemeClr val="bg1"/>
                </a:solidFill>
              </a:rPr>
              <a:t>AM: Marcelo </a:t>
            </a:r>
            <a:r>
              <a:rPr lang="en-US" sz="900" dirty="0" err="1">
                <a:solidFill>
                  <a:schemeClr val="bg1"/>
                </a:solidFill>
              </a:rPr>
              <a:t>Alongi</a:t>
            </a:r>
            <a:r>
              <a:rPr lang="en-US" sz="900" dirty="0">
                <a:solidFill>
                  <a:schemeClr val="bg1"/>
                </a:solidFill>
              </a:rPr>
              <a:t>, malongi@infoblox.com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SE: Paulo </a:t>
            </a:r>
            <a:r>
              <a:rPr lang="en-US" sz="900" dirty="0" err="1">
                <a:solidFill>
                  <a:schemeClr val="bg1"/>
                </a:solidFill>
              </a:rPr>
              <a:t>Gracia</a:t>
            </a:r>
            <a:r>
              <a:rPr lang="en-US" sz="900" dirty="0">
                <a:solidFill>
                  <a:schemeClr val="bg1"/>
                </a:solidFill>
              </a:rPr>
              <a:t>, pgracia@infoblox.com</a:t>
            </a:r>
          </a:p>
        </p:txBody>
      </p:sp>
      <p:cxnSp>
        <p:nvCxnSpPr>
          <p:cNvPr id="68" name="Elbow Connector 67"/>
          <p:cNvCxnSpPr>
            <a:stCxn id="48" idx="3"/>
            <a:endCxn id="37" idx="2"/>
          </p:cNvCxnSpPr>
          <p:nvPr/>
        </p:nvCxnSpPr>
        <p:spPr>
          <a:xfrm flipV="1">
            <a:off x="8028205" y="2169183"/>
            <a:ext cx="1224756" cy="1319187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45703" y="3986991"/>
            <a:ext cx="2573073" cy="5486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rIns="91440" rtlCol="0" anchor="ctr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Territory: CCA and ROLA</a:t>
            </a:r>
          </a:p>
          <a:p>
            <a:r>
              <a:rPr lang="en-US" sz="900" dirty="0">
                <a:solidFill>
                  <a:schemeClr val="bg1"/>
                </a:solidFill>
              </a:rPr>
              <a:t>AE: Saul Escalante, sescalante@infoblox.com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SE: Juan Chamorro, jchamorro@infoblox.com</a:t>
            </a:r>
          </a:p>
        </p:txBody>
      </p:sp>
      <p:cxnSp>
        <p:nvCxnSpPr>
          <p:cNvPr id="58" name="Straight Connector 57"/>
          <p:cNvCxnSpPr>
            <a:stCxn id="55" idx="3"/>
          </p:cNvCxnSpPr>
          <p:nvPr/>
        </p:nvCxnSpPr>
        <p:spPr>
          <a:xfrm>
            <a:off x="4318775" y="4261311"/>
            <a:ext cx="2415580" cy="13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4068628" y="1773588"/>
            <a:ext cx="1069790" cy="570664"/>
          </a:xfrm>
          <a:prstGeom prst="bentConnector3">
            <a:avLst>
              <a:gd name="adj1" fmla="val 100235"/>
            </a:avLst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3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5867400" cy="375855"/>
          </a:xfrm>
        </p:spPr>
        <p:txBody>
          <a:bodyPr>
            <a:normAutofit fontScale="90000"/>
          </a:bodyPr>
          <a:lstStyle/>
          <a:p>
            <a:r>
              <a:rPr lang="en-US" dirty="0"/>
              <a:t>Worldwide Channel Map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49" y="1754926"/>
            <a:ext cx="6435598" cy="31664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26580" y="790386"/>
            <a:ext cx="4142538" cy="1211107"/>
          </a:xfrm>
          <a:prstGeom prst="rect">
            <a:avLst/>
          </a:prstGeom>
          <a:solidFill>
            <a:srgbClr val="B6BB00"/>
          </a:solidFill>
          <a:ln>
            <a:solidFill>
              <a:schemeClr val="bg1"/>
            </a:solidFill>
          </a:ln>
        </p:spPr>
        <p:txBody>
          <a:bodyPr wrap="square" lIns="91440" rIns="91440" rtlCol="0" anchor="ctr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Territory: EMEA Channel Sales</a:t>
            </a:r>
          </a:p>
          <a:p>
            <a:r>
              <a:rPr lang="en-US" sz="900" dirty="0">
                <a:solidFill>
                  <a:schemeClr val="bg1"/>
                </a:solidFill>
              </a:rPr>
              <a:t>Acting Channel Director: Alexander Foroozande, aforoozande@infoblox.com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WEUR CAM: Justine Weinblatt-Weir, jweinblatt@infoblox.com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SEUR CAM: Paolo Lauretti, plauretti@infoblox.com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NEUR CAM: Tom Hollanders, thollanders@infoblox.com</a:t>
            </a:r>
          </a:p>
          <a:p>
            <a:r>
              <a:rPr lang="pt-BR" sz="900" dirty="0">
                <a:solidFill>
                  <a:schemeClr val="bg1"/>
                </a:solidFill>
              </a:rPr>
              <a:t>CEUR CAM: Salih Dik-Fesci, sfesci@infoblox.com </a:t>
            </a:r>
          </a:p>
          <a:p>
            <a:r>
              <a:rPr lang="pt-BR" sz="900" dirty="0">
                <a:solidFill>
                  <a:schemeClr val="bg1"/>
                </a:solidFill>
              </a:rPr>
              <a:t>ME, Africa, Turkey CAM</a:t>
            </a:r>
            <a:r>
              <a:rPr lang="en-US" sz="900" dirty="0">
                <a:solidFill>
                  <a:schemeClr val="bg1"/>
                </a:solidFill>
              </a:rPr>
              <a:t>: </a:t>
            </a:r>
            <a:r>
              <a:rPr lang="pt-BR" sz="900" dirty="0">
                <a:solidFill>
                  <a:schemeClr val="bg1"/>
                </a:solidFill>
              </a:rPr>
              <a:t>Alexander Foroozande, aforoozande@infoblox.com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133" y="4068756"/>
            <a:ext cx="3986096" cy="1292842"/>
          </a:xfrm>
          <a:prstGeom prst="rect">
            <a:avLst/>
          </a:prstGeom>
          <a:solidFill>
            <a:srgbClr val="004FB8"/>
          </a:solidFill>
          <a:ln>
            <a:solidFill>
              <a:schemeClr val="bg1"/>
            </a:solidFill>
          </a:ln>
        </p:spPr>
        <p:txBody>
          <a:bodyPr wrap="square" lIns="91440" rIns="91440" rtlCol="0" anchor="ctr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Territory: Americas Channel Sales</a:t>
            </a:r>
          </a:p>
          <a:p>
            <a:r>
              <a:rPr lang="en-US" sz="900" dirty="0">
                <a:solidFill>
                  <a:schemeClr val="bg1"/>
                </a:solidFill>
              </a:rPr>
              <a:t>Channel Director: Mark Fitzmaurice, mfitzmaurice@infoblox.com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Pacific CAM: Casey Earle, cearle@infoblox.com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North Central CAM: Dirk </a:t>
            </a:r>
            <a:r>
              <a:rPr lang="en-US" sz="900" dirty="0" err="1">
                <a:solidFill>
                  <a:schemeClr val="bg1"/>
                </a:solidFill>
              </a:rPr>
              <a:t>Recker</a:t>
            </a:r>
            <a:r>
              <a:rPr lang="en-US" sz="900" dirty="0">
                <a:solidFill>
                  <a:schemeClr val="bg1"/>
                </a:solidFill>
              </a:rPr>
              <a:t>  drecker@infoblox.com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South Central CAM: Scott Unger, sunger@infoblox.com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Southeast CAM: Tom Thomas, tomt@infoblox.com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New York (NY/NJ/PA/DE) CAM: Greg O’Neill, goneill@infoblox.com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New England/CAN CAM: Jim Kelly, jkelly@infoblox.com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Acting Federal: Ralph Havens, rhavens@infoblox.com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15101" y="4674822"/>
            <a:ext cx="3254018" cy="573745"/>
          </a:xfrm>
          <a:prstGeom prst="rect">
            <a:avLst/>
          </a:prstGeom>
          <a:solidFill>
            <a:srgbClr val="38A100"/>
          </a:solidFill>
          <a:ln>
            <a:solidFill>
              <a:schemeClr val="bg1"/>
            </a:solidFill>
          </a:ln>
        </p:spPr>
        <p:txBody>
          <a:bodyPr wrap="square" lIns="91440" rIns="91440" rtlCol="0" anchor="ctr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Territory: APJ Channel Sales</a:t>
            </a:r>
          </a:p>
          <a:p>
            <a:r>
              <a:rPr lang="en-US" sz="900" dirty="0">
                <a:solidFill>
                  <a:schemeClr val="bg1"/>
                </a:solidFill>
              </a:rPr>
              <a:t>Channel Director: Hwa Cheong Wong, hwong@infoblox.com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Channel SE: Bob Chan bchan@infoblox.com</a:t>
            </a:r>
            <a:br>
              <a:rPr lang="en-US" sz="900" dirty="0">
                <a:solidFill>
                  <a:schemeClr val="bg1"/>
                </a:solidFill>
              </a:rPr>
            </a:b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9" name="Elbow Connector 18"/>
          <p:cNvCxnSpPr>
            <a:stCxn id="16" idx="2"/>
          </p:cNvCxnSpPr>
          <p:nvPr/>
        </p:nvCxnSpPr>
        <p:spPr>
          <a:xfrm rot="5400000">
            <a:off x="7349131" y="1522411"/>
            <a:ext cx="569636" cy="1527801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9942" y="917318"/>
            <a:ext cx="2745214" cy="60886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square" lIns="91440" rIns="91440" rtlCol="0" anchor="ctr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Territory: Worldwide Channel Sales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VP Worldwide Channel Sales: 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Ricardo Moreno, rimoreno@Infoblox.com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691" y="5670101"/>
            <a:ext cx="3367702" cy="91558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FFFF00"/>
            </a:solidFill>
          </a:ln>
        </p:spPr>
        <p:txBody>
          <a:bodyPr wrap="square" lIns="91440" tIns="91440" rIns="91440" bIns="91440" rtlCol="0" anchor="ctr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Global Channel: Major Account  Managers</a:t>
            </a:r>
          </a:p>
          <a:p>
            <a:r>
              <a:rPr lang="en-US" sz="900" dirty="0">
                <a:solidFill>
                  <a:schemeClr val="bg1"/>
                </a:solidFill>
              </a:rPr>
              <a:t>SI MAM: Mark Fitzmaurice, mfitzmaurice@infoblox.com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SI MAM: Eric Rupert, erupert@infoblox.com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SI MAM: Alan Kastner, akastner@infoblox.com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6606" y="5665249"/>
            <a:ext cx="3738282" cy="91558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FFFF00"/>
            </a:solidFill>
          </a:ln>
        </p:spPr>
        <p:txBody>
          <a:bodyPr wrap="square" lIns="91440" tIns="91440" rIns="91440" bIns="91440" rtlCol="0" anchor="ctr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Channel Programs: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Director, Channel Programs: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Sandy Janes, sjanes@infoblox.com 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Channel Programs Specialist: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Noemi Van Nest, nvannest@infoblox.com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9101" y="5665249"/>
            <a:ext cx="3733800" cy="91558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FFFF00"/>
            </a:solidFill>
          </a:ln>
        </p:spPr>
        <p:txBody>
          <a:bodyPr wrap="square" lIns="91440" tIns="91440" rIns="91440" bIns="91440" rtlCol="0" anchor="ctr">
            <a:noAutofit/>
          </a:bodyPr>
          <a:lstStyle/>
          <a:p>
            <a:endParaRPr lang="en-US" sz="900" b="1" dirty="0">
              <a:solidFill>
                <a:schemeClr val="bg1"/>
              </a:solidFill>
            </a:endParaRPr>
          </a:p>
          <a:p>
            <a:r>
              <a:rPr lang="en-US" sz="900" b="1" dirty="0">
                <a:solidFill>
                  <a:schemeClr val="bg1"/>
                </a:solidFill>
              </a:rPr>
              <a:t>Channel Sales Engineering:</a:t>
            </a:r>
          </a:p>
          <a:p>
            <a:r>
              <a:rPr lang="en-US" sz="900" dirty="0">
                <a:solidFill>
                  <a:schemeClr val="bg1"/>
                </a:solidFill>
              </a:rPr>
              <a:t>Channel SE AMS West: Richard Aviles, raviles@infoblox.com</a:t>
            </a:r>
          </a:p>
          <a:p>
            <a:r>
              <a:rPr lang="en-US" sz="900" dirty="0">
                <a:solidFill>
                  <a:schemeClr val="bg1"/>
                </a:solidFill>
              </a:rPr>
              <a:t>Channel SE AMS East: Asif Husain, ahusain@infoblox.com</a:t>
            </a:r>
          </a:p>
          <a:p>
            <a:r>
              <a:rPr lang="it-IT" sz="900" dirty="0">
                <a:solidFill>
                  <a:schemeClr val="bg1"/>
                </a:solidFill>
              </a:rPr>
              <a:t>SI Channel SE: Jim Zelnosky, jzelnosky@infoblox.com</a:t>
            </a:r>
            <a:endParaRPr lang="it-IT" sz="900" dirty="0">
              <a:solidFill>
                <a:schemeClr val="bg1"/>
              </a:solidFill>
              <a:hlinkClick r:id="rId3"/>
            </a:endParaRPr>
          </a:p>
          <a:p>
            <a:endParaRPr lang="it-IT" sz="900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18" idx="0"/>
          </p:cNvCxnSpPr>
          <p:nvPr/>
        </p:nvCxnSpPr>
        <p:spPr>
          <a:xfrm rot="16200000" flipV="1">
            <a:off x="7599048" y="3431760"/>
            <a:ext cx="1506102" cy="9800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3352800" y="3320061"/>
            <a:ext cx="1112356" cy="740228"/>
          </a:xfrm>
          <a:prstGeom prst="bentConnector3">
            <a:avLst>
              <a:gd name="adj1" fmla="val 525"/>
            </a:avLst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391901" y="6581100"/>
            <a:ext cx="762000" cy="248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prstClr val="white"/>
                </a:solidFill>
                <a:latin typeface="Arial Narrow"/>
                <a:cs typeface="Arial Narrow"/>
              </a:rPr>
              <a:t>09/27/2016</a:t>
            </a:r>
          </a:p>
        </p:txBody>
      </p:sp>
    </p:spTree>
    <p:extLst>
      <p:ext uri="{BB962C8B-B14F-4D97-AF65-F5344CB8AC3E}">
        <p14:creationId xmlns:p14="http://schemas.microsoft.com/office/powerpoint/2010/main" val="171924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10000</TotalTime>
  <Words>2510</Words>
  <Application>Microsoft Office PowerPoint</Application>
  <PresentationFormat>Widescreen</PresentationFormat>
  <Paragraphs>572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Arial Narrow</vt:lpstr>
      <vt:lpstr>Calibri</vt:lpstr>
      <vt:lpstr>Helvetica Light</vt:lpstr>
      <vt:lpstr>Office Theme</vt:lpstr>
      <vt:lpstr>Sales Map: AMERICAS</vt:lpstr>
      <vt:lpstr>PowerPoint Presentation</vt:lpstr>
      <vt:lpstr>PowerPoint Presentation</vt:lpstr>
      <vt:lpstr>PowerPoint Presentation</vt:lpstr>
      <vt:lpstr>Sales Map: New England/ Canada Region</vt:lpstr>
      <vt:lpstr>PowerPoint Presentation</vt:lpstr>
      <vt:lpstr>PowerPoint Presentation</vt:lpstr>
      <vt:lpstr>Sales Map: LATAM Region</vt:lpstr>
      <vt:lpstr>Worldwide Channel Map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Infoblox Western Region Sales Team Pin Up Map</dc:title>
  <dc:subject/>
  <dc:creator>Jim Pickering</dc:creator>
  <cp:keywords/>
  <dc:description/>
  <cp:lastModifiedBy>Heather McWilliams</cp:lastModifiedBy>
  <cp:revision>313</cp:revision>
  <dcterms:created xsi:type="dcterms:W3CDTF">2009-10-07T17:12:02Z</dcterms:created>
  <dcterms:modified xsi:type="dcterms:W3CDTF">2016-09-27T17:12:21Z</dcterms:modified>
  <cp:category/>
</cp:coreProperties>
</file>