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1" r:id="rId5"/>
    <p:sldId id="260" r:id="rId6"/>
    <p:sldId id="262" r:id="rId7"/>
    <p:sldId id="263" r:id="rId8"/>
    <p:sldId id="264" r:id="rId9"/>
    <p:sldId id="265" r:id="rId10"/>
  </p:sldIdLst>
  <p:sldSz cx="12192000" cy="6858000"/>
  <p:notesSz cx="6669088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3FB029-C490-9FA1-BC13-5FC668CDF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964268"/>
            <a:ext cx="7197726" cy="2421464"/>
          </a:xfrm>
        </p:spPr>
        <p:txBody>
          <a:bodyPr/>
          <a:lstStyle/>
          <a:p>
            <a:r>
              <a:rPr lang="it-IT" dirty="0"/>
              <a:t>Sensori intelligenti per un’aria più pulita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9AA9A67-83D2-5EFA-E364-FB5DC56C2A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634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53E2CF-65E3-E35F-ECC7-F0C9903E6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131425" cy="1456267"/>
          </a:xfrm>
        </p:spPr>
        <p:txBody>
          <a:bodyPr>
            <a:normAutofit/>
          </a:bodyPr>
          <a:lstStyle/>
          <a:p>
            <a:r>
              <a:rPr lang="it-IT" b="1" dirty="0"/>
              <a:t>I componenti del mio progetto: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5DAF0F-0ACD-F01A-35D3-01CE517B4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51369"/>
            <a:ext cx="10131425" cy="3649133"/>
          </a:xfrm>
        </p:spPr>
        <p:txBody>
          <a:bodyPr/>
          <a:lstStyle/>
          <a:p>
            <a:r>
              <a:rPr lang="it-IT" dirty="0" err="1"/>
              <a:t>Raspberry</a:t>
            </a:r>
            <a:r>
              <a:rPr lang="it-IT" dirty="0"/>
              <a:t> </a:t>
            </a:r>
            <a:r>
              <a:rPr lang="it-IT" dirty="0" err="1"/>
              <a:t>Pi</a:t>
            </a:r>
            <a:r>
              <a:rPr lang="it-IT" dirty="0"/>
              <a:t> (con GPIO attivi)</a:t>
            </a:r>
          </a:p>
          <a:p>
            <a:r>
              <a:rPr lang="it-IT" dirty="0"/>
              <a:t>Sensore </a:t>
            </a:r>
            <a:r>
              <a:rPr lang="it-IT" b="1" dirty="0"/>
              <a:t>DHT22</a:t>
            </a:r>
            <a:r>
              <a:rPr lang="it-IT" dirty="0"/>
              <a:t> (data su GPIO18)</a:t>
            </a:r>
          </a:p>
          <a:p>
            <a:r>
              <a:rPr lang="it-IT" dirty="0"/>
              <a:t>Sensore </a:t>
            </a:r>
            <a:r>
              <a:rPr lang="it-IT" b="1" dirty="0"/>
              <a:t>MQ135</a:t>
            </a:r>
            <a:endParaRPr lang="it-IT" dirty="0"/>
          </a:p>
          <a:p>
            <a:r>
              <a:rPr lang="it-IT" dirty="0"/>
              <a:t>Convertitore </a:t>
            </a:r>
            <a:r>
              <a:rPr lang="it-IT" b="1" dirty="0"/>
              <a:t>MCP3008</a:t>
            </a:r>
            <a:endParaRPr lang="it-IT" dirty="0"/>
          </a:p>
          <a:p>
            <a:r>
              <a:rPr lang="it-IT" dirty="0"/>
              <a:t>LED verde su GPIO17 (umidità)</a:t>
            </a:r>
          </a:p>
          <a:p>
            <a:r>
              <a:rPr lang="it-IT" dirty="0"/>
              <a:t>LED rosso su GPIO27 (inquinamento)</a:t>
            </a:r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80FDE44-55FD-8CE1-6CE1-8E6E888CC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543" y="1975448"/>
            <a:ext cx="5260298" cy="404521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0E05638-E81C-72FA-8EE2-D25AF3FE2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513" y="1967565"/>
            <a:ext cx="5676900" cy="418147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343B7435-3E46-A48A-C152-CAE52ACC97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9832" y="1851369"/>
            <a:ext cx="6277720" cy="4455496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E9A7D85-8F05-F086-A33B-AF63946A6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1538" y="2142067"/>
            <a:ext cx="5276850" cy="3990975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132705AC-282A-DE0B-6838-AF99DC7E2C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6698" y="2269043"/>
            <a:ext cx="5711715" cy="380781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56E4B913-CAE6-F19D-6969-E6D1E4C179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0143" y="2254550"/>
            <a:ext cx="3622002" cy="364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72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30B6DD-073E-CC18-544C-B3E3B00DB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2153"/>
            <a:ext cx="10131425" cy="1456267"/>
          </a:xfrm>
        </p:spPr>
        <p:txBody>
          <a:bodyPr>
            <a:normAutofit/>
          </a:bodyPr>
          <a:lstStyle/>
          <a:p>
            <a:r>
              <a:rPr lang="it-IT" dirty="0"/>
              <a:t>Come funziona: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743EB3-1B3E-141C-C63E-464FC1A6E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49" y="1469155"/>
            <a:ext cx="5410200" cy="3649133"/>
          </a:xfrm>
        </p:spPr>
        <p:txBody>
          <a:bodyPr/>
          <a:lstStyle/>
          <a:p>
            <a:r>
              <a:rPr lang="it-IT" dirty="0"/>
              <a:t>Legge </a:t>
            </a:r>
            <a:r>
              <a:rPr lang="it-IT" b="1" dirty="0"/>
              <a:t>temperatura e umidità</a:t>
            </a:r>
            <a:r>
              <a:rPr lang="it-IT" dirty="0"/>
              <a:t> dal sensore </a:t>
            </a:r>
            <a:r>
              <a:rPr lang="it-IT" b="1" dirty="0"/>
              <a:t>DHT22;</a:t>
            </a:r>
            <a:endParaRPr lang="it-IT" dirty="0"/>
          </a:p>
          <a:p>
            <a:r>
              <a:rPr lang="it-IT" dirty="0"/>
              <a:t>Legge il livello di </a:t>
            </a:r>
            <a:r>
              <a:rPr lang="it-IT" b="1" dirty="0"/>
              <a:t>inquinamento</a:t>
            </a:r>
            <a:r>
              <a:rPr lang="it-IT" dirty="0"/>
              <a:t> dal sensore </a:t>
            </a:r>
            <a:r>
              <a:rPr lang="it-IT" b="1" dirty="0"/>
              <a:t>MQ135</a:t>
            </a:r>
            <a:r>
              <a:rPr lang="it-IT" dirty="0"/>
              <a:t> tramite </a:t>
            </a:r>
            <a:r>
              <a:rPr lang="it-IT" b="1" dirty="0"/>
              <a:t>MCP3008;</a:t>
            </a:r>
            <a:endParaRPr lang="it-IT" dirty="0"/>
          </a:p>
          <a:p>
            <a:r>
              <a:rPr lang="it-IT" dirty="0"/>
              <a:t>Accende un </a:t>
            </a:r>
            <a:r>
              <a:rPr lang="it-IT" b="1" dirty="0"/>
              <a:t>LED verde</a:t>
            </a:r>
            <a:r>
              <a:rPr lang="it-IT" dirty="0"/>
              <a:t> se l'umidità è alta per 5 volte consecutive;</a:t>
            </a:r>
          </a:p>
          <a:p>
            <a:r>
              <a:rPr lang="it-IT" dirty="0"/>
              <a:t>Accende un </a:t>
            </a:r>
            <a:r>
              <a:rPr lang="it-IT" b="1" dirty="0"/>
              <a:t>LED rosso</a:t>
            </a:r>
            <a:r>
              <a:rPr lang="it-IT" dirty="0"/>
              <a:t> se l'inquinamento supera una certa soglia.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4ACDE1E-84A1-C65F-3208-BB24E03C2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052" y="1370286"/>
            <a:ext cx="4483120" cy="465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19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C4B3D-24D1-474B-AF14-1173CE85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553" y="146354"/>
            <a:ext cx="10131425" cy="1456267"/>
          </a:xfrm>
        </p:spPr>
        <p:txBody>
          <a:bodyPr/>
          <a:lstStyle/>
          <a:p>
            <a:r>
              <a:rPr lang="it-IT" dirty="0"/>
              <a:t>Script </a:t>
            </a:r>
            <a:r>
              <a:rPr lang="it-IT" dirty="0" err="1"/>
              <a:t>python</a:t>
            </a:r>
            <a:r>
              <a:rPr lang="it-IT" dirty="0"/>
              <a:t> 1/5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8998F2-00C2-9F5D-92F9-7D87CCCE2A3C}"/>
              </a:ext>
            </a:extLst>
          </p:cNvPr>
          <p:cNvSpPr txBox="1"/>
          <p:nvPr/>
        </p:nvSpPr>
        <p:spPr>
          <a:xfrm>
            <a:off x="6647793" y="2690336"/>
            <a:ext cx="452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it-IT" dirty="0"/>
              <a:t>Questo blocco: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Prepara i </a:t>
            </a:r>
            <a:r>
              <a:rPr lang="it-IT" b="1" dirty="0"/>
              <a:t>pin GPIO</a:t>
            </a:r>
            <a:r>
              <a:rPr lang="it-IT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Definisce le </a:t>
            </a:r>
            <a:r>
              <a:rPr lang="it-IT" b="1" dirty="0"/>
              <a:t>soglie di attivazione</a:t>
            </a:r>
            <a:r>
              <a:rPr lang="it-IT" dirty="0"/>
              <a:t> per i sensori.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Inizializza variabili per il </a:t>
            </a:r>
            <a:r>
              <a:rPr lang="it-IT" b="1" dirty="0"/>
              <a:t>monitoraggio continuo</a:t>
            </a:r>
            <a:r>
              <a:rPr lang="it-IT" dirty="0"/>
              <a:t> dei dati rilevati.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C1F4DBEE-4F4C-214E-6193-EDB6A6C122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553" y="1292773"/>
            <a:ext cx="5631035" cy="5269493"/>
          </a:xfrm>
        </p:spPr>
      </p:pic>
    </p:spTree>
    <p:extLst>
      <p:ext uri="{BB962C8B-B14F-4D97-AF65-F5344CB8AC3E}">
        <p14:creationId xmlns:p14="http://schemas.microsoft.com/office/powerpoint/2010/main" val="337520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46977D-7742-9C39-1198-CC379D789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853" y="53849"/>
            <a:ext cx="10131425" cy="1456267"/>
          </a:xfrm>
        </p:spPr>
        <p:txBody>
          <a:bodyPr/>
          <a:lstStyle/>
          <a:p>
            <a:r>
              <a:rPr lang="it-IT" dirty="0"/>
              <a:t>Script </a:t>
            </a:r>
            <a:r>
              <a:rPr lang="it-IT" dirty="0" err="1"/>
              <a:t>python</a:t>
            </a:r>
            <a:r>
              <a:rPr lang="it-IT" dirty="0"/>
              <a:t> 2/5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5879F89C-9B7F-9BB8-F7A6-301182DC3F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7325" y="1812486"/>
            <a:ext cx="6413172" cy="3421665"/>
          </a:xfrm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9EDD0F6-13D5-63EB-2C00-AB2C76765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7872" y="1698751"/>
            <a:ext cx="4995332" cy="364913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dirty="0"/>
              <a:t>Questo blocco:</a:t>
            </a:r>
          </a:p>
          <a:p>
            <a:r>
              <a:rPr lang="it-IT" dirty="0"/>
              <a:t>Crea un oggetto per leggere un segnale analogico dal convertitore analogico-digitale MCP3008.</a:t>
            </a:r>
          </a:p>
          <a:p>
            <a:r>
              <a:rPr lang="it-IT" dirty="0"/>
              <a:t>Specifica da quale canale leggere:</a:t>
            </a:r>
          </a:p>
          <a:p>
            <a:pPr marL="0" indent="0">
              <a:buNone/>
            </a:pPr>
            <a:r>
              <a:rPr lang="it-IT" dirty="0"/>
              <a:t>   - </a:t>
            </a:r>
            <a:r>
              <a:rPr lang="it-IT" dirty="0" err="1"/>
              <a:t>mcp</a:t>
            </a:r>
            <a:r>
              <a:rPr lang="it-IT" dirty="0"/>
              <a:t>: è l'oggetto MCP3008 inizializzato precedentemente, che gestisce la comunicazione SPI.</a:t>
            </a:r>
          </a:p>
          <a:p>
            <a:pPr marL="0" indent="0">
              <a:buNone/>
            </a:pPr>
            <a:r>
              <a:rPr lang="it-IT" dirty="0"/>
              <a:t>   - MCP.P0: indica che il segnale da leggere proviene dal canale 0(CH0) del MCP3008.</a:t>
            </a:r>
          </a:p>
          <a:p>
            <a:r>
              <a:rPr lang="it-IT" dirty="0"/>
              <a:t>Assegna l'oggetto alla variabile `mq135_channel, che verrà utilizzata per ottenere i valori letti dal sensore MQ135.</a:t>
            </a:r>
          </a:p>
        </p:txBody>
      </p:sp>
    </p:spTree>
    <p:extLst>
      <p:ext uri="{BB962C8B-B14F-4D97-AF65-F5344CB8AC3E}">
        <p14:creationId xmlns:p14="http://schemas.microsoft.com/office/powerpoint/2010/main" val="349095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B4D630-1680-EE03-10AC-60B46D70B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366" y="30947"/>
            <a:ext cx="10131425" cy="1456267"/>
          </a:xfrm>
        </p:spPr>
        <p:txBody>
          <a:bodyPr/>
          <a:lstStyle/>
          <a:p>
            <a:r>
              <a:rPr lang="it-IT" dirty="0"/>
              <a:t>Script </a:t>
            </a:r>
            <a:r>
              <a:rPr lang="it-IT" dirty="0" err="1"/>
              <a:t>python</a:t>
            </a:r>
            <a:r>
              <a:rPr lang="it-IT" dirty="0"/>
              <a:t> 3/5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CEDC3DFE-90E9-8BEE-83A3-0A04BB029C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4366" y="1258668"/>
            <a:ext cx="6736480" cy="5100089"/>
          </a:xfrm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2A0FCBE-20E3-269E-48FD-9B331A3CC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7932" y="1258668"/>
            <a:ext cx="4995332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Funzionamento:</a:t>
            </a:r>
          </a:p>
          <a:p>
            <a:pPr marL="0" indent="0">
              <a:buNone/>
            </a:pPr>
            <a:r>
              <a:rPr lang="it-IT" dirty="0"/>
              <a:t>Controllo di un LED:</a:t>
            </a:r>
          </a:p>
          <a:p>
            <a:pPr marL="0" indent="0">
              <a:buNone/>
            </a:pPr>
            <a:r>
              <a:rPr lang="it-IT" dirty="0"/>
              <a:t>   - Questa riga accende un LED collegato a un pin GPIO del </a:t>
            </a:r>
            <a:r>
              <a:rPr lang="it-IT" dirty="0" err="1"/>
              <a:t>Raspberry</a:t>
            </a:r>
            <a:r>
              <a:rPr lang="it-IT" dirty="0"/>
              <a:t> Pi.</a:t>
            </a:r>
          </a:p>
          <a:p>
            <a:pPr marL="0" indent="0">
              <a:buNone/>
            </a:pPr>
            <a:r>
              <a:rPr lang="it-IT" dirty="0"/>
              <a:t>   - LED_UMIDITA è una variabile che rappresenta il numero del pin GPIO a cui è connesso il LED.</a:t>
            </a:r>
          </a:p>
          <a:p>
            <a:pPr marL="0" indent="0">
              <a:buNone/>
            </a:pPr>
            <a:r>
              <a:rPr lang="it-IT" dirty="0"/>
              <a:t>   - GPIO.HIGH imposta il pin a uno stato logico alto (3.3V), fornendo tensione al LED e accendendolo.</a:t>
            </a:r>
          </a:p>
        </p:txBody>
      </p:sp>
    </p:spTree>
    <p:extLst>
      <p:ext uri="{BB962C8B-B14F-4D97-AF65-F5344CB8AC3E}">
        <p14:creationId xmlns:p14="http://schemas.microsoft.com/office/powerpoint/2010/main" val="192974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87F8AE-CE69-76F5-30CD-DB89BB182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429" y="136635"/>
            <a:ext cx="10131425" cy="1456267"/>
          </a:xfrm>
        </p:spPr>
        <p:txBody>
          <a:bodyPr/>
          <a:lstStyle/>
          <a:p>
            <a:r>
              <a:rPr lang="it-IT" dirty="0"/>
              <a:t>Script </a:t>
            </a:r>
            <a:r>
              <a:rPr lang="it-IT" dirty="0" err="1"/>
              <a:t>python</a:t>
            </a:r>
            <a:r>
              <a:rPr lang="it-IT" dirty="0"/>
              <a:t> 4/5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8908D806-EEA6-2EE2-4FA9-89AB0AD158D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2470" y="1592902"/>
            <a:ext cx="7179318" cy="4454524"/>
          </a:xfrm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9636B3C-8DCA-7BE5-F850-AEB66F7F3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29978" y="1604433"/>
            <a:ext cx="4609552" cy="44429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 Funzionamento:</a:t>
            </a:r>
          </a:p>
          <a:p>
            <a:pPr marL="0" indent="0">
              <a:buNone/>
            </a:pPr>
            <a:r>
              <a:rPr lang="it-IT" dirty="0"/>
              <a:t>Lettura del valore grezzo dal sensore MQ135**:</a:t>
            </a:r>
          </a:p>
          <a:p>
            <a:r>
              <a:rPr lang="it-IT" dirty="0"/>
              <a:t>mq135_channel.value legge il valore analogico-digitale convertito dal MCP3008 (canale a cui è collegato il sensore MQ135).</a:t>
            </a:r>
          </a:p>
          <a:p>
            <a:r>
              <a:rPr lang="it-IT" dirty="0"/>
              <a:t>Il valore restituito è un numero intero compreso tra 0 e 1023 (poiché l'MCP3008 è un ADC a 10 bit), dove:</a:t>
            </a:r>
          </a:p>
          <a:p>
            <a:pPr marL="0" indent="0">
              <a:buNone/>
            </a:pPr>
            <a:r>
              <a:rPr lang="it-IT" dirty="0"/>
              <a:t>     - 0 corrisponde a 0V.</a:t>
            </a:r>
          </a:p>
          <a:p>
            <a:pPr marL="0" indent="0">
              <a:buNone/>
            </a:pPr>
            <a:r>
              <a:rPr lang="it-IT" dirty="0"/>
              <a:t>     - 1023 corrisponde alla tensione di riferimento massima (solitamente 3.3V o 5V, dipende dall'alimentazione dell'MCP3008).</a:t>
            </a:r>
          </a:p>
        </p:txBody>
      </p:sp>
    </p:spTree>
    <p:extLst>
      <p:ext uri="{BB962C8B-B14F-4D97-AF65-F5344CB8AC3E}">
        <p14:creationId xmlns:p14="http://schemas.microsoft.com/office/powerpoint/2010/main" val="52975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CA9D85-5B76-6DB5-788F-97969936B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574" y="338666"/>
            <a:ext cx="10131425" cy="1456267"/>
          </a:xfrm>
        </p:spPr>
        <p:txBody>
          <a:bodyPr/>
          <a:lstStyle/>
          <a:p>
            <a:r>
              <a:rPr lang="it-IT" dirty="0"/>
              <a:t>Script </a:t>
            </a:r>
            <a:r>
              <a:rPr lang="it-IT" dirty="0" err="1"/>
              <a:t>python</a:t>
            </a:r>
            <a:r>
              <a:rPr lang="it-IT" dirty="0"/>
              <a:t> 5/5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27B865ED-524D-5932-59FC-2DD48F2DBDA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52389" y="2122696"/>
            <a:ext cx="6293350" cy="2020425"/>
          </a:xfrm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96CFC07-6E9C-16BA-D1A1-44B8AA7D2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15274" y="2122697"/>
            <a:ext cx="4995332" cy="364913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dirty="0"/>
              <a:t>Questa sezione di codice gestisce l'interruzione manuale del programma (ad esempio, quando l'utente preme CTRL+C sulla tastiera). Ecco cosa fa nel dettaglio:</a:t>
            </a:r>
          </a:p>
          <a:p>
            <a:pPr marL="0" indent="0">
              <a:buNone/>
            </a:pPr>
            <a:r>
              <a:rPr lang="it-IT" dirty="0"/>
              <a:t> Funzionamento:</a:t>
            </a:r>
          </a:p>
          <a:p>
            <a:r>
              <a:rPr lang="it-IT" dirty="0" err="1"/>
              <a:t>except</a:t>
            </a:r>
            <a:r>
              <a:rPr lang="it-IT" dirty="0"/>
              <a:t> </a:t>
            </a:r>
            <a:r>
              <a:rPr lang="it-IT" dirty="0" err="1"/>
              <a:t>KeyboardInterrupt</a:t>
            </a:r>
            <a:r>
              <a:rPr lang="it-IT" dirty="0"/>
              <a:t>: </a:t>
            </a:r>
          </a:p>
          <a:p>
            <a:pPr marL="0" indent="0">
              <a:buNone/>
            </a:pPr>
            <a:r>
              <a:rPr lang="it-IT" dirty="0"/>
              <a:t>   - Intercetta l'eccezione </a:t>
            </a:r>
            <a:r>
              <a:rPr lang="it-IT" dirty="0" err="1"/>
              <a:t>KeyboardInterrupt</a:t>
            </a:r>
            <a:r>
              <a:rPr lang="it-IT" dirty="0"/>
              <a:t>, generata quando viene premuto CTRL+C per fermare il programma.</a:t>
            </a:r>
          </a:p>
          <a:p>
            <a:r>
              <a:rPr lang="it-IT" dirty="0" err="1"/>
              <a:t>print</a:t>
            </a:r>
            <a:r>
              <a:rPr lang="it-IT" dirty="0"/>
              <a:t>("Interruzione manuale. Pulizia GPIO.")  </a:t>
            </a:r>
          </a:p>
          <a:p>
            <a:pPr marL="0" indent="0">
              <a:buNone/>
            </a:pPr>
            <a:r>
              <a:rPr lang="it-IT" dirty="0"/>
              <a:t>   - Stampa un messaggio per informare l'utente che il programma è stato interrotto manualmente.</a:t>
            </a:r>
          </a:p>
          <a:p>
            <a:r>
              <a:rPr lang="it-IT" dirty="0" err="1"/>
              <a:t>dhtDevice.exit</a:t>
            </a:r>
            <a:r>
              <a:rPr lang="it-IT" dirty="0"/>
              <a:t>()</a:t>
            </a:r>
          </a:p>
          <a:p>
            <a:pPr marL="0" indent="0">
              <a:buNone/>
            </a:pPr>
            <a:r>
              <a:rPr lang="it-IT" dirty="0"/>
              <a:t>   - Chiude correttamente il sensore DHT22 (temperatura/umidità), rilasciando le risorse hardware.</a:t>
            </a:r>
          </a:p>
        </p:txBody>
      </p:sp>
    </p:spTree>
    <p:extLst>
      <p:ext uri="{BB962C8B-B14F-4D97-AF65-F5344CB8AC3E}">
        <p14:creationId xmlns:p14="http://schemas.microsoft.com/office/powerpoint/2010/main" val="216487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10A427-0C03-7E75-4FAE-25F343AD19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Grazie dell’attenzione!!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B3BE688-24A4-DCDB-D766-5E0867FBB3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481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e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464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Celestiale</vt:lpstr>
      <vt:lpstr>Sensori intelligenti per un’aria più pulita</vt:lpstr>
      <vt:lpstr>I componenti del mio progetto:</vt:lpstr>
      <vt:lpstr>Come funziona:</vt:lpstr>
      <vt:lpstr>Script python 1/5</vt:lpstr>
      <vt:lpstr>Script python 2/5</vt:lpstr>
      <vt:lpstr>Script python 3/5</vt:lpstr>
      <vt:lpstr>Script python 4/5</vt:lpstr>
      <vt:lpstr>Script python 5/5</vt:lpstr>
      <vt:lpstr>Grazie dell’attenzione!!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Sensori intelligenti per un’aria più pulita</dc:title>
  <dc:creator>IIS Della Corte VanVitelli SA Mattia Sorrentino</dc:creator>
  <cp:lastModifiedBy>giogio sorrentino</cp:lastModifiedBy>
  <cp:revision>6</cp:revision>
  <dcterms:created xsi:type="dcterms:W3CDTF">2025-05-27T16:04:45Z</dcterms:created>
  <dcterms:modified xsi:type="dcterms:W3CDTF">2025-05-29T22:49:13Z</dcterms:modified>
</cp:coreProperties>
</file>