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7"/>
  </p:notesMasterIdLst>
  <p:sldIdLst>
    <p:sldId id="25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7772400" cy="10058400"/>
  <p:notesSz cx="6858000" cy="9144000"/>
  <p:embeddedFontLst>
    <p:embeddedFont>
      <p:font typeface="Helvetica Neue" panose="02000503000000020004"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Open Sans Light"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82" d="100"/>
          <a:sy n="82" d="100"/>
        </p:scale>
        <p:origin x="3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SAUzp_Yjqm60mkX09bNWhbxhZmLQn9w/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 Id="rId5" Type="http://schemas.openxmlformats.org/officeDocument/2006/relationships/hyperlink" Target="https://drive.google.com/file/d/1dbB8e4KZknZZRQSAbL8cTrYUhsr5v6p5/view?usp=sharing" TargetMode="External"/><Relationship Id="rId4" Type="http://schemas.openxmlformats.org/officeDocument/2006/relationships/hyperlink" Target="https://drive.google.com/file/d/17GVf2pwpWpL_Tazf1Eog-fwEByporc9Z/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lvl="0"/>
            <a:r>
              <a:rPr lang="en" dirty="0"/>
              <a:t>Step 2: Relational Database Design - ERD</a:t>
            </a:r>
            <a:endParaRPr dirty="0"/>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a:extLst>
              <a:ext uri="{FF2B5EF4-FFF2-40B4-BE49-F238E27FC236}">
                <a16:creationId xmlns:a16="http://schemas.microsoft.com/office/drawing/2014/main" id="{1A6C1C35-0AE7-3644-8373-44B0FEDF05BB}"/>
              </a:ext>
            </a:extLst>
          </p:cNvPr>
          <p:cNvPicPr>
            <a:picLocks noChangeAspect="1"/>
          </p:cNvPicPr>
          <p:nvPr/>
        </p:nvPicPr>
        <p:blipFill>
          <a:blip r:embed="rId3"/>
          <a:stretch>
            <a:fillRect/>
          </a:stretch>
        </p:blipFill>
        <p:spPr>
          <a:xfrm>
            <a:off x="0" y="3380568"/>
            <a:ext cx="7772400" cy="3886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2E672726-095F-B34D-ADD0-0BE4CDACF477}"/>
              </a:ext>
            </a:extLst>
          </p:cNvPr>
          <p:cNvPicPr>
            <a:picLocks noChangeAspect="1"/>
          </p:cNvPicPr>
          <p:nvPr/>
        </p:nvPicPr>
        <p:blipFill>
          <a:blip r:embed="rId3"/>
          <a:stretch>
            <a:fillRect/>
          </a:stretch>
        </p:blipFill>
        <p:spPr>
          <a:xfrm>
            <a:off x="0" y="3266144"/>
            <a:ext cx="7772400" cy="61298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188928" y="2238143"/>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0A3086CA-DEFB-7F45-AA0F-8F22F0E30FB2}"/>
              </a:ext>
            </a:extLst>
          </p:cNvPr>
          <p:cNvPicPr>
            <a:picLocks noChangeAspect="1"/>
          </p:cNvPicPr>
          <p:nvPr/>
        </p:nvPicPr>
        <p:blipFill>
          <a:blip r:embed="rId3"/>
          <a:stretch>
            <a:fillRect/>
          </a:stretch>
        </p:blipFill>
        <p:spPr>
          <a:xfrm>
            <a:off x="0" y="3106749"/>
            <a:ext cx="7772400" cy="63866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Step 3: Create A Physical Database</a:t>
            </a:r>
            <a:endParaRPr dirty="0"/>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nSpc>
                <a:spcPct val="100000"/>
              </a:lnSpc>
              <a:buClr>
                <a:schemeClr val="dk1"/>
              </a:buClr>
              <a:buSzPts val="1100"/>
              <a:buNone/>
            </a:pPr>
            <a:r>
              <a:rPr lang="en" sz="1550" dirty="0">
                <a:solidFill>
                  <a:srgbClr val="525C65"/>
                </a:solidFill>
                <a:highlight>
                  <a:srgbClr val="FFFFFF"/>
                </a:highlight>
                <a:latin typeface="Open Sans"/>
                <a:ea typeface="Open Sans"/>
                <a:cs typeface="Open Sans"/>
                <a:sym typeface="Open Sans"/>
              </a:rPr>
              <a:t>In this step, you be turning your database model into a physical database. will</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US" sz="1900" b="1" dirty="0">
                <a:solidFill>
                  <a:srgbClr val="525C65"/>
                </a:solidFill>
                <a:highlight>
                  <a:srgbClr val="FFFFFF"/>
                </a:highlight>
                <a:latin typeface="Open Sans"/>
                <a:ea typeface="Open Sans"/>
                <a:cs typeface="Open Sans"/>
                <a:sym typeface="Open Sans"/>
              </a:rPr>
              <a:t>SQL QUERIES:</a:t>
            </a:r>
            <a:endParaRPr sz="190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nSpc>
                <a:spcPct val="100000"/>
              </a:lnSpc>
              <a:buNone/>
            </a:pPr>
            <a:r>
              <a:rPr lang="en-US" sz="1600" b="1" dirty="0">
                <a:solidFill>
                  <a:srgbClr val="2E3D49"/>
                </a:solidFill>
                <a:highlight>
                  <a:srgbClr val="FFFFFF"/>
                </a:highlight>
                <a:latin typeface="Open Sans"/>
                <a:ea typeface="Open Sans"/>
                <a:cs typeface="Open Sans"/>
                <a:sym typeface="Open Sans"/>
              </a:rPr>
              <a:t>SQL Queries to create tables: </a:t>
            </a:r>
          </a:p>
          <a:p>
            <a:pPr marL="241300" marR="241300" lvl="0" indent="0">
              <a:lnSpc>
                <a:spcPct val="100000"/>
              </a:lnSpc>
              <a:buNone/>
            </a:pPr>
            <a:r>
              <a:rPr lang="en-US" sz="1600" dirty="0">
                <a:solidFill>
                  <a:srgbClr val="2E3D49"/>
                </a:solidFill>
                <a:latin typeface="Open Sans"/>
                <a:ea typeface="Open Sans"/>
                <a:cs typeface="Open Sans"/>
                <a:sym typeface="Open Sans"/>
                <a:hlinkClick r:id="rId3"/>
              </a:rPr>
              <a:t>https://drive.google.com/file/d/1-SAUzp_Yjqm60mkX09bNWhbxhZmLQn9w/view?usp=sharing</a:t>
            </a:r>
            <a:endParaRPr lang="en-US" sz="1600" dirty="0">
              <a:solidFill>
                <a:srgbClr val="2E3D49"/>
              </a:solidFill>
              <a:latin typeface="Open Sans"/>
              <a:ea typeface="Open Sans"/>
              <a:cs typeface="Open Sans"/>
              <a:sym typeface="Open Sans"/>
            </a:endParaRPr>
          </a:p>
          <a:p>
            <a:pPr marL="241300" marR="241300" lvl="0" indent="0">
              <a:lnSpc>
                <a:spcPct val="100000"/>
              </a:lnSpc>
              <a:buNone/>
            </a:pPr>
            <a:r>
              <a:rPr lang="en-US" sz="1600" b="1" dirty="0">
                <a:solidFill>
                  <a:srgbClr val="2E3D49"/>
                </a:solidFill>
                <a:latin typeface="Open Sans"/>
                <a:ea typeface="Open Sans"/>
                <a:cs typeface="Open Sans"/>
                <a:sym typeface="Open Sans"/>
              </a:rPr>
              <a:t>SQL Queries to insert data into created n normalized tables:</a:t>
            </a:r>
          </a:p>
          <a:p>
            <a:pPr marL="241300" marR="241300" lvl="0" indent="0">
              <a:lnSpc>
                <a:spcPct val="100000"/>
              </a:lnSpc>
              <a:buNone/>
            </a:pPr>
            <a:r>
              <a:rPr lang="en-US" sz="1600" dirty="0">
                <a:solidFill>
                  <a:srgbClr val="525C65"/>
                </a:solidFill>
                <a:hlinkClick r:id="rId4"/>
              </a:rPr>
              <a:t>https://drive.google.com/file/d/17GVf2pwpWpL_Tazf1Eog-fwEByporc9Z/view?usp=sharing</a:t>
            </a:r>
            <a:endParaRPr lang="en-US" sz="1600" dirty="0">
              <a:solidFill>
                <a:srgbClr val="525C65"/>
              </a:solidFill>
            </a:endParaRPr>
          </a:p>
          <a:p>
            <a:pPr marL="241300" marR="241300" lvl="0" indent="0">
              <a:lnSpc>
                <a:spcPct val="100000"/>
              </a:lnSpc>
              <a:buNone/>
            </a:pPr>
            <a:r>
              <a:rPr lang="en-US" sz="1600" b="1" dirty="0">
                <a:solidFill>
                  <a:srgbClr val="2E3D49"/>
                </a:solidFill>
                <a:highlight>
                  <a:srgbClr val="FFFFFF"/>
                </a:highlight>
                <a:latin typeface="Open Sans"/>
                <a:ea typeface="Open Sans"/>
                <a:cs typeface="Open Sans"/>
              </a:rPr>
              <a:t>SQL Queries for Crud Exercises (1 to 7):</a:t>
            </a:r>
          </a:p>
          <a:p>
            <a:pPr marL="241300" marR="241300" lvl="0" indent="0">
              <a:lnSpc>
                <a:spcPct val="100000"/>
              </a:lnSpc>
              <a:buNone/>
            </a:pPr>
            <a:r>
              <a:rPr lang="en-US" sz="1600" dirty="0">
                <a:solidFill>
                  <a:srgbClr val="2E3D49"/>
                </a:solidFill>
                <a:latin typeface="Open Sans"/>
                <a:ea typeface="Open Sans"/>
                <a:cs typeface="Open Sans"/>
                <a:hlinkClick r:id="rId5"/>
              </a:rPr>
              <a:t>https://drive.google.com/file/d/1dbB8e4KZknZZRQSAbL8cTrYUhsr5v6p5/view?usp=sharing</a:t>
            </a:r>
            <a:r>
              <a:rPr lang="en-US" sz="1600" dirty="0">
                <a:solidFill>
                  <a:srgbClr val="2E3D49"/>
                </a:solidFill>
                <a:latin typeface="Open Sans"/>
                <a:ea typeface="Open Sans"/>
                <a:cs typeface="Open Sans"/>
              </a:rPr>
              <a:t> </a:t>
            </a:r>
            <a:endParaRPr lang="en-US" sz="1600" dirty="0">
              <a:solidFill>
                <a:srgbClr val="2E3D49"/>
              </a:solidFill>
              <a:highlight>
                <a:srgbClr val="FFFFFF"/>
              </a:highlight>
              <a:latin typeface="Open Sans"/>
              <a:ea typeface="Open Sans"/>
              <a:cs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endParaRPr lang="en-US" sz="1350" b="1" dirty="0">
              <a:solidFill>
                <a:srgbClr val="2E3D49"/>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6" name="Picture 5">
            <a:extLst>
              <a:ext uri="{FF2B5EF4-FFF2-40B4-BE49-F238E27FC236}">
                <a16:creationId xmlns:a16="http://schemas.microsoft.com/office/drawing/2014/main" id="{DB1F3818-2CC7-3C4C-AC94-4D9AA8123700}"/>
              </a:ext>
            </a:extLst>
          </p:cNvPr>
          <p:cNvPicPr>
            <a:picLocks noChangeAspect="1"/>
          </p:cNvPicPr>
          <p:nvPr/>
        </p:nvPicPr>
        <p:blipFill>
          <a:blip r:embed="rId3"/>
          <a:stretch>
            <a:fillRect/>
          </a:stretch>
        </p:blipFill>
        <p:spPr>
          <a:xfrm>
            <a:off x="264851" y="3956050"/>
            <a:ext cx="3485739" cy="5528913"/>
          </a:xfrm>
          <a:prstGeom prst="rect">
            <a:avLst/>
          </a:prstGeom>
        </p:spPr>
      </p:pic>
      <p:pic>
        <p:nvPicPr>
          <p:cNvPr id="7" name="Picture 6">
            <a:extLst>
              <a:ext uri="{FF2B5EF4-FFF2-40B4-BE49-F238E27FC236}">
                <a16:creationId xmlns:a16="http://schemas.microsoft.com/office/drawing/2014/main" id="{D1BBEA0D-DA0D-214E-BCED-033685A22778}"/>
              </a:ext>
            </a:extLst>
          </p:cNvPr>
          <p:cNvPicPr>
            <a:picLocks noChangeAspect="1"/>
          </p:cNvPicPr>
          <p:nvPr/>
        </p:nvPicPr>
        <p:blipFill>
          <a:blip r:embed="rId4"/>
          <a:stretch>
            <a:fillRect/>
          </a:stretch>
        </p:blipFill>
        <p:spPr>
          <a:xfrm>
            <a:off x="3886200" y="3956050"/>
            <a:ext cx="3886200" cy="403310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44402"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7EFFC8FB-C536-DA43-8DD8-7B9D5FBD34E1}"/>
              </a:ext>
            </a:extLst>
          </p:cNvPr>
          <p:cNvPicPr>
            <a:picLocks noChangeAspect="1"/>
          </p:cNvPicPr>
          <p:nvPr/>
        </p:nvPicPr>
        <p:blipFill>
          <a:blip r:embed="rId3"/>
          <a:stretch>
            <a:fillRect/>
          </a:stretch>
        </p:blipFill>
        <p:spPr>
          <a:xfrm>
            <a:off x="1225840" y="3001508"/>
            <a:ext cx="4570526" cy="70568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855"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0523F92E-103C-704C-8403-6210B18D8ACD}"/>
              </a:ext>
            </a:extLst>
          </p:cNvPr>
          <p:cNvPicPr>
            <a:picLocks noChangeAspect="1"/>
          </p:cNvPicPr>
          <p:nvPr/>
        </p:nvPicPr>
        <p:blipFill>
          <a:blip r:embed="rId3"/>
          <a:stretch>
            <a:fillRect/>
          </a:stretch>
        </p:blipFill>
        <p:spPr>
          <a:xfrm>
            <a:off x="244163" y="3558421"/>
            <a:ext cx="7036262" cy="3105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855" y="1163250"/>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D208B7A-4B65-B845-85D3-3575406181EB}"/>
              </a:ext>
            </a:extLst>
          </p:cNvPr>
          <p:cNvPicPr>
            <a:picLocks noChangeAspect="1"/>
          </p:cNvPicPr>
          <p:nvPr/>
        </p:nvPicPr>
        <p:blipFill>
          <a:blip r:embed="rId3"/>
          <a:stretch>
            <a:fillRect/>
          </a:stretch>
        </p:blipFill>
        <p:spPr>
          <a:xfrm>
            <a:off x="827113" y="3608468"/>
            <a:ext cx="6506156" cy="28414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18360" y="1271737"/>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5A6F339A-CAB4-B748-83D5-58ED0C063292}"/>
              </a:ext>
            </a:extLst>
          </p:cNvPr>
          <p:cNvPicPr>
            <a:picLocks noChangeAspect="1"/>
          </p:cNvPicPr>
          <p:nvPr/>
        </p:nvPicPr>
        <p:blipFill>
          <a:blip r:embed="rId3"/>
          <a:stretch>
            <a:fillRect/>
          </a:stretch>
        </p:blipFill>
        <p:spPr>
          <a:xfrm>
            <a:off x="441716" y="3530262"/>
            <a:ext cx="7081327" cy="2966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855" y="145622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8C2892C4-3000-2F40-9109-6D772F1B4ECC}"/>
              </a:ext>
            </a:extLst>
          </p:cNvPr>
          <p:cNvPicPr>
            <a:picLocks noChangeAspect="1"/>
          </p:cNvPicPr>
          <p:nvPr/>
        </p:nvPicPr>
        <p:blipFill>
          <a:blip r:embed="rId3"/>
          <a:stretch>
            <a:fillRect/>
          </a:stretch>
        </p:blipFill>
        <p:spPr>
          <a:xfrm>
            <a:off x="484476" y="3565545"/>
            <a:ext cx="6803357" cy="44005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CRUD</a:t>
            </a:r>
            <a:endParaRPr dirty="0"/>
          </a:p>
        </p:txBody>
      </p:sp>
      <p:sp>
        <p:nvSpPr>
          <p:cNvPr id="324" name="Google Shape;324;p73"/>
          <p:cNvSpPr txBox="1">
            <a:spLocks noGrp="1"/>
          </p:cNvSpPr>
          <p:nvPr>
            <p:ph type="body" idx="1"/>
          </p:nvPr>
        </p:nvSpPr>
        <p:spPr>
          <a:xfrm>
            <a:off x="264855" y="1430221"/>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66D5AC6-F3CD-B847-BB76-AFB82ABF417B}"/>
              </a:ext>
            </a:extLst>
          </p:cNvPr>
          <p:cNvPicPr>
            <a:picLocks noChangeAspect="1"/>
          </p:cNvPicPr>
          <p:nvPr/>
        </p:nvPicPr>
        <p:blipFill>
          <a:blip r:embed="rId3"/>
          <a:stretch>
            <a:fillRect/>
          </a:stretch>
        </p:blipFill>
        <p:spPr>
          <a:xfrm>
            <a:off x="264765" y="4465863"/>
            <a:ext cx="6894812" cy="323679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endParaRPr lang="en-US"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r>
              <a:rPr lang="en-MX" sz="1900" b="1" dirty="0">
                <a:latin typeface="Open Sans"/>
                <a:ea typeface="Open Sans"/>
                <a:cs typeface="Open Sans"/>
                <a:sym typeface="Open Sans"/>
              </a:rPr>
              <a:t>Answer: </a:t>
            </a:r>
            <a:endParaRPr sz="1900" b="1" dirty="0">
              <a:latin typeface="Open Sans"/>
              <a:ea typeface="Open Sans"/>
              <a:cs typeface="Open Sans"/>
              <a:sym typeface="Open Sans"/>
            </a:endParaRPr>
          </a:p>
          <a:p>
            <a:pPr marL="0" lvl="0" indent="0" algn="l" rtl="0">
              <a:spcBef>
                <a:spcPts val="1600"/>
              </a:spcBef>
              <a:spcAft>
                <a:spcPts val="0"/>
              </a:spcAft>
              <a:buNone/>
            </a:pPr>
            <a:r>
              <a:rPr lang="en-US" sz="1900" dirty="0"/>
              <a:t>       The simplest way is just create a view where the </a:t>
            </a:r>
            <a:r>
              <a:rPr lang="en-US" sz="1900"/>
              <a:t>salary      field </a:t>
            </a:r>
            <a:r>
              <a:rPr lang="en-US" sz="1900" dirty="0"/>
              <a:t>is not available, then we give access to the view only for people that want access to the data, and the salary won’t be there.</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900">
              <a:solidFill>
                <a:schemeClr val="dk1"/>
              </a:solidFill>
              <a:highlight>
                <a:srgbClr val="DBE2E8"/>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able to access the database. I just don't want them having access to salary information. That needs to be restricted to HR and management level employees only.</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0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The idea is to correctly and efficiently store HR Data in a SQL Database. </a:t>
            </a:r>
            <a:r>
              <a:rPr lang="en-US" sz="1700" dirty="0"/>
              <a:t>The purpose is having a better process to manage the employees of the company, since the company is growing and managing this info in a spreadsheet is far from a good practice.</a:t>
            </a:r>
            <a:endParaRPr sz="1700" dirty="0"/>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to be stored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Some of the data attributes we’ll be capturing:</a:t>
            </a:r>
          </a:p>
          <a:p>
            <a:pPr marL="457200" lvl="0" indent="0" algn="l" rtl="0">
              <a:lnSpc>
                <a:spcPct val="100000"/>
              </a:lnSpc>
              <a:spcBef>
                <a:spcPts val="1600"/>
              </a:spcBef>
              <a:spcAft>
                <a:spcPts val="0"/>
              </a:spcAft>
              <a:buNone/>
            </a:pPr>
            <a:r>
              <a:rPr lang="en-US" sz="1700" dirty="0" err="1"/>
              <a:t>Emp_ID</a:t>
            </a:r>
            <a:r>
              <a:rPr lang="en-US" sz="1700" dirty="0"/>
              <a:t>, </a:t>
            </a:r>
            <a:r>
              <a:rPr lang="en-US" sz="1700" dirty="0" err="1"/>
              <a:t>Emp_Nm</a:t>
            </a:r>
            <a:r>
              <a:rPr lang="en-US" sz="1700" dirty="0"/>
              <a:t>, Email, </a:t>
            </a:r>
            <a:r>
              <a:rPr lang="en-US" sz="1700" dirty="0" err="1"/>
              <a:t>Hire_DT</a:t>
            </a:r>
            <a:r>
              <a:rPr lang="en-US" sz="1700" dirty="0"/>
              <a:t>, </a:t>
            </a:r>
            <a:r>
              <a:rPr lang="en-US" sz="1700" dirty="0" err="1"/>
              <a:t>Job_Title</a:t>
            </a:r>
            <a:r>
              <a:rPr lang="en-US" sz="1700" dirty="0"/>
              <a:t>, Salary, Department, Manager of Employee, </a:t>
            </a:r>
            <a:r>
              <a:rPr lang="en-US" sz="1700" dirty="0" err="1"/>
              <a:t>Start_Dt</a:t>
            </a:r>
            <a:r>
              <a:rPr lang="en-US" sz="1700" dirty="0"/>
              <a:t>, </a:t>
            </a:r>
            <a:r>
              <a:rPr lang="en-US" sz="1700" dirty="0" err="1"/>
              <a:t>End_Dt</a:t>
            </a:r>
            <a:r>
              <a:rPr lang="en-US" sz="1700" dirty="0"/>
              <a:t>; Location, Address, City, and State of where the employee works and the employee’s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Technology department owns the database and the infrastructure, and the HR Organization owns the data that’s being added and its quality.</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HR Managers can have access to their own Organization</a:t>
            </a:r>
          </a:p>
          <a:p>
            <a:pPr marL="457200" lvl="0" indent="0" algn="l" rtl="0">
              <a:lnSpc>
                <a:spcPct val="100000"/>
              </a:lnSpc>
              <a:spcBef>
                <a:spcPts val="1600"/>
              </a:spcBef>
              <a:spcAft>
                <a:spcPts val="0"/>
              </a:spcAft>
              <a:buNone/>
            </a:pPr>
            <a:r>
              <a:rPr lang="en-US" sz="1700" dirty="0"/>
              <a:t>HR Admins can have access to the whole database</a:t>
            </a:r>
          </a:p>
          <a:p>
            <a:pPr marL="457200" lvl="0" indent="0" algn="l" rtl="0">
              <a:lnSpc>
                <a:spcPct val="100000"/>
              </a:lnSpc>
              <a:spcBef>
                <a:spcPts val="1600"/>
              </a:spcBef>
              <a:spcAft>
                <a:spcPts val="0"/>
              </a:spcAft>
              <a:buNone/>
            </a:pPr>
            <a:r>
              <a:rPr lang="en-US" sz="1700" dirty="0"/>
              <a:t>Business Partners with Admin access can access the whole db.</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database will have around 7 tables, starting with about 200 </a:t>
            </a:r>
            <a:r>
              <a:rPr lang="en-US" sz="1700" dirty="0" err="1"/>
              <a:t>emplooyes</a:t>
            </a:r>
            <a:r>
              <a:rPr lang="en-US" sz="1700" dirty="0"/>
              <a:t>, since we’ll have a historical table where one employee can appear more than one time, let’s say we’ll start with 400 rows, with the potential in a year or two to grow about 200% - no concerns about this part, the number of rows is pretty small.</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latin typeface="Open Sans"/>
                <a:ea typeface="Open Sans"/>
                <a:cs typeface="Open Sans"/>
                <a:sym typeface="Open Sans"/>
              </a:rPr>
              <a:t>The maximum estimated growth by year should be 100%.</a:t>
            </a:r>
            <a:endParaRPr sz="1900"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We have PII data (name, email, salary), </a:t>
            </a:r>
            <a:r>
              <a:rPr lang="en-US" sz="1700" dirty="0" err="1"/>
              <a:t>gotta</a:t>
            </a:r>
            <a:r>
              <a:rPr lang="en-US" sz="1700" dirty="0"/>
              <a:t> be careful with it.</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retention and backup requirements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Data will be retained permanently.</a:t>
            </a:r>
          </a:p>
          <a:p>
            <a:pPr marL="457200" lvl="0" indent="0" algn="l" rtl="0">
              <a:lnSpc>
                <a:spcPct val="100000"/>
              </a:lnSpc>
              <a:spcBef>
                <a:spcPts val="1600"/>
              </a:spcBef>
              <a:spcAft>
                <a:spcPts val="0"/>
              </a:spcAft>
              <a:buNone/>
            </a:pPr>
            <a:r>
              <a:rPr lang="en-US" sz="1700" dirty="0"/>
              <a:t>We’ll be doing weekly backups with incremental daily backups, just to make sure we don’t risk to lose any data due to any type of problems.</a:t>
            </a: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The way HR is storing data on the company employees is not reliable at all, it is very prone to human error, implementing a SQL DB can help with that – improves reliability</a:t>
            </a:r>
          </a:p>
          <a:p>
            <a:pPr marL="800100" lvl="0" indent="-342900" algn="l" rtl="0">
              <a:lnSpc>
                <a:spcPct val="100000"/>
              </a:lnSpc>
              <a:spcBef>
                <a:spcPts val="1600"/>
              </a:spcBef>
              <a:spcAft>
                <a:spcPts val="0"/>
              </a:spcAft>
              <a:buFontTx/>
              <a:buChar char="-"/>
            </a:pPr>
            <a:r>
              <a:rPr lang="en-US" sz="1700" dirty="0"/>
              <a:t>With the SQL DB we can have data stored in an efficient way, in a way that will work in the short, medium, and long term – improves scalability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Tables: </a:t>
            </a:r>
          </a:p>
          <a:p>
            <a:pPr marL="457200" lvl="0" indent="0" algn="l" rtl="0">
              <a:lnSpc>
                <a:spcPct val="100000"/>
              </a:lnSpc>
              <a:spcBef>
                <a:spcPts val="1600"/>
              </a:spcBef>
              <a:spcAft>
                <a:spcPts val="0"/>
              </a:spcAft>
              <a:buNone/>
            </a:pPr>
            <a:r>
              <a:rPr lang="en" sz="1700" dirty="0" err="1"/>
              <a:t>public.employees</a:t>
            </a:r>
            <a:r>
              <a:rPr lang="en" sz="1700" dirty="0"/>
              <a:t>, public.</a:t>
            </a:r>
            <a:r>
              <a:rPr lang="en-US" sz="1700" dirty="0"/>
              <a:t> e</a:t>
            </a:r>
            <a:r>
              <a:rPr lang="en" sz="1700" dirty="0" err="1"/>
              <a:t>mployees_hist</a:t>
            </a:r>
            <a:r>
              <a:rPr lang="en" sz="1700" dirty="0"/>
              <a:t>, </a:t>
            </a:r>
            <a:r>
              <a:rPr lang="en" sz="1700" dirty="0" err="1"/>
              <a:t>public.city</a:t>
            </a:r>
            <a:r>
              <a:rPr lang="en" sz="1700" dirty="0"/>
              <a:t>, </a:t>
            </a:r>
            <a:br>
              <a:rPr lang="en" sz="1700" dirty="0"/>
            </a:br>
            <a:r>
              <a:rPr lang="en" sz="1700" dirty="0" err="1"/>
              <a:t>public.state</a:t>
            </a:r>
            <a:r>
              <a:rPr lang="en" sz="1700" dirty="0"/>
              <a:t>, </a:t>
            </a:r>
            <a:r>
              <a:rPr lang="en" sz="1700" dirty="0" err="1"/>
              <a:t>public.address</a:t>
            </a:r>
            <a:r>
              <a:rPr lang="en" sz="1700" dirty="0"/>
              <a:t>, </a:t>
            </a:r>
            <a:r>
              <a:rPr lang="en" sz="1700" dirty="0" err="1"/>
              <a:t>public.location</a:t>
            </a:r>
            <a:r>
              <a:rPr lang="en" sz="1700" dirty="0"/>
              <a:t>, </a:t>
            </a:r>
            <a:r>
              <a:rPr lang="en" sz="1700" dirty="0" err="1"/>
              <a:t>public.job_titles</a:t>
            </a:r>
            <a:r>
              <a:rPr lang="en" sz="1700" dirty="0"/>
              <a:t>, </a:t>
            </a:r>
            <a:r>
              <a:rPr lang="en" sz="1700" dirty="0" err="1"/>
              <a:t>public.departments</a:t>
            </a:r>
            <a:r>
              <a:rPr lang="en" sz="1700" dirty="0"/>
              <a:t>, public</a:t>
            </a:r>
          </a:p>
          <a:p>
            <a:pPr marL="457200" lvl="0" indent="0" algn="l" rtl="0">
              <a:lnSpc>
                <a:spcPct val="100000"/>
              </a:lnSpc>
              <a:spcBef>
                <a:spcPts val="1600"/>
              </a:spcBef>
              <a:spcAft>
                <a:spcPts val="0"/>
              </a:spcAft>
              <a:buNone/>
            </a:pPr>
            <a:r>
              <a:rPr lang="en" sz="1700" b="1" dirty="0"/>
              <a:t>View:</a:t>
            </a:r>
          </a:p>
          <a:p>
            <a:pPr lvl="0" indent="0">
              <a:lnSpc>
                <a:spcPct val="100000"/>
              </a:lnSpc>
              <a:spcBef>
                <a:spcPts val="1600"/>
              </a:spcBef>
              <a:buNone/>
            </a:pPr>
            <a:r>
              <a:rPr lang="en-US" sz="1700" dirty="0" err="1"/>
              <a:t>Public.vw_employees_hist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We’ll use a stored procedure with SQL queries to create the tables, and to insert the data from staging into our 3NF model.</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latin typeface="Open Sans"/>
                <a:ea typeface="Open Sans"/>
                <a:cs typeface="Open Sans"/>
                <a:sym typeface="Open Sans"/>
              </a:rPr>
              <a:t>The HR Department of the company is the owner of the Database.</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HR Leaders can have access to all of the data,</a:t>
            </a:r>
          </a:p>
          <a:p>
            <a:pPr marL="457200" lvl="0" indent="0" algn="l" rtl="0">
              <a:lnSpc>
                <a:spcPct val="100000"/>
              </a:lnSpc>
              <a:spcBef>
                <a:spcPts val="0"/>
              </a:spcBef>
              <a:spcAft>
                <a:spcPts val="0"/>
              </a:spcAft>
              <a:buNone/>
            </a:pPr>
            <a:r>
              <a:rPr lang="en" sz="1700" dirty="0"/>
              <a:t>Managers can have access to their Organization’s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&amp; Flexibility considerations</a:t>
            </a:r>
            <a:endParaRPr sz="1900" b="1" dirty="0">
              <a:latin typeface="Open Sans"/>
              <a:ea typeface="Open Sans"/>
              <a:cs typeface="Open Sans"/>
              <a:sym typeface="Open Sans"/>
            </a:endParaRPr>
          </a:p>
          <a:p>
            <a:pPr marL="457200" lvl="0" indent="0" algn="l" rtl="0">
              <a:spcBef>
                <a:spcPts val="1600"/>
              </a:spcBef>
              <a:spcAft>
                <a:spcPts val="0"/>
              </a:spcAft>
              <a:buNone/>
            </a:pPr>
            <a:r>
              <a:rPr lang="en" sz="1900" dirty="0"/>
              <a:t>List at least 2 examples of considerations taken to ensure data scalability and flexibility, and provide an explanation</a:t>
            </a:r>
            <a:endParaRPr sz="1900" dirty="0"/>
          </a:p>
          <a:p>
            <a:pPr marL="0" lvl="0" indent="0" algn="l" rtl="0">
              <a:spcBef>
                <a:spcPts val="160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Data will be stored in 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a:t>Indefinitely, there’s no need to erase the data since it’s not a huge amount of information that we’ll be storing.</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Weekly backups with Daily incremental backups.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2933</TotalTime>
  <Words>1660</Words>
  <Application>Microsoft Macintosh PowerPoint</Application>
  <PresentationFormat>Custom</PresentationFormat>
  <Paragraphs>188</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Open Sans Light</vt:lpstr>
      <vt:lpstr>Open Sans</vt:lpstr>
      <vt:lpstr>Arial</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 - 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mateus@yalochat.com</cp:lastModifiedBy>
  <cp:revision>18</cp:revision>
  <dcterms:modified xsi:type="dcterms:W3CDTF">2021-04-05T07:17:45Z</dcterms:modified>
</cp:coreProperties>
</file>