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1"/>
  </p:notesMasterIdLst>
  <p:sldIdLst>
    <p:sldId id="256" r:id="rId5"/>
    <p:sldId id="259" r:id="rId6"/>
    <p:sldId id="260" r:id="rId7"/>
    <p:sldId id="261" r:id="rId8"/>
    <p:sldId id="263" r:id="rId9"/>
    <p:sldId id="264" r:id="rId10"/>
    <p:sldId id="266" r:id="rId11"/>
    <p:sldId id="268" r:id="rId12"/>
    <p:sldId id="269" r:id="rId13"/>
    <p:sldId id="270" r:id="rId14"/>
    <p:sldId id="271" r:id="rId15"/>
    <p:sldId id="272" r:id="rId16"/>
    <p:sldId id="273" r:id="rId17"/>
    <p:sldId id="274" r:id="rId18"/>
    <p:sldId id="275" r:id="rId19"/>
    <p:sldId id="276" r:id="rId20"/>
  </p:sldIdLst>
  <p:sldSz cx="7772400" cy="10058400"/>
  <p:notesSz cx="6858000" cy="9144000"/>
  <p:embeddedFontLst>
    <p:embeddedFont>
      <p:font typeface="Helvetica Neue" panose="02000503000000020004"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Light"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2" d="100"/>
          <a:sy n="82" d="100"/>
        </p:scale>
        <p:origin x="2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Mateus </a:t>
            </a:r>
            <a:r>
              <a:rPr lang="en" i="1" dirty="0" err="1">
                <a:solidFill>
                  <a:srgbClr val="EEEEEE"/>
                </a:solidFill>
                <a:latin typeface="Open Sans"/>
                <a:ea typeface="Open Sans"/>
                <a:cs typeface="Open Sans"/>
                <a:sym typeface="Open Sans"/>
              </a:rPr>
              <a:t>Leao</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April 2021</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l="5866" t="3775" r="5653" b="7595"/>
          <a:stretch/>
        </p:blipFill>
        <p:spPr>
          <a:xfrm>
            <a:off x="954513" y="4876800"/>
            <a:ext cx="5876925" cy="417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lang="en" sz="1600" b="1">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a:t>
            </a:r>
            <a:r>
              <a:rPr lang="en" sz="1600" dirty="0" err="1">
                <a:solidFill>
                  <a:srgbClr val="525C65"/>
                </a:solidFill>
                <a:highlight>
                  <a:srgbClr val="FFFFFF"/>
                </a:highlight>
                <a:latin typeface="Open Sans"/>
                <a:ea typeface="Open Sans"/>
                <a:cs typeface="Open Sans"/>
                <a:sym typeface="Open Sans"/>
              </a:rPr>
              <a:t>etc</a:t>
            </a:r>
            <a:r>
              <a:rPr lang="en"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Governance Roles and Responsibilities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We have Jake and Jessica as resources who can help us managing our Data. Jake is senior to Jessica, and Jessica has another responsibilities beyond data management and governance, besides that, the company will be hiring a junior resource to help with the necessary efforts, the intern will be under Jessica’s command.</a:t>
            </a:r>
          </a:p>
          <a:p>
            <a:pPr algn="just">
              <a:lnSpc>
                <a:spcPct val="170000"/>
              </a:lnSpc>
            </a:pPr>
            <a:r>
              <a:rPr lang="en" sz="1600" b="1" dirty="0">
                <a:solidFill>
                  <a:srgbClr val="525C65"/>
                </a:solidFill>
                <a:highlight>
                  <a:srgbClr val="FFFFFF"/>
                </a:highlight>
                <a:latin typeface="Open Sans"/>
                <a:ea typeface="Open Sans"/>
                <a:cs typeface="Open Sans"/>
                <a:sym typeface="Open Sans"/>
              </a:rPr>
              <a:t>Metadata Management:</a:t>
            </a:r>
            <a:r>
              <a:rPr lang="en" sz="1600" dirty="0">
                <a:solidFill>
                  <a:srgbClr val="525C65"/>
                </a:solidFill>
                <a:highlight>
                  <a:srgbClr val="FFFFFF"/>
                </a:highlight>
                <a:latin typeface="Open Sans"/>
                <a:ea typeface="Open Sans"/>
                <a:cs typeface="Open Sans"/>
                <a:sym typeface="Open Sans"/>
              </a:rPr>
              <a:t> Even though Jessica is going to deliver this work to the new intern, it’s Jessica’s responsibility. All of the fields from our Database should be mapped with some basic description fields.</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Quality Management &amp; Monitoring Tools: </a:t>
            </a:r>
            <a:r>
              <a:rPr lang="en" sz="1600" dirty="0">
                <a:solidFill>
                  <a:srgbClr val="525C65"/>
                </a:solidFill>
                <a:highlight>
                  <a:srgbClr val="FFFFFF"/>
                </a:highlight>
                <a:latin typeface="Open Sans"/>
                <a:ea typeface="Open Sans"/>
                <a:cs typeface="Open Sans"/>
                <a:sym typeface="Open Sans"/>
              </a:rPr>
              <a:t>Jake is responsible for this part, he’s responsible on assessing the quality of the data, and on making its quality increase be it with System change proposals or through talking with people and setting processes that improve Data’s quality.</a:t>
            </a:r>
          </a:p>
          <a:p>
            <a:pPr marL="0" lvl="0" indent="0" algn="just" rtl="0">
              <a:lnSpc>
                <a:spcPct val="170000"/>
              </a:lnSpc>
              <a:spcBef>
                <a:spcPts val="0"/>
              </a:spcBef>
              <a:spcAft>
                <a:spcPts val="0"/>
              </a:spcAft>
              <a:buNone/>
            </a:pPr>
            <a:r>
              <a:rPr lang="en" sz="1600" b="1" dirty="0">
                <a:solidFill>
                  <a:srgbClr val="525C65"/>
                </a:solidFill>
                <a:highlight>
                  <a:srgbClr val="FFFFFF"/>
                </a:highlight>
                <a:latin typeface="Open Sans"/>
                <a:ea typeface="Open Sans"/>
                <a:cs typeface="Open Sans"/>
                <a:sym typeface="Open Sans"/>
              </a:rPr>
              <a:t>Data Lineage: </a:t>
            </a:r>
            <a:r>
              <a:rPr lang="en" sz="1600" dirty="0">
                <a:solidFill>
                  <a:srgbClr val="525C65"/>
                </a:solidFill>
                <a:highlight>
                  <a:srgbClr val="FFFFFF"/>
                </a:highlight>
                <a:latin typeface="Open Sans"/>
                <a:ea typeface="Open Sans"/>
                <a:cs typeface="Open Sans"/>
                <a:sym typeface="Open Sans"/>
              </a:rPr>
              <a:t>Jake is responsible on designing Data Diagrams that explain Data Sources and Destinations so we can keep track of it.</a:t>
            </a:r>
            <a:endParaRPr lang="en" sz="1600" b="1"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a:t>
            </a:r>
            <a:endParaRPr b="1" dirty="0">
              <a:solidFill>
                <a:srgbClr val="525C65"/>
              </a:solidFill>
              <a:highlight>
                <a:schemeClr val="lt1"/>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679B4B74-FD52-A941-AC43-B81D27669DF7}"/>
              </a:ext>
            </a:extLst>
          </p:cNvPr>
          <p:cNvPicPr>
            <a:picLocks noChangeAspect="1"/>
          </p:cNvPicPr>
          <p:nvPr/>
        </p:nvPicPr>
        <p:blipFill>
          <a:blip r:embed="rId3"/>
          <a:stretch>
            <a:fillRect/>
          </a:stretch>
        </p:blipFill>
        <p:spPr>
          <a:xfrm>
            <a:off x="0" y="3036940"/>
            <a:ext cx="7772400" cy="39845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2</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Enterprise Data Catalog          Part 2: Metadata</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Step 3</a:t>
            </a:r>
            <a:endParaRPr sz="3000" b="1"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Data Quality</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dirty="0">
                <a:solidFill>
                  <a:srgbClr val="FFFFFF"/>
                </a:solidFill>
                <a:latin typeface="Open Sans"/>
                <a:ea typeface="Open Sans"/>
                <a:cs typeface="Open Sans"/>
                <a:sym typeface="Open Sans"/>
              </a:rPr>
              <a:t>Part 1: Profiling and Cleansing</a:t>
            </a:r>
          </a:p>
          <a:p>
            <a:pPr marL="0" marR="0" lvl="0" indent="0" algn="ctr" rtl="0">
              <a:lnSpc>
                <a:spcPct val="150000"/>
              </a:lnSpc>
              <a:spcBef>
                <a:spcPts val="0"/>
              </a:spcBef>
              <a:spcAft>
                <a:spcPts val="0"/>
              </a:spcAft>
              <a:buClr>
                <a:srgbClr val="FFFFFF"/>
              </a:buClr>
              <a:buFont typeface="Open Sans"/>
              <a:buNone/>
            </a:pPr>
            <a:r>
              <a:rPr lang="en" sz="3000" b="1" dirty="0">
                <a:solidFill>
                  <a:srgbClr val="FFFFFF"/>
                </a:solidFill>
                <a:latin typeface="Open Sans"/>
                <a:ea typeface="Open Sans"/>
                <a:cs typeface="Open Sans"/>
                <a:sym typeface="Open Sans"/>
              </a:rPr>
              <a:t>Results are in the Excel File</a:t>
            </a:r>
            <a:endParaRPr sz="3000" b="1" dirty="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10" name="Google Shape;263;p64">
            <a:extLst>
              <a:ext uri="{FF2B5EF4-FFF2-40B4-BE49-F238E27FC236}">
                <a16:creationId xmlns:a16="http://schemas.microsoft.com/office/drawing/2014/main" id="{EF87873A-5D1F-7047-9C08-68C120614952}"/>
              </a:ext>
            </a:extLst>
          </p:cNvPr>
          <p:cNvSpPr txBox="1">
            <a:spLocks/>
          </p:cNvSpPr>
          <p:nvPr/>
        </p:nvSpPr>
        <p:spPr>
          <a:xfrm>
            <a:off x="462665" y="3923237"/>
            <a:ext cx="7534459"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a:solidFill>
                  <a:srgbClr val="525C65"/>
                </a:solidFill>
                <a:highlight>
                  <a:srgbClr val="FFFFFF"/>
                </a:highlight>
                <a:latin typeface="Open Sans"/>
                <a:ea typeface="Open Sans"/>
                <a:cs typeface="Open Sans"/>
                <a:sym typeface="Open Sans"/>
              </a:rPr>
              <a:t> </a:t>
            </a:r>
            <a:r>
              <a:rPr lang="en-US" sz="1600" b="1" dirty="0">
                <a:solidFill>
                  <a:srgbClr val="525C65"/>
                </a:solidFill>
                <a:highlight>
                  <a:srgbClr val="FFFFFF"/>
                </a:highlight>
                <a:latin typeface="Open Sans"/>
                <a:ea typeface="Open Sans"/>
                <a:cs typeface="Open Sans"/>
                <a:sym typeface="Open Sans"/>
              </a:rPr>
              <a:t>Items being measured:       % of Data filled (without nulls):     Nulls %:   </a:t>
            </a:r>
          </a:p>
        </p:txBody>
      </p:sp>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dirty="0">
              <a:solidFill>
                <a:srgbClr val="525C65"/>
              </a:solidFill>
              <a:highlight>
                <a:srgbClr val="FFFFFF"/>
              </a:highlight>
              <a:latin typeface="Open Sans"/>
              <a:ea typeface="Open Sans"/>
              <a:cs typeface="Open Sans"/>
              <a:sym typeface="Open Sans"/>
            </a:endParaRPr>
          </a:p>
        </p:txBody>
      </p:sp>
      <p:sp>
        <p:nvSpPr>
          <p:cNvPr id="4" name="Google Shape;263;p64">
            <a:extLst>
              <a:ext uri="{FF2B5EF4-FFF2-40B4-BE49-F238E27FC236}">
                <a16:creationId xmlns:a16="http://schemas.microsoft.com/office/drawing/2014/main" id="{8A9E58A9-794E-A848-A8DD-2FE698FA8BD7}"/>
              </a:ext>
            </a:extLst>
          </p:cNvPr>
          <p:cNvSpPr txBox="1">
            <a:spLocks/>
          </p:cNvSpPr>
          <p:nvPr/>
        </p:nvSpPr>
        <p:spPr>
          <a:xfrm>
            <a:off x="599631" y="4428183"/>
            <a:ext cx="6914100" cy="28560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orders.shippingaddress</a:t>
            </a:r>
            <a:r>
              <a:rPr lang="en-US" sz="1600" dirty="0">
                <a:solidFill>
                  <a:srgbClr val="525C65"/>
                </a:solidFill>
                <a:highlight>
                  <a:srgbClr val="FFFFFF"/>
                </a:highlight>
                <a:latin typeface="Open Sans"/>
                <a:ea typeface="Open Sans"/>
                <a:cs typeface="Open Sans"/>
                <a:sym typeface="Open Sans"/>
              </a:rPr>
              <a:t>                                                                            45%             </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items.itemstatus</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items.arrivaldate</a:t>
            </a:r>
            <a:r>
              <a:rPr lang="en-US" sz="1600" dirty="0">
                <a:solidFill>
                  <a:srgbClr val="525C65"/>
                </a:solidFill>
                <a:highlight>
                  <a:srgbClr val="FFFFFF"/>
                </a:highlight>
                <a:latin typeface="Open Sans"/>
                <a:ea typeface="Open Sans"/>
                <a:cs typeface="Open Sans"/>
                <a:sym typeface="Open Sans"/>
              </a:rPr>
              <a:t>                                                                                         2%</a:t>
            </a:r>
          </a:p>
          <a:p>
            <a:pPr marL="0" indent="0">
              <a:lnSpc>
                <a:spcPct val="170000"/>
              </a:lnSpc>
              <a:spcBef>
                <a:spcPts val="1100"/>
              </a:spcBef>
              <a:spcAft>
                <a:spcPts val="1100"/>
              </a:spcAft>
              <a:buFont typeface="Open Sans Light"/>
              <a:buNone/>
            </a:pPr>
            <a:r>
              <a:rPr lang="en-US" sz="1600" dirty="0" err="1">
                <a:solidFill>
                  <a:srgbClr val="525C65"/>
                </a:solidFill>
                <a:highlight>
                  <a:srgbClr val="FFFFFF"/>
                </a:highlight>
                <a:latin typeface="Open Sans"/>
                <a:ea typeface="Open Sans"/>
                <a:cs typeface="Open Sans"/>
                <a:sym typeface="Open Sans"/>
              </a:rPr>
              <a:t>users.address</a:t>
            </a:r>
            <a:r>
              <a:rPr lang="en-US" sz="1600" dirty="0">
                <a:solidFill>
                  <a:srgbClr val="525C65"/>
                </a:solidFill>
                <a:highlight>
                  <a:srgbClr val="FFFFFF"/>
                </a:highlight>
                <a:latin typeface="Open Sans"/>
                <a:ea typeface="Open Sans"/>
                <a:cs typeface="Open Sans"/>
                <a:sym typeface="Open Sans"/>
              </a:rPr>
              <a:t>                                                                                              16%</a:t>
            </a:r>
          </a:p>
        </p:txBody>
      </p:sp>
      <p:sp>
        <p:nvSpPr>
          <p:cNvPr id="5" name="Rectangle 4">
            <a:extLst>
              <a:ext uri="{FF2B5EF4-FFF2-40B4-BE49-F238E27FC236}">
                <a16:creationId xmlns:a16="http://schemas.microsoft.com/office/drawing/2014/main" id="{69A1A8A5-A24C-594D-AB0E-826E355265ED}"/>
              </a:ext>
            </a:extLst>
          </p:cNvPr>
          <p:cNvSpPr/>
          <p:nvPr/>
        </p:nvSpPr>
        <p:spPr>
          <a:xfrm>
            <a:off x="3363132" y="4711486"/>
            <a:ext cx="2557220" cy="4649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65%</a:t>
            </a:r>
          </a:p>
        </p:txBody>
      </p:sp>
      <p:sp>
        <p:nvSpPr>
          <p:cNvPr id="8" name="Rectangle 7">
            <a:extLst>
              <a:ext uri="{FF2B5EF4-FFF2-40B4-BE49-F238E27FC236}">
                <a16:creationId xmlns:a16="http://schemas.microsoft.com/office/drawing/2014/main" id="{DE001F6F-EB1F-E143-9007-0B5489010F0A}"/>
              </a:ext>
            </a:extLst>
          </p:cNvPr>
          <p:cNvSpPr/>
          <p:nvPr/>
        </p:nvSpPr>
        <p:spPr>
          <a:xfrm>
            <a:off x="3363132" y="5382245"/>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9" name="Rectangle 8">
            <a:extLst>
              <a:ext uri="{FF2B5EF4-FFF2-40B4-BE49-F238E27FC236}">
                <a16:creationId xmlns:a16="http://schemas.microsoft.com/office/drawing/2014/main" id="{BDE9292D-3DE8-9045-88D9-A99B5AD39DD4}"/>
              </a:ext>
            </a:extLst>
          </p:cNvPr>
          <p:cNvSpPr/>
          <p:nvPr/>
        </p:nvSpPr>
        <p:spPr>
          <a:xfrm>
            <a:off x="3374756" y="6062004"/>
            <a:ext cx="2557220" cy="4649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98%</a:t>
            </a:r>
          </a:p>
        </p:txBody>
      </p:sp>
      <p:sp>
        <p:nvSpPr>
          <p:cNvPr id="11" name="Rectangle 10">
            <a:extLst>
              <a:ext uri="{FF2B5EF4-FFF2-40B4-BE49-F238E27FC236}">
                <a16:creationId xmlns:a16="http://schemas.microsoft.com/office/drawing/2014/main" id="{FD7B831E-E92C-3F45-9A38-1AA4B16AC890}"/>
              </a:ext>
            </a:extLst>
          </p:cNvPr>
          <p:cNvSpPr/>
          <p:nvPr/>
        </p:nvSpPr>
        <p:spPr>
          <a:xfrm>
            <a:off x="3343758" y="6757759"/>
            <a:ext cx="2588217" cy="4649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X" dirty="0"/>
              <a:t>84%</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802</Words>
  <Application>Microsoft Macintosh PowerPoint</Application>
  <PresentationFormat>Custom</PresentationFormat>
  <Paragraphs>74</Paragraphs>
  <Slides>16</Slides>
  <Notes>16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Open Sans</vt:lpstr>
      <vt:lpstr>Arial</vt:lpstr>
      <vt:lpstr>Open Sans Light</vt:lpstr>
      <vt:lpstr>Helvetica Neue</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mateus@yalochat.com</cp:lastModifiedBy>
  <cp:revision>4</cp:revision>
  <dcterms:modified xsi:type="dcterms:W3CDTF">2021-04-12T05:04:26Z</dcterms:modified>
</cp:coreProperties>
</file>