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27"/>
  </p:notesMasterIdLst>
  <p:sldIdLst>
    <p:sldId id="256" r:id="rId5"/>
    <p:sldId id="258" r:id="rId6"/>
    <p:sldId id="259" r:id="rId7"/>
    <p:sldId id="260" r:id="rId8"/>
    <p:sldId id="261" r:id="rId9"/>
    <p:sldId id="262" r:id="rId10"/>
    <p:sldId id="263" r:id="rId11"/>
    <p:sldId id="264" r:id="rId12"/>
    <p:sldId id="265"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7772400" cy="10058400"/>
  <p:notesSz cx="6858000" cy="9144000"/>
  <p:embeddedFontLst>
    <p:embeddedFont>
      <p:font typeface="Helvetica Neue" panose="02000503000000020004" pitchFamily="2" charset="0"/>
      <p:regular r:id="rId28"/>
      <p:bold r:id="rId29"/>
      <p:italic r:id="rId30"/>
      <p:boldItalic r:id="rId31"/>
    </p:embeddedFont>
    <p:embeddedFont>
      <p:font typeface="Open Sans" panose="020B0606030504020204" pitchFamily="34" charset="0"/>
      <p:regular r:id="rId32"/>
      <p:bold r:id="rId33"/>
      <p:italic r:id="rId34"/>
      <p:boldItalic r:id="rId35"/>
    </p:embeddedFont>
    <p:embeddedFont>
      <p:font typeface="Open Sans Light" panose="020B060603050402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82" d="100"/>
          <a:sy n="82" d="100"/>
        </p:scale>
        <p:origin x="33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2.fntdata"/><Relationship Id="rId21" Type="http://schemas.openxmlformats.org/officeDocument/2006/relationships/slide" Target="slides/slide17.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d8c850c25_0_9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d8c850c25_0_12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d8c850c25_0_1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7a96e589_1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c7a96e589_1_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c7a96e589_1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d8c850c25_0_3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d8c850c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7a96e589_1_2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c7a96e589_1_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d8c850c25_0_8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d8c850c25_0_6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3" Type="http://schemas.openxmlformats.org/officeDocument/2006/relationships/hyperlink" Target="https://drive.google.com/file/d/1-SAUzp_Yjqm60mkX09bNWhbxhZmLQn9w/view?usp=sharing" TargetMode="External"/><Relationship Id="rId2" Type="http://schemas.openxmlformats.org/officeDocument/2006/relationships/notesSlide" Target="../notesSlides/notesSlide14.xml"/><Relationship Id="rId1" Type="http://schemas.openxmlformats.org/officeDocument/2006/relationships/slideLayout" Target="../slideLayouts/slideLayout25.xml"/><Relationship Id="rId5" Type="http://schemas.openxmlformats.org/officeDocument/2006/relationships/hyperlink" Target="https://drive.google.com/file/d/1dbB8e4KZknZZRQSAbL8cTrYUhsr5v6p5/view?usp=sharing" TargetMode="External"/><Relationship Id="rId4" Type="http://schemas.openxmlformats.org/officeDocument/2006/relationships/hyperlink" Target="https://drive.google.com/file/d/17GVf2pwpWpL_Tazf1Eog-fwEByporc9Z/view?usp=sharing"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5.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hyperlink" Target="https://drive.google.com/file/d/1YdBZPpaIQvnD9NbgkeLMb5PeFtnhGGRP/view?usp=sharin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4">
            <a:alphaModFix/>
          </a:blip>
          <a:stretch>
            <a:fillRect/>
          </a:stretch>
        </p:blipFill>
        <p:spPr>
          <a:xfrm>
            <a:off x="1146225" y="2111300"/>
            <a:ext cx="5479925" cy="5479925"/>
          </a:xfrm>
          <a:prstGeom prst="rect">
            <a:avLst/>
          </a:prstGeom>
          <a:noFill/>
          <a:ln>
            <a:noFill/>
          </a:ln>
        </p:spPr>
      </p:pic>
      <p:sp>
        <p:nvSpPr>
          <p:cNvPr id="179" name="Google Shape;179;p51"/>
          <p:cNvSpPr txBox="1">
            <a:spLocks noGrp="1"/>
          </p:cNvSpPr>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Tech ABC Corp - HR Database</a:t>
            </a:r>
            <a:endParaRPr sz="4000">
              <a:solidFill>
                <a:srgbClr val="FFFFFF"/>
              </a:solidFill>
            </a:endParaRPr>
          </a:p>
          <a:p>
            <a:pPr marL="0" lvl="0" indent="0" algn="l" rtl="0">
              <a:spcBef>
                <a:spcPts val="0"/>
              </a:spcBef>
              <a:spcAft>
                <a:spcPts val="0"/>
              </a:spcAft>
              <a:buNone/>
            </a:pPr>
            <a:endParaRPr/>
          </a:p>
        </p:txBody>
      </p:sp>
      <p:sp>
        <p:nvSpPr>
          <p:cNvPr id="180" name="Google Shape;180;p51"/>
          <p:cNvSpPr txBox="1">
            <a:spLocks noGrp="1"/>
          </p:cNvSpPr>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500">
                <a:solidFill>
                  <a:srgbClr val="FFFFFF"/>
                </a:solidFill>
              </a:rPr>
              <a:t>[Student Name &amp; Date]</a:t>
            </a:r>
            <a:endParaRPr sz="2500">
              <a:solidFill>
                <a:srgbClr val="FFFFFF"/>
              </a:solidFill>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lvl="0"/>
            <a:r>
              <a:rPr lang="en" dirty="0"/>
              <a:t>Step 2: Relational Database Design - ERD</a:t>
            </a:r>
            <a:endParaRPr dirty="0"/>
          </a:p>
        </p:txBody>
      </p:sp>
      <p:sp>
        <p:nvSpPr>
          <p:cNvPr id="249" name="Google Shape;249;p6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Conceptual</a:t>
            </a:r>
            <a:endParaRPr sz="1900" b="1" dirty="0">
              <a:latin typeface="Open Sans"/>
              <a:ea typeface="Open Sans"/>
              <a:cs typeface="Open Sans"/>
              <a:sym typeface="Open Sans"/>
            </a:endParaRPr>
          </a:p>
          <a:p>
            <a:pPr marL="0" lvl="0" indent="0" algn="l" rtl="0">
              <a:lnSpc>
                <a:spcPct val="170000"/>
              </a:lnSpc>
              <a:spcBef>
                <a:spcPts val="0"/>
              </a:spcBef>
              <a:spcAft>
                <a:spcPts val="0"/>
              </a:spcAft>
              <a:buNone/>
            </a:pP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dirty="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Clr>
                <a:schemeClr val="dk1"/>
              </a:buClr>
              <a:buSzPts val="1100"/>
              <a:buFont typeface="Arial"/>
              <a:buNone/>
            </a:pPr>
            <a:endParaRPr sz="1900" dirty="0"/>
          </a:p>
        </p:txBody>
      </p:sp>
      <p:pic>
        <p:nvPicPr>
          <p:cNvPr id="2" name="Picture 1">
            <a:extLst>
              <a:ext uri="{FF2B5EF4-FFF2-40B4-BE49-F238E27FC236}">
                <a16:creationId xmlns:a16="http://schemas.microsoft.com/office/drawing/2014/main" id="{1ADC504F-D06C-B045-BF4C-54208366DF14}"/>
              </a:ext>
            </a:extLst>
          </p:cNvPr>
          <p:cNvPicPr>
            <a:picLocks noChangeAspect="1"/>
          </p:cNvPicPr>
          <p:nvPr/>
        </p:nvPicPr>
        <p:blipFill>
          <a:blip r:embed="rId3"/>
          <a:stretch>
            <a:fillRect/>
          </a:stretch>
        </p:blipFill>
        <p:spPr>
          <a:xfrm>
            <a:off x="192250" y="3687624"/>
            <a:ext cx="7315200" cy="48641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56874"/>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ERD</a:t>
            </a:r>
            <a:endParaRPr dirty="0"/>
          </a:p>
        </p:txBody>
      </p:sp>
      <p:sp>
        <p:nvSpPr>
          <p:cNvPr id="256" name="Google Shape;256;p63"/>
          <p:cNvSpPr txBox="1">
            <a:spLocks noGrp="1"/>
          </p:cNvSpPr>
          <p:nvPr>
            <p:ph type="body" idx="1"/>
          </p:nvPr>
        </p:nvSpPr>
        <p:spPr>
          <a:xfrm>
            <a:off x="355600" y="1163250"/>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Logical</a:t>
            </a:r>
            <a:endParaRPr sz="1900" b="1" dirty="0">
              <a:latin typeface="Open Sans"/>
              <a:ea typeface="Open Sans"/>
              <a:cs typeface="Open Sans"/>
              <a:sym typeface="Open Sans"/>
            </a:endParaRPr>
          </a:p>
          <a:p>
            <a:pPr marL="457200" lvl="0" indent="0" algn="l" rtl="0">
              <a:spcBef>
                <a:spcPts val="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1600"/>
              </a:spcAft>
              <a:buNone/>
            </a:pPr>
            <a:endParaRPr sz="1900" dirty="0"/>
          </a:p>
        </p:txBody>
      </p:sp>
      <p:pic>
        <p:nvPicPr>
          <p:cNvPr id="2" name="Picture 1">
            <a:extLst>
              <a:ext uri="{FF2B5EF4-FFF2-40B4-BE49-F238E27FC236}">
                <a16:creationId xmlns:a16="http://schemas.microsoft.com/office/drawing/2014/main" id="{3497F182-5D9A-AE49-BA3F-131B26431110}"/>
              </a:ext>
            </a:extLst>
          </p:cNvPr>
          <p:cNvPicPr>
            <a:picLocks noChangeAspect="1"/>
          </p:cNvPicPr>
          <p:nvPr/>
        </p:nvPicPr>
        <p:blipFill>
          <a:blip r:embed="rId3"/>
          <a:stretch>
            <a:fillRect/>
          </a:stretch>
        </p:blipFill>
        <p:spPr>
          <a:xfrm>
            <a:off x="0" y="1657626"/>
            <a:ext cx="7416800" cy="83439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00" y="31032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ERD</a:t>
            </a:r>
            <a:endParaRPr dirty="0"/>
          </a:p>
        </p:txBody>
      </p:sp>
      <p:sp>
        <p:nvSpPr>
          <p:cNvPr id="263" name="Google Shape;263;p64"/>
          <p:cNvSpPr txBox="1">
            <a:spLocks noGrp="1"/>
          </p:cNvSpPr>
          <p:nvPr>
            <p:ph type="body" idx="1"/>
          </p:nvPr>
        </p:nvSpPr>
        <p:spPr>
          <a:xfrm>
            <a:off x="111436" y="1430221"/>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Physical</a:t>
            </a:r>
            <a:endParaRPr sz="1900" b="1" dirty="0">
              <a:latin typeface="Open Sans"/>
              <a:ea typeface="Open Sans"/>
              <a:cs typeface="Open Sans"/>
              <a:sym typeface="Open Sans"/>
            </a:endParaRPr>
          </a:p>
          <a:p>
            <a:pPr marL="457200" lvl="0" indent="0" algn="l" rtl="0">
              <a:spcBef>
                <a:spcPts val="0"/>
              </a:spcBef>
              <a:spcAft>
                <a:spcPts val="1600"/>
              </a:spcAft>
              <a:buNone/>
            </a:pPr>
            <a:endParaRPr sz="1500" dirty="0">
              <a:solidFill>
                <a:srgbClr val="525C65"/>
              </a:solidFill>
              <a:highlight>
                <a:srgbClr val="FFFFFF"/>
              </a:highlight>
              <a:latin typeface="Open Sans"/>
              <a:ea typeface="Open Sans"/>
              <a:cs typeface="Open Sans"/>
              <a:sym typeface="Open Sans"/>
            </a:endParaRPr>
          </a:p>
        </p:txBody>
      </p:sp>
      <p:pic>
        <p:nvPicPr>
          <p:cNvPr id="4" name="Picture 3">
            <a:extLst>
              <a:ext uri="{FF2B5EF4-FFF2-40B4-BE49-F238E27FC236}">
                <a16:creationId xmlns:a16="http://schemas.microsoft.com/office/drawing/2014/main" id="{813071CB-C097-CB4E-B72A-4BCCC94BE257}"/>
              </a:ext>
            </a:extLst>
          </p:cNvPr>
          <p:cNvPicPr>
            <a:picLocks noChangeAspect="1"/>
          </p:cNvPicPr>
          <p:nvPr/>
        </p:nvPicPr>
        <p:blipFill>
          <a:blip r:embed="rId3"/>
          <a:stretch>
            <a:fillRect/>
          </a:stretch>
        </p:blipFill>
        <p:spPr>
          <a:xfrm>
            <a:off x="264900" y="1868231"/>
            <a:ext cx="6911535" cy="819016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A Physical Database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Step 3: Create A Physical Database</a:t>
            </a:r>
            <a:endParaRPr dirty="0"/>
          </a:p>
        </p:txBody>
      </p:sp>
      <p:sp>
        <p:nvSpPr>
          <p:cNvPr id="276" name="Google Shape;276;p66"/>
          <p:cNvSpPr txBox="1">
            <a:spLocks noGrp="1"/>
          </p:cNvSpPr>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nSpc>
                <a:spcPct val="100000"/>
              </a:lnSpc>
              <a:buClr>
                <a:schemeClr val="dk1"/>
              </a:buClr>
              <a:buSzPts val="1100"/>
              <a:buNone/>
            </a:pPr>
            <a:r>
              <a:rPr lang="en" sz="1550" dirty="0">
                <a:solidFill>
                  <a:srgbClr val="525C65"/>
                </a:solidFill>
                <a:highlight>
                  <a:srgbClr val="FFFFFF"/>
                </a:highlight>
                <a:latin typeface="Open Sans"/>
                <a:ea typeface="Open Sans"/>
                <a:cs typeface="Open Sans"/>
                <a:sym typeface="Open Sans"/>
              </a:rPr>
              <a:t>In this step, you be turning your database model into a physical database. will</a:t>
            </a: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1100"/>
              </a:spcBef>
              <a:spcAft>
                <a:spcPts val="0"/>
              </a:spcAft>
              <a:buClr>
                <a:schemeClr val="dk1"/>
              </a:buClr>
              <a:buSzPts val="1100"/>
              <a:buFont typeface="Arial"/>
              <a:buNone/>
            </a:pPr>
            <a:r>
              <a:rPr lang="en" sz="1550" b="1" dirty="0">
                <a:solidFill>
                  <a:srgbClr val="525C65"/>
                </a:solidFill>
                <a:highlight>
                  <a:srgbClr val="FFFFFF"/>
                </a:highlight>
                <a:latin typeface="Open Sans"/>
                <a:ea typeface="Open Sans"/>
                <a:cs typeface="Open Sans"/>
                <a:sym typeface="Open Sans"/>
              </a:rPr>
              <a:t>You will:</a:t>
            </a:r>
            <a:endParaRPr sz="1550" b="1" dirty="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1100"/>
              </a:spcBef>
              <a:spcAft>
                <a:spcPts val="0"/>
              </a:spcAft>
              <a:buClr>
                <a:srgbClr val="525C65"/>
              </a:buClr>
              <a:buSzPts val="1550"/>
              <a:buFont typeface="Open Sans"/>
              <a:buChar char="●"/>
            </a:pPr>
            <a:r>
              <a:rPr lang="en" sz="1550" dirty="0">
                <a:solidFill>
                  <a:srgbClr val="525C65"/>
                </a:solidFill>
                <a:highlight>
                  <a:srgbClr val="FFFFFF"/>
                </a:highlight>
                <a:latin typeface="Open Sans"/>
                <a:ea typeface="Open Sans"/>
                <a:cs typeface="Open Sans"/>
                <a:sym typeface="Open Sans"/>
              </a:rPr>
              <a:t>Create the database using SQL DDL commands</a:t>
            </a:r>
            <a:endParaRPr sz="1550" dirty="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dirty="0">
                <a:solidFill>
                  <a:srgbClr val="525C65"/>
                </a:solidFill>
                <a:highlight>
                  <a:srgbClr val="FFFFFF"/>
                </a:highlight>
                <a:latin typeface="Open Sans"/>
                <a:ea typeface="Open Sans"/>
                <a:cs typeface="Open Sans"/>
                <a:sym typeface="Open Sans"/>
              </a:rPr>
              <a:t>Load the data into your database, utilizing flat file ETL</a:t>
            </a:r>
            <a:endParaRPr sz="1550" dirty="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dirty="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b="1"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dirty="0">
                <a:solidFill>
                  <a:srgbClr val="525C65"/>
                </a:solidFill>
                <a:highlight>
                  <a:srgbClr val="FFFFFF"/>
                </a:highlight>
                <a:latin typeface="Open Sans"/>
                <a:ea typeface="Open Sans"/>
                <a:cs typeface="Open Sans"/>
                <a:sym typeface="Open Sans"/>
              </a:rPr>
              <a:t>Submission</a:t>
            </a:r>
            <a:endParaRPr sz="1550" b="1"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US" sz="1900" b="1" dirty="0">
                <a:solidFill>
                  <a:srgbClr val="525C65"/>
                </a:solidFill>
                <a:highlight>
                  <a:srgbClr val="FFFFFF"/>
                </a:highlight>
                <a:latin typeface="Open Sans"/>
                <a:ea typeface="Open Sans"/>
                <a:cs typeface="Open Sans"/>
                <a:sym typeface="Open Sans"/>
              </a:rPr>
              <a:t>SQL QUERIES:</a:t>
            </a:r>
            <a:endParaRPr sz="1900" b="1"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dirty="0">
              <a:solidFill>
                <a:srgbClr val="525C65"/>
              </a:solidFill>
              <a:highlight>
                <a:srgbClr val="FFFFFF"/>
              </a:highlight>
              <a:latin typeface="Open Sans"/>
              <a:ea typeface="Open Sans"/>
              <a:cs typeface="Open Sans"/>
              <a:sym typeface="Open Sans"/>
            </a:endParaRPr>
          </a:p>
          <a:p>
            <a:pPr marL="241300" marR="241300" lvl="0" indent="0">
              <a:lnSpc>
                <a:spcPct val="100000"/>
              </a:lnSpc>
              <a:buNone/>
            </a:pPr>
            <a:r>
              <a:rPr lang="en-US" sz="1600" b="1" dirty="0">
                <a:solidFill>
                  <a:srgbClr val="2E3D49"/>
                </a:solidFill>
                <a:highlight>
                  <a:srgbClr val="FFFFFF"/>
                </a:highlight>
                <a:latin typeface="Open Sans"/>
                <a:ea typeface="Open Sans"/>
                <a:cs typeface="Open Sans"/>
                <a:sym typeface="Open Sans"/>
              </a:rPr>
              <a:t>SQL Queries to create tables: </a:t>
            </a:r>
          </a:p>
          <a:p>
            <a:pPr marL="241300" marR="241300" lvl="0" indent="0">
              <a:lnSpc>
                <a:spcPct val="100000"/>
              </a:lnSpc>
              <a:buNone/>
            </a:pPr>
            <a:r>
              <a:rPr lang="en-US" sz="1600" dirty="0">
                <a:solidFill>
                  <a:srgbClr val="2E3D49"/>
                </a:solidFill>
                <a:latin typeface="Open Sans"/>
                <a:ea typeface="Open Sans"/>
                <a:cs typeface="Open Sans"/>
                <a:sym typeface="Open Sans"/>
                <a:hlinkClick r:id="rId3"/>
              </a:rPr>
              <a:t>https://drive.google.com/file/d/1-SAUzp_Yjqm60mkX09bNWhbxhZmLQn9w/view?usp=sharing</a:t>
            </a:r>
            <a:endParaRPr lang="en-US" sz="1600" dirty="0">
              <a:solidFill>
                <a:srgbClr val="2E3D49"/>
              </a:solidFill>
              <a:latin typeface="Open Sans"/>
              <a:ea typeface="Open Sans"/>
              <a:cs typeface="Open Sans"/>
              <a:sym typeface="Open Sans"/>
            </a:endParaRPr>
          </a:p>
          <a:p>
            <a:pPr marL="241300" marR="241300" lvl="0" indent="0">
              <a:lnSpc>
                <a:spcPct val="100000"/>
              </a:lnSpc>
              <a:buNone/>
            </a:pPr>
            <a:r>
              <a:rPr lang="en-US" sz="1600" b="1" dirty="0">
                <a:solidFill>
                  <a:srgbClr val="2E3D49"/>
                </a:solidFill>
                <a:latin typeface="Open Sans"/>
                <a:ea typeface="Open Sans"/>
                <a:cs typeface="Open Sans"/>
                <a:sym typeface="Open Sans"/>
              </a:rPr>
              <a:t>SQL Queries to insert data into created n normalized tables:</a:t>
            </a:r>
          </a:p>
          <a:p>
            <a:pPr marL="241300" marR="241300" lvl="0" indent="0">
              <a:lnSpc>
                <a:spcPct val="100000"/>
              </a:lnSpc>
              <a:buNone/>
            </a:pPr>
            <a:r>
              <a:rPr lang="en-US" sz="1600" dirty="0">
                <a:solidFill>
                  <a:srgbClr val="525C65"/>
                </a:solidFill>
                <a:hlinkClick r:id="rId4"/>
              </a:rPr>
              <a:t>https://drive.google.com/file/d/17GVf2pwpWpL_Tazf1Eog-fwEByporc9Z/view?usp=sharing</a:t>
            </a:r>
            <a:endParaRPr lang="en-US" sz="1600" dirty="0">
              <a:solidFill>
                <a:srgbClr val="525C65"/>
              </a:solidFill>
            </a:endParaRPr>
          </a:p>
          <a:p>
            <a:pPr marL="241300" marR="241300" lvl="0" indent="0">
              <a:lnSpc>
                <a:spcPct val="100000"/>
              </a:lnSpc>
              <a:buNone/>
            </a:pPr>
            <a:r>
              <a:rPr lang="en-US" sz="1600" b="1" dirty="0">
                <a:solidFill>
                  <a:srgbClr val="2E3D49"/>
                </a:solidFill>
                <a:highlight>
                  <a:srgbClr val="FFFFFF"/>
                </a:highlight>
                <a:latin typeface="Open Sans"/>
                <a:ea typeface="Open Sans"/>
                <a:cs typeface="Open Sans"/>
              </a:rPr>
              <a:t>SQL Queries for Crud Exercises (1 to 7):</a:t>
            </a:r>
          </a:p>
          <a:p>
            <a:pPr marL="241300" marR="241300" lvl="0" indent="0">
              <a:lnSpc>
                <a:spcPct val="100000"/>
              </a:lnSpc>
              <a:buNone/>
            </a:pPr>
            <a:r>
              <a:rPr lang="en-US" sz="1600" dirty="0">
                <a:solidFill>
                  <a:srgbClr val="2E3D49"/>
                </a:solidFill>
                <a:latin typeface="Open Sans"/>
                <a:ea typeface="Open Sans"/>
                <a:cs typeface="Open Sans"/>
                <a:hlinkClick r:id="rId5"/>
              </a:rPr>
              <a:t>https://drive.google.com/file/d/1dbB8e4KZknZZRQSAbL8cTrYUhsr5v6p5/view?usp=sharing</a:t>
            </a:r>
            <a:r>
              <a:rPr lang="en-US" sz="1600" dirty="0">
                <a:solidFill>
                  <a:srgbClr val="2E3D49"/>
                </a:solidFill>
                <a:latin typeface="Open Sans"/>
                <a:ea typeface="Open Sans"/>
                <a:cs typeface="Open Sans"/>
              </a:rPr>
              <a:t> </a:t>
            </a:r>
            <a:endParaRPr lang="en-US" sz="1600" dirty="0">
              <a:solidFill>
                <a:srgbClr val="2E3D49"/>
              </a:solidFill>
              <a:highlight>
                <a:srgbClr val="FFFFFF"/>
              </a:highlight>
              <a:latin typeface="Open Sans"/>
              <a:ea typeface="Open Sans"/>
              <a:cs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Create a DDL SQL script capable of building the database you designed in Step 2</a:t>
            </a:r>
            <a:endParaRPr sz="1900" dirty="0"/>
          </a:p>
          <a:p>
            <a:pPr marL="241300" marR="241300" lvl="0" indent="0" algn="l" rtl="0">
              <a:lnSpc>
                <a:spcPct val="100000"/>
              </a:lnSpc>
              <a:spcBef>
                <a:spcPts val="1600"/>
              </a:spcBef>
              <a:spcAft>
                <a:spcPts val="0"/>
              </a:spcAft>
              <a:buClr>
                <a:schemeClr val="dk1"/>
              </a:buClr>
              <a:buSzPts val="1100"/>
              <a:buFont typeface="Arial"/>
              <a:buNone/>
            </a:pPr>
            <a:endParaRPr lang="en-US" sz="1350" b="1" dirty="0">
              <a:solidFill>
                <a:srgbClr val="2E3D49"/>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6" name="Picture 5">
            <a:extLst>
              <a:ext uri="{FF2B5EF4-FFF2-40B4-BE49-F238E27FC236}">
                <a16:creationId xmlns:a16="http://schemas.microsoft.com/office/drawing/2014/main" id="{DB1F3818-2CC7-3C4C-AC94-4D9AA8123700}"/>
              </a:ext>
            </a:extLst>
          </p:cNvPr>
          <p:cNvPicPr>
            <a:picLocks noChangeAspect="1"/>
          </p:cNvPicPr>
          <p:nvPr/>
        </p:nvPicPr>
        <p:blipFill>
          <a:blip r:embed="rId3"/>
          <a:stretch>
            <a:fillRect/>
          </a:stretch>
        </p:blipFill>
        <p:spPr>
          <a:xfrm>
            <a:off x="264851" y="3956050"/>
            <a:ext cx="3485739" cy="5528913"/>
          </a:xfrm>
          <a:prstGeom prst="rect">
            <a:avLst/>
          </a:prstGeom>
        </p:spPr>
      </p:pic>
      <p:pic>
        <p:nvPicPr>
          <p:cNvPr id="7" name="Picture 6">
            <a:extLst>
              <a:ext uri="{FF2B5EF4-FFF2-40B4-BE49-F238E27FC236}">
                <a16:creationId xmlns:a16="http://schemas.microsoft.com/office/drawing/2014/main" id="{D1BBEA0D-DA0D-214E-BCED-033685A22778}"/>
              </a:ext>
            </a:extLst>
          </p:cNvPr>
          <p:cNvPicPr>
            <a:picLocks noChangeAspect="1"/>
          </p:cNvPicPr>
          <p:nvPr/>
        </p:nvPicPr>
        <p:blipFill>
          <a:blip r:embed="rId4"/>
          <a:stretch>
            <a:fillRect/>
          </a:stretch>
        </p:blipFill>
        <p:spPr>
          <a:xfrm>
            <a:off x="3886200" y="3956050"/>
            <a:ext cx="3886200" cy="403310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89" name="Google Shape;289;p68"/>
          <p:cNvSpPr txBox="1">
            <a:spLocks noGrp="1"/>
          </p:cNvSpPr>
          <p:nvPr>
            <p:ph type="body" idx="1"/>
          </p:nvPr>
        </p:nvSpPr>
        <p:spPr>
          <a:xfrm>
            <a:off x="44402" y="1430221"/>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1: Return a list of employees with Job Titles and Department Names</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7EFFC8FB-C536-DA43-8DD8-7B9D5FBD34E1}"/>
              </a:ext>
            </a:extLst>
          </p:cNvPr>
          <p:cNvPicPr>
            <a:picLocks noChangeAspect="1"/>
          </p:cNvPicPr>
          <p:nvPr/>
        </p:nvPicPr>
        <p:blipFill>
          <a:blip r:embed="rId3"/>
          <a:stretch>
            <a:fillRect/>
          </a:stretch>
        </p:blipFill>
        <p:spPr>
          <a:xfrm>
            <a:off x="1225840" y="3001508"/>
            <a:ext cx="4570526" cy="705689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96" name="Google Shape;296;p69"/>
          <p:cNvSpPr txBox="1">
            <a:spLocks noGrp="1"/>
          </p:cNvSpPr>
          <p:nvPr>
            <p:ph type="body" idx="1"/>
          </p:nvPr>
        </p:nvSpPr>
        <p:spPr>
          <a:xfrm>
            <a:off x="264855" y="1430221"/>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2: Insert Web Programmer as a new job title</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2" name="Picture 1">
            <a:extLst>
              <a:ext uri="{FF2B5EF4-FFF2-40B4-BE49-F238E27FC236}">
                <a16:creationId xmlns:a16="http://schemas.microsoft.com/office/drawing/2014/main" id="{0523F92E-103C-704C-8403-6210B18D8ACD}"/>
              </a:ext>
            </a:extLst>
          </p:cNvPr>
          <p:cNvPicPr>
            <a:picLocks noChangeAspect="1"/>
          </p:cNvPicPr>
          <p:nvPr/>
        </p:nvPicPr>
        <p:blipFill>
          <a:blip r:embed="rId3"/>
          <a:stretch>
            <a:fillRect/>
          </a:stretch>
        </p:blipFill>
        <p:spPr>
          <a:xfrm>
            <a:off x="244163" y="3558421"/>
            <a:ext cx="7036262" cy="31058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03" name="Google Shape;303;p70"/>
          <p:cNvSpPr txBox="1">
            <a:spLocks noGrp="1"/>
          </p:cNvSpPr>
          <p:nvPr>
            <p:ph type="body" idx="1"/>
          </p:nvPr>
        </p:nvSpPr>
        <p:spPr>
          <a:xfrm>
            <a:off x="264855" y="1163250"/>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3: Correct the job title from web programmer to web developer</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2" name="Picture 1">
            <a:extLst>
              <a:ext uri="{FF2B5EF4-FFF2-40B4-BE49-F238E27FC236}">
                <a16:creationId xmlns:a16="http://schemas.microsoft.com/office/drawing/2014/main" id="{9D208B7A-4B65-B845-85D3-3575406181EB}"/>
              </a:ext>
            </a:extLst>
          </p:cNvPr>
          <p:cNvPicPr>
            <a:picLocks noChangeAspect="1"/>
          </p:cNvPicPr>
          <p:nvPr/>
        </p:nvPicPr>
        <p:blipFill>
          <a:blip r:embed="rId3"/>
          <a:stretch>
            <a:fillRect/>
          </a:stretch>
        </p:blipFill>
        <p:spPr>
          <a:xfrm>
            <a:off x="827113" y="3608468"/>
            <a:ext cx="6506156" cy="284146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0" name="Google Shape;310;p71"/>
          <p:cNvSpPr txBox="1">
            <a:spLocks noGrp="1"/>
          </p:cNvSpPr>
          <p:nvPr>
            <p:ph type="body" idx="1"/>
          </p:nvPr>
        </p:nvSpPr>
        <p:spPr>
          <a:xfrm>
            <a:off x="218360" y="1271737"/>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4: Delete the job title Web Developer from the database</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200" dirty="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2" name="Picture 1">
            <a:extLst>
              <a:ext uri="{FF2B5EF4-FFF2-40B4-BE49-F238E27FC236}">
                <a16:creationId xmlns:a16="http://schemas.microsoft.com/office/drawing/2014/main" id="{5A6F339A-CAB4-B748-83D5-58ED0C063292}"/>
              </a:ext>
            </a:extLst>
          </p:cNvPr>
          <p:cNvPicPr>
            <a:picLocks noChangeAspect="1"/>
          </p:cNvPicPr>
          <p:nvPr/>
        </p:nvPicPr>
        <p:blipFill>
          <a:blip r:embed="rId3"/>
          <a:stretch>
            <a:fillRect/>
          </a:stretch>
        </p:blipFill>
        <p:spPr>
          <a:xfrm>
            <a:off x="441716" y="3530262"/>
            <a:ext cx="7081327" cy="29668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Scenario</a:t>
            </a:r>
            <a:endParaRPr/>
          </a:p>
        </p:txBody>
      </p:sp>
      <p:sp>
        <p:nvSpPr>
          <p:cNvPr id="194" name="Google Shape;194;p53"/>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marR="241300" lvl="0" indent="0" algn="l" rtl="0">
              <a:lnSpc>
                <a:spcPct val="170000"/>
              </a:lnSpc>
              <a:spcBef>
                <a:spcPts val="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  </a:t>
            </a:r>
            <a:r>
              <a:rPr lang="en" sz="1500" b="1" dirty="0">
                <a:solidFill>
                  <a:srgbClr val="2E3D49"/>
                </a:solidFill>
                <a:highlight>
                  <a:srgbClr val="FFFFFF"/>
                </a:highlight>
                <a:latin typeface="Open Sans"/>
                <a:ea typeface="Open Sans"/>
                <a:cs typeface="Open Sans"/>
                <a:sym typeface="Open Sans"/>
              </a:rPr>
              <a:t>   Business requirement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40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As such, the HR department has tasked you, as the new data architect, to design and build a database capable of managing their employee information.</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2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rgbClr val="FFFFFF"/>
                </a:highlight>
                <a:latin typeface="Open Sans"/>
                <a:ea typeface="Open Sans"/>
                <a:cs typeface="Open Sans"/>
                <a:sym typeface="Open Sans"/>
              </a:rPr>
              <a:t>Dataset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The </a:t>
            </a:r>
            <a:r>
              <a:rPr lang="en" sz="1300" u="sng" dirty="0">
                <a:solidFill>
                  <a:schemeClr val="hlink"/>
                </a:solidFill>
                <a:highlight>
                  <a:srgbClr val="FFFFFF"/>
                </a:highlight>
                <a:latin typeface="Open Sans"/>
                <a:ea typeface="Open Sans"/>
                <a:cs typeface="Open Sans"/>
                <a:sym typeface="Open Sans"/>
                <a:hlinkClick r:id="rId3"/>
              </a:rPr>
              <a:t>HR dataset</a:t>
            </a:r>
            <a:r>
              <a:rPr lang="en" sz="1300" dirty="0">
                <a:solidFill>
                  <a:srgbClr val="525C65"/>
                </a:solidFill>
                <a:highlight>
                  <a:srgbClr val="FFFFFF"/>
                </a:highlight>
                <a:latin typeface="Open Sans"/>
                <a:ea typeface="Open Sans"/>
                <a:cs typeface="Open Sans"/>
                <a:sym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chemeClr val="lt1"/>
                </a:highlight>
                <a:latin typeface="Open Sans"/>
                <a:ea typeface="Open Sans"/>
                <a:cs typeface="Open Sans"/>
                <a:sym typeface="Open Sans"/>
              </a:rPr>
              <a:t>IT Department Best Practices</a:t>
            </a:r>
            <a:endParaRPr sz="1500" b="1" dirty="0">
              <a:solidFill>
                <a:srgbClr val="2E3D49"/>
              </a:solidFill>
              <a:highlight>
                <a:schemeClr val="lt1"/>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chemeClr val="lt1"/>
                </a:highlight>
                <a:latin typeface="Open Sans"/>
                <a:ea typeface="Open Sans"/>
                <a:cs typeface="Open Sans"/>
                <a:sym typeface="Open Sans"/>
              </a:rPr>
              <a:t>The IT Department has certain Best Practices policies for databases you should follow, as detailed in the </a:t>
            </a:r>
            <a:r>
              <a:rPr lang="en" sz="1300" u="sng" dirty="0">
                <a:solidFill>
                  <a:schemeClr val="hlink"/>
                </a:solidFill>
                <a:highlight>
                  <a:schemeClr val="lt1"/>
                </a:highlight>
                <a:latin typeface="Open Sans"/>
                <a:ea typeface="Open Sans"/>
                <a:cs typeface="Open Sans"/>
                <a:sym typeface="Open Sans"/>
                <a:hlinkClick r:id="rId4"/>
              </a:rPr>
              <a:t>Best Practices document</a:t>
            </a:r>
            <a:r>
              <a:rPr lang="en" sz="1300" dirty="0">
                <a:solidFill>
                  <a:srgbClr val="525C65"/>
                </a:solidFill>
                <a:highlight>
                  <a:schemeClr val="lt1"/>
                </a:highlight>
                <a:latin typeface="Open Sans"/>
                <a:ea typeface="Open Sans"/>
                <a:cs typeface="Open Sans"/>
                <a:sym typeface="Open Sans"/>
              </a:rPr>
              <a:t>.</a:t>
            </a:r>
            <a:endParaRPr sz="1300" dirty="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7" name="Google Shape;317;p72"/>
          <p:cNvSpPr txBox="1">
            <a:spLocks noGrp="1"/>
          </p:cNvSpPr>
          <p:nvPr>
            <p:ph type="body" idx="1"/>
          </p:nvPr>
        </p:nvSpPr>
        <p:spPr>
          <a:xfrm>
            <a:off x="264855" y="145622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5: How many employees are in each department?</a:t>
            </a: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2" name="Picture 1">
            <a:extLst>
              <a:ext uri="{FF2B5EF4-FFF2-40B4-BE49-F238E27FC236}">
                <a16:creationId xmlns:a16="http://schemas.microsoft.com/office/drawing/2014/main" id="{8C2892C4-3000-2F40-9109-6D772F1B4ECC}"/>
              </a:ext>
            </a:extLst>
          </p:cNvPr>
          <p:cNvPicPr>
            <a:picLocks noChangeAspect="1"/>
          </p:cNvPicPr>
          <p:nvPr/>
        </p:nvPicPr>
        <p:blipFill>
          <a:blip r:embed="rId3"/>
          <a:stretch>
            <a:fillRect/>
          </a:stretch>
        </p:blipFill>
        <p:spPr>
          <a:xfrm>
            <a:off x="484476" y="3565545"/>
            <a:ext cx="6803357" cy="440058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CRUD</a:t>
            </a:r>
            <a:endParaRPr dirty="0"/>
          </a:p>
        </p:txBody>
      </p:sp>
      <p:sp>
        <p:nvSpPr>
          <p:cNvPr id="324" name="Google Shape;324;p73"/>
          <p:cNvSpPr txBox="1">
            <a:spLocks noGrp="1"/>
          </p:cNvSpPr>
          <p:nvPr>
            <p:ph type="body" idx="1"/>
          </p:nvPr>
        </p:nvSpPr>
        <p:spPr>
          <a:xfrm>
            <a:off x="264855" y="1430221"/>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6: Write a query that returns current and past jobs (include employee name, job title, department, manager name, start and end date for position) for employee Toni </a:t>
            </a:r>
            <a:r>
              <a:rPr lang="en" sz="1900" b="1" dirty="0" err="1">
                <a:latin typeface="Open Sans"/>
                <a:ea typeface="Open Sans"/>
                <a:cs typeface="Open Sans"/>
                <a:sym typeface="Open Sans"/>
              </a:rPr>
              <a:t>Lembeck</a:t>
            </a:r>
            <a:r>
              <a:rPr lang="en" sz="1900" b="1" dirty="0">
                <a:latin typeface="Open Sans"/>
                <a:ea typeface="Open Sans"/>
                <a:cs typeface="Open Sans"/>
                <a:sym typeface="Open Sans"/>
              </a:rPr>
              <a:t>.</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2" name="Picture 1">
            <a:extLst>
              <a:ext uri="{FF2B5EF4-FFF2-40B4-BE49-F238E27FC236}">
                <a16:creationId xmlns:a16="http://schemas.microsoft.com/office/drawing/2014/main" id="{966D5AC6-F3CD-B847-BB76-AFB82ABF417B}"/>
              </a:ext>
            </a:extLst>
          </p:cNvPr>
          <p:cNvPicPr>
            <a:picLocks noChangeAspect="1"/>
          </p:cNvPicPr>
          <p:nvPr/>
        </p:nvPicPr>
        <p:blipFill>
          <a:blip r:embed="rId3"/>
          <a:stretch>
            <a:fillRect/>
          </a:stretch>
        </p:blipFill>
        <p:spPr>
          <a:xfrm>
            <a:off x="264765" y="4465863"/>
            <a:ext cx="6894812" cy="323679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Question 7: Describe how you would apply table security to restrict access to employee salaries using an SQL server.</a:t>
            </a:r>
            <a:endParaRPr sz="1900" b="1" dirty="0">
              <a:latin typeface="Open Sans"/>
              <a:ea typeface="Open Sans"/>
              <a:cs typeface="Open Sans"/>
              <a:sym typeface="Open Sans"/>
            </a:endParaRPr>
          </a:p>
          <a:p>
            <a:pPr marL="0" lvl="0" indent="0" algn="l" rtl="0">
              <a:spcBef>
                <a:spcPts val="1600"/>
              </a:spcBef>
              <a:spcAft>
                <a:spcPts val="0"/>
              </a:spcAft>
              <a:buNone/>
            </a:pPr>
            <a:endParaRPr lang="en-US" sz="1900" b="1" dirty="0">
              <a:solidFill>
                <a:srgbClr val="FF0000"/>
              </a:solidFill>
              <a:latin typeface="Open Sans"/>
              <a:ea typeface="Open Sans"/>
              <a:cs typeface="Open Sans"/>
              <a:sym typeface="Open Sans"/>
            </a:endParaRPr>
          </a:p>
          <a:p>
            <a:pPr marL="457200" lvl="0" indent="0" algn="l" rtl="0">
              <a:spcBef>
                <a:spcPts val="1600"/>
              </a:spcBef>
              <a:spcAft>
                <a:spcPts val="0"/>
              </a:spcAft>
              <a:buNone/>
            </a:pPr>
            <a:r>
              <a:rPr lang="en-MX" sz="1900" b="1" dirty="0">
                <a:latin typeface="Open Sans"/>
                <a:ea typeface="Open Sans"/>
                <a:cs typeface="Open Sans"/>
                <a:sym typeface="Open Sans"/>
              </a:rPr>
              <a:t>Answer: </a:t>
            </a:r>
            <a:endParaRPr sz="1900" b="1" dirty="0">
              <a:latin typeface="Open Sans"/>
              <a:ea typeface="Open Sans"/>
              <a:cs typeface="Open Sans"/>
              <a:sym typeface="Open Sans"/>
            </a:endParaRPr>
          </a:p>
          <a:p>
            <a:pPr marL="0" lvl="0" indent="0" algn="l" rtl="0">
              <a:spcBef>
                <a:spcPts val="1600"/>
              </a:spcBef>
              <a:spcAft>
                <a:spcPts val="0"/>
              </a:spcAft>
              <a:buNone/>
            </a:pPr>
            <a:r>
              <a:rPr lang="en-US" sz="1900" dirty="0"/>
              <a:t>       The simplest way is just create a view where the </a:t>
            </a:r>
            <a:r>
              <a:rPr lang="en-US" sz="1900"/>
              <a:t>salary      field </a:t>
            </a:r>
            <a:r>
              <a:rPr lang="en-US" sz="1900" dirty="0"/>
              <a:t>is not available, then we give access to the view only for people that want access to the data, and the salary won’t be there.</a:t>
            </a: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Architecture Foundations</a:t>
            </a:r>
            <a:endParaRPr sz="3000">
              <a:solidFill>
                <a:srgbClr val="FFFFFF"/>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 Data Architecture Foundations</a:t>
            </a:r>
            <a:endParaRPr/>
          </a:p>
        </p:txBody>
      </p:sp>
      <p:sp>
        <p:nvSpPr>
          <p:cNvPr id="207" name="Google Shape;207;p55"/>
          <p:cNvSpPr txBox="1">
            <a:spLocks noGrp="1"/>
          </p:cNvSpPr>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900">
              <a:solidFill>
                <a:schemeClr val="dk1"/>
              </a:solidFill>
              <a:highlight>
                <a:srgbClr val="DBE2E8"/>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Hi,</a:t>
            </a:r>
            <a:endParaRPr sz="10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able to access the database. I just don't want them having access to salary information. That needs to be restricted to HR and management level employees only.</a:t>
            </a:r>
            <a:endParaRPr sz="10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Thanks,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Sarah Collins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Head of HR</a:t>
            </a:r>
            <a:endParaRPr sz="10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0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3" name="Google Shape;213;p5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Font typeface="Open Sans"/>
              <a:buChar char="●"/>
            </a:pPr>
            <a:r>
              <a:rPr lang="en" sz="1900" b="1" dirty="0">
                <a:latin typeface="Open Sans"/>
                <a:ea typeface="Open Sans"/>
                <a:cs typeface="Open Sans"/>
                <a:sym typeface="Open Sans"/>
              </a:rPr>
              <a:t>Purpose of the new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 sz="1700" dirty="0"/>
              <a:t>The idea is to correctly and efficiently store HR Data in a SQL Database. </a:t>
            </a:r>
            <a:r>
              <a:rPr lang="en-US" sz="1700" dirty="0"/>
              <a:t>The purpose is having a better process to manage the information on the employees of the company.</a:t>
            </a:r>
            <a:endParaRPr sz="1700" dirty="0"/>
          </a:p>
          <a:p>
            <a:pPr marL="457200" lvl="0" indent="0" algn="l" rtl="0">
              <a:lnSpc>
                <a:spcPct val="100000"/>
              </a:lnSpc>
              <a:spcBef>
                <a:spcPts val="0"/>
              </a:spcBef>
              <a:spcAft>
                <a:spcPts val="0"/>
              </a:spcAft>
              <a:buClr>
                <a:schemeClr val="dk1"/>
              </a:buClr>
              <a:buSzPts val="1100"/>
              <a:buFont typeface="Arial"/>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Data to be stored</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Some of the data attributes we’ll be capturing:</a:t>
            </a:r>
          </a:p>
          <a:p>
            <a:pPr marL="457200" lvl="0" indent="0" algn="l" rtl="0">
              <a:lnSpc>
                <a:spcPct val="100000"/>
              </a:lnSpc>
              <a:spcBef>
                <a:spcPts val="1600"/>
              </a:spcBef>
              <a:spcAft>
                <a:spcPts val="0"/>
              </a:spcAft>
              <a:buNone/>
            </a:pPr>
            <a:r>
              <a:rPr lang="en-US" sz="1700" dirty="0" err="1"/>
              <a:t>Emp_ID</a:t>
            </a:r>
            <a:r>
              <a:rPr lang="en-US" sz="1700" dirty="0"/>
              <a:t>, </a:t>
            </a:r>
            <a:r>
              <a:rPr lang="en-US" sz="1700" dirty="0" err="1"/>
              <a:t>Emp_Nm</a:t>
            </a:r>
            <a:r>
              <a:rPr lang="en-US" sz="1700" dirty="0"/>
              <a:t>, Email, </a:t>
            </a:r>
            <a:r>
              <a:rPr lang="en-US" sz="1700" dirty="0" err="1"/>
              <a:t>Hire_DT</a:t>
            </a:r>
            <a:r>
              <a:rPr lang="en-US" sz="1700" dirty="0"/>
              <a:t>, </a:t>
            </a:r>
            <a:r>
              <a:rPr lang="en-US" sz="1700" dirty="0" err="1"/>
              <a:t>Job_Title</a:t>
            </a:r>
            <a:r>
              <a:rPr lang="en-US" sz="1700" dirty="0"/>
              <a:t>, Salary, Department, Manager of Employee, </a:t>
            </a:r>
            <a:r>
              <a:rPr lang="en-US" sz="1700" dirty="0" err="1"/>
              <a:t>Start_Dt</a:t>
            </a:r>
            <a:r>
              <a:rPr lang="en-US" sz="1700" dirty="0"/>
              <a:t>, </a:t>
            </a:r>
            <a:r>
              <a:rPr lang="en-US" sz="1700" dirty="0" err="1"/>
              <a:t>End_Dt</a:t>
            </a:r>
            <a:r>
              <a:rPr lang="en-US" sz="1700" dirty="0"/>
              <a:t>; Location, Address, City, and State of where the employee works and the employee’s education level.</a:t>
            </a:r>
            <a:endParaRPr sz="17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Who will own/manage data</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The Technology department owns the database and the infrastructure, and the HR Organization owns the data that’s being added and its quality.</a:t>
            </a:r>
            <a:endParaRPr sz="17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Who will have access to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HR Managers can have access to their own Organization</a:t>
            </a:r>
            <a:br>
              <a:rPr lang="en-US" sz="1700" dirty="0"/>
            </a:br>
            <a:r>
              <a:rPr lang="en-US" sz="1700" dirty="0"/>
              <a:t>HR Admins can have access to the whole database</a:t>
            </a:r>
            <a:br>
              <a:rPr lang="en-US" sz="1700" dirty="0"/>
            </a:br>
            <a:r>
              <a:rPr lang="en-US" sz="1700" dirty="0"/>
              <a:t>Business Partners with Admin access can access the whole db.</a:t>
            </a:r>
            <a:br>
              <a:rPr lang="en-US" sz="1700" dirty="0"/>
            </a:br>
            <a:r>
              <a:rPr lang="en-US" sz="1700" dirty="0"/>
              <a:t>Employees with domain login have “Read” access, they shouldn’t be able to see the salaries though.</a:t>
            </a:r>
            <a:endParaRPr sz="1900" dirty="0"/>
          </a:p>
          <a:p>
            <a:pPr marL="457200" lvl="0" indent="0" algn="l" rtl="0">
              <a:spcBef>
                <a:spcPts val="0"/>
              </a:spcBef>
              <a:spcAft>
                <a:spcPts val="0"/>
              </a:spcAft>
              <a:buClr>
                <a:schemeClr val="dk1"/>
              </a:buClr>
              <a:buSzPts val="1100"/>
              <a:buFont typeface="Arial"/>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9" name="Google Shape;219;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Estimated size of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The database will have around 8 tables, it’s starting with 206 records, the database should be less than 1gb for the next year, but if more than 10k rows is expected by the next year, then more space should be asked for IT.</a:t>
            </a:r>
            <a:endParaRPr sz="17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Estimated annual growth</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sym typeface="Open Sans"/>
              </a:rPr>
              <a:t>The database has grown from 10 to 206 records in the past year (20 times). If in the next year it grows as much as this past year then we should have around 5k rows.</a:t>
            </a:r>
            <a:endParaRPr sz="1700" dirty="0">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Is any of the data sensitive/restricted</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We have PII data (name, email, salary), for the business salary is the most critical attribute.</a:t>
            </a:r>
            <a:endParaRPr sz="1900" b="1" dirty="0">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 retention and backup requirements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Data will be retained for 7 years due to Govts’ law.</a:t>
            </a:r>
          </a:p>
          <a:p>
            <a:pPr marL="457200" lvl="0" indent="0" algn="l" rtl="0">
              <a:lnSpc>
                <a:spcPct val="100000"/>
              </a:lnSpc>
              <a:spcBef>
                <a:spcPts val="1600"/>
              </a:spcBef>
              <a:spcAft>
                <a:spcPts val="0"/>
              </a:spcAft>
              <a:buNone/>
            </a:pPr>
            <a:r>
              <a:rPr lang="en-US" sz="1700" dirty="0"/>
              <a:t>We’ll be doing weekly backups with incremental daily backups, just to make sure we don’t risk to lose any data due to any type of problems.</a:t>
            </a:r>
            <a:endParaRPr sz="1700" dirty="0"/>
          </a:p>
          <a:p>
            <a:pPr marL="457200" lvl="0" indent="0" algn="l" rtl="0">
              <a:lnSpc>
                <a:spcPct val="100000"/>
              </a:lnSpc>
              <a:spcBef>
                <a:spcPts val="0"/>
              </a:spcBef>
              <a:spcAft>
                <a:spcPts val="0"/>
              </a:spcAft>
              <a:buNone/>
            </a:pPr>
            <a:endParaRPr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25" name="Google Shape;225;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Justification for the new database</a:t>
            </a:r>
            <a:endParaRPr sz="1900" b="1" dirty="0">
              <a:latin typeface="Open Sans"/>
              <a:ea typeface="Open Sans"/>
              <a:cs typeface="Open Sans"/>
              <a:sym typeface="Open Sans"/>
            </a:endParaRPr>
          </a:p>
          <a:p>
            <a:pPr marL="742950" lvl="0" indent="-285750" algn="l" rtl="0">
              <a:lnSpc>
                <a:spcPct val="100000"/>
              </a:lnSpc>
              <a:spcBef>
                <a:spcPts val="1600"/>
              </a:spcBef>
              <a:spcAft>
                <a:spcPts val="0"/>
              </a:spcAft>
              <a:buFontTx/>
              <a:buChar char="-"/>
            </a:pPr>
            <a:r>
              <a:rPr lang="en-US" sz="1700" dirty="0"/>
              <a:t>The way HR is storing data on the company employees is not reliable at all, it is very prone to human error, implementing a SQL DB can help with that – improves reliability</a:t>
            </a:r>
          </a:p>
          <a:p>
            <a:pPr marL="800100" lvl="0" indent="-342900" algn="l" rtl="0">
              <a:lnSpc>
                <a:spcPct val="100000"/>
              </a:lnSpc>
              <a:spcBef>
                <a:spcPts val="1600"/>
              </a:spcBef>
              <a:spcAft>
                <a:spcPts val="0"/>
              </a:spcAft>
              <a:buFontTx/>
              <a:buChar char="-"/>
            </a:pPr>
            <a:r>
              <a:rPr lang="en-US" sz="1700" dirty="0"/>
              <a:t>With the SQL DB we can have data stored in an efficient way, in a way that will work in the short, medium, and long term – improves scalability</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Database objects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Tables: </a:t>
            </a:r>
          </a:p>
          <a:p>
            <a:pPr marL="457200" lvl="0" indent="0" algn="l" rtl="0">
              <a:lnSpc>
                <a:spcPct val="100000"/>
              </a:lnSpc>
              <a:spcBef>
                <a:spcPts val="1600"/>
              </a:spcBef>
              <a:spcAft>
                <a:spcPts val="0"/>
              </a:spcAft>
              <a:buNone/>
            </a:pPr>
            <a:r>
              <a:rPr lang="en" sz="1700" dirty="0" err="1"/>
              <a:t>public.employees</a:t>
            </a:r>
            <a:r>
              <a:rPr lang="en" sz="1700" dirty="0"/>
              <a:t>, public.</a:t>
            </a:r>
            <a:r>
              <a:rPr lang="en-US" sz="1700" dirty="0"/>
              <a:t> e</a:t>
            </a:r>
            <a:r>
              <a:rPr lang="en" sz="1700" dirty="0" err="1"/>
              <a:t>mployees_hist</a:t>
            </a:r>
            <a:r>
              <a:rPr lang="en" sz="1700" dirty="0"/>
              <a:t>, </a:t>
            </a:r>
            <a:r>
              <a:rPr lang="en" sz="1700" dirty="0" err="1"/>
              <a:t>public.city</a:t>
            </a:r>
            <a:r>
              <a:rPr lang="en" sz="1700" dirty="0"/>
              <a:t>, </a:t>
            </a:r>
            <a:br>
              <a:rPr lang="en" sz="1700" dirty="0"/>
            </a:br>
            <a:r>
              <a:rPr lang="en" sz="1700" dirty="0" err="1"/>
              <a:t>public.state</a:t>
            </a:r>
            <a:r>
              <a:rPr lang="en" sz="1700" dirty="0"/>
              <a:t>, </a:t>
            </a:r>
            <a:r>
              <a:rPr lang="en" sz="1700" dirty="0" err="1"/>
              <a:t>public.address</a:t>
            </a:r>
            <a:r>
              <a:rPr lang="en" sz="1700" dirty="0"/>
              <a:t>, </a:t>
            </a:r>
            <a:r>
              <a:rPr lang="en" sz="1700" dirty="0" err="1"/>
              <a:t>public.location</a:t>
            </a:r>
            <a:r>
              <a:rPr lang="en" sz="1700" dirty="0"/>
              <a:t>, </a:t>
            </a:r>
            <a:r>
              <a:rPr lang="en" sz="1700" dirty="0" err="1"/>
              <a:t>public.job_titles</a:t>
            </a:r>
            <a:r>
              <a:rPr lang="en" sz="1700" dirty="0"/>
              <a:t>, </a:t>
            </a:r>
            <a:r>
              <a:rPr lang="en" sz="1700" dirty="0" err="1"/>
              <a:t>public.departments</a:t>
            </a:r>
            <a:r>
              <a:rPr lang="en" sz="1700" dirty="0"/>
              <a:t>, public</a:t>
            </a:r>
          </a:p>
          <a:p>
            <a:pPr marL="457200" lvl="0" indent="0" algn="l" rtl="0">
              <a:lnSpc>
                <a:spcPct val="100000"/>
              </a:lnSpc>
              <a:spcBef>
                <a:spcPts val="1600"/>
              </a:spcBef>
              <a:spcAft>
                <a:spcPts val="0"/>
              </a:spcAft>
              <a:buNone/>
            </a:pPr>
            <a:r>
              <a:rPr lang="en" sz="1700" b="1" dirty="0"/>
              <a:t>View:</a:t>
            </a:r>
          </a:p>
          <a:p>
            <a:pPr lvl="0" indent="0">
              <a:lnSpc>
                <a:spcPct val="100000"/>
              </a:lnSpc>
              <a:spcBef>
                <a:spcPts val="1600"/>
              </a:spcBef>
              <a:buNone/>
            </a:pPr>
            <a:r>
              <a:rPr lang="en-US" sz="1700" dirty="0" err="1"/>
              <a:t>Public.vw_employees_hist</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 ingestion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 sz="1700" dirty="0"/>
              <a:t>ETL - We’ll use a stored procedure with SQL queries to create the tables, and to insert the data from staging into our 3NF model.</a:t>
            </a:r>
            <a:endParaRPr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00" y="312332"/>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Architect Technical Requirement</a:t>
            </a:r>
            <a:endParaRPr dirty="0"/>
          </a:p>
        </p:txBody>
      </p:sp>
      <p:sp>
        <p:nvSpPr>
          <p:cNvPr id="231" name="Google Shape;231;p59"/>
          <p:cNvSpPr txBox="1">
            <a:spLocks noGrp="1"/>
          </p:cNvSpPr>
          <p:nvPr>
            <p:ph type="body" idx="1"/>
          </p:nvPr>
        </p:nvSpPr>
        <p:spPr>
          <a:xfrm>
            <a:off x="264900" y="1706568"/>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Data governance (Ownership and User access)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Ownership: </a:t>
            </a:r>
            <a:r>
              <a:rPr lang="en-US" sz="1700" dirty="0">
                <a:latin typeface="Open Sans"/>
                <a:ea typeface="Open Sans"/>
                <a:cs typeface="Open Sans"/>
                <a:sym typeface="Open Sans"/>
              </a:rPr>
              <a:t>The HR Department of the company is the owner of the Database.</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User Access: </a:t>
            </a:r>
            <a:r>
              <a:rPr lang="en" sz="1700" dirty="0"/>
              <a:t>HR Leaders can have access to all of the data,</a:t>
            </a:r>
          </a:p>
          <a:p>
            <a:pPr marL="457200" lvl="0" indent="0" algn="l" rtl="0">
              <a:lnSpc>
                <a:spcPct val="100000"/>
              </a:lnSpc>
              <a:spcBef>
                <a:spcPts val="0"/>
              </a:spcBef>
              <a:spcAft>
                <a:spcPts val="0"/>
              </a:spcAft>
              <a:buNone/>
            </a:pPr>
            <a:r>
              <a:rPr lang="en" sz="1700" dirty="0"/>
              <a:t>Managers can have access to their Organization’s data.</a:t>
            </a: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Scalability &amp; Flexibility considerations</a:t>
            </a:r>
            <a:endParaRPr sz="1900" b="1" dirty="0">
              <a:latin typeface="Open Sans"/>
              <a:ea typeface="Open Sans"/>
              <a:cs typeface="Open Sans"/>
              <a:sym typeface="Open Sans"/>
            </a:endParaRPr>
          </a:p>
          <a:p>
            <a:pPr indent="0">
              <a:lnSpc>
                <a:spcPct val="100000"/>
              </a:lnSpc>
              <a:buNone/>
            </a:pPr>
            <a:r>
              <a:rPr lang="en-US" sz="1900" b="1" dirty="0"/>
              <a:t>Scalability</a:t>
            </a:r>
            <a:r>
              <a:rPr lang="en-US" sz="1900" dirty="0"/>
              <a:t>: </a:t>
            </a:r>
            <a:r>
              <a:rPr lang="en-US" sz="1700" dirty="0"/>
              <a:t>We have a read intensive model to built, with that we can think about using read-replicas. </a:t>
            </a:r>
          </a:p>
          <a:p>
            <a:pPr marL="457200" lvl="0" indent="0" algn="l" rtl="0">
              <a:spcBef>
                <a:spcPts val="1600"/>
              </a:spcBef>
              <a:spcAft>
                <a:spcPts val="0"/>
              </a:spcAft>
              <a:buNone/>
            </a:pPr>
            <a:r>
              <a:rPr lang="en-US" sz="1900" b="1" dirty="0"/>
              <a:t>Flexibility</a:t>
            </a:r>
            <a:r>
              <a:rPr lang="en-US" sz="1900" dirty="0"/>
              <a:t>: </a:t>
            </a:r>
            <a:r>
              <a:rPr lang="en-US" sz="1700" dirty="0"/>
              <a:t>Having normalized tables will help us to be able to add new entities as needed later on.</a:t>
            </a:r>
            <a:endParaRPr sz="17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Storage &amp; retention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Storage (disk or in-memory): </a:t>
            </a:r>
            <a:r>
              <a:rPr lang="en" sz="1700" dirty="0"/>
              <a:t>Data will be stored in Spinning Disk, in 1gb partition reserved spaces. If there is a forecast to have more than 10k rows of data in the next year, than more space should be asked to IT. Disk will be fast enough for our case to supply the </a:t>
            </a:r>
            <a:r>
              <a:rPr lang="en" sz="1700" dirty="0" err="1"/>
              <a:t>neede</a:t>
            </a:r>
            <a:r>
              <a:rPr lang="en" sz="1700" dirty="0"/>
              <a:t> computation for our reads and writes workload.</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Retention: </a:t>
            </a:r>
            <a:r>
              <a:rPr lang="en-US" sz="1700" dirty="0"/>
              <a:t>7 Years at least due to Govts’ Law.</a:t>
            </a: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Backup</a:t>
            </a:r>
            <a:endParaRPr sz="1900" b="1" dirty="0">
              <a:latin typeface="Open Sans"/>
              <a:ea typeface="Open Sans"/>
              <a:cs typeface="Open Sans"/>
              <a:sym typeface="Open Sans"/>
            </a:endParaRPr>
          </a:p>
          <a:p>
            <a:pPr marL="457200" lvl="0" indent="0" algn="l" rtl="0">
              <a:spcBef>
                <a:spcPts val="1600"/>
              </a:spcBef>
              <a:spcAft>
                <a:spcPts val="0"/>
              </a:spcAft>
              <a:buNone/>
            </a:pPr>
            <a:r>
              <a:rPr lang="en-US" sz="1700" dirty="0"/>
              <a:t>Weekly backups with Daily incremental backups. The data is critical, that’s why we are planning this backup strategy.</a:t>
            </a:r>
            <a:endParaRPr sz="1700" dirty="0"/>
          </a:p>
          <a:p>
            <a:pPr marL="457200" lvl="0" indent="0" algn="l" rtl="0">
              <a:lnSpc>
                <a:spcPct val="100000"/>
              </a:lnSpc>
              <a:spcBef>
                <a:spcPts val="1600"/>
              </a:spcBef>
              <a:spcAft>
                <a:spcPts val="0"/>
              </a:spcAft>
              <a:buNone/>
            </a:pPr>
            <a:endParaRPr sz="1700" dirty="0"/>
          </a:p>
          <a:p>
            <a:pPr marL="0" lvl="0" indent="0" algn="l" rtl="0">
              <a:lnSpc>
                <a:spcPct val="100000"/>
              </a:lnSpc>
              <a:spcBef>
                <a:spcPts val="0"/>
              </a:spcBef>
              <a:spcAft>
                <a:spcPts val="0"/>
              </a:spcAft>
              <a:buClr>
                <a:schemeClr val="dk1"/>
              </a:buClr>
              <a:buSzPts val="1100"/>
              <a:buFont typeface="Arial"/>
              <a:buNone/>
            </a:pPr>
            <a:endParaRPr sz="1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Relational Database Design</a:t>
            </a:r>
            <a:endParaRPr sz="3000">
              <a:solidFill>
                <a:srgbClr val="FFFFFF"/>
              </a:solidFill>
              <a:latin typeface="Open Sans"/>
              <a:ea typeface="Open Sans"/>
              <a:cs typeface="Open Sans"/>
              <a:sym typeface="Open Sans"/>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3102</TotalTime>
  <Words>1767</Words>
  <Application>Microsoft Macintosh PowerPoint</Application>
  <PresentationFormat>Custom</PresentationFormat>
  <Paragraphs>182</Paragraphs>
  <Slides>22</Slides>
  <Notes>22</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22</vt:i4>
      </vt:variant>
    </vt:vector>
  </HeadingPairs>
  <TitlesOfParts>
    <vt:vector size="30" baseType="lpstr">
      <vt:lpstr>Open Sans Light</vt:lpstr>
      <vt:lpstr>Helvetica Neue</vt:lpstr>
      <vt:lpstr>Arial</vt:lpstr>
      <vt:lpstr>Open Sans</vt:lpstr>
      <vt:lpstr>Simple Light</vt:lpstr>
      <vt:lpstr>Simple Light</vt:lpstr>
      <vt:lpstr>Simple Light</vt:lpstr>
      <vt:lpstr>White</vt:lpstr>
      <vt:lpstr>Tech ABC Corp - HR Database </vt:lpstr>
      <vt:lpstr>Business Scenario</vt:lpstr>
      <vt:lpstr>PowerPoint Presentation</vt:lpstr>
      <vt:lpstr>Step 1: Data Architecture Foundations</vt:lpstr>
      <vt:lpstr>Data Architect Business Requirement</vt:lpstr>
      <vt:lpstr>Data Architect Business Requirement</vt:lpstr>
      <vt:lpstr>Data Architect Technical Requirement</vt:lpstr>
      <vt:lpstr>Data Architect Technical Requirement</vt:lpstr>
      <vt:lpstr>PowerPoint Presentation</vt:lpstr>
      <vt:lpstr>Step 2: Relational Database Design - ERD</vt:lpstr>
      <vt:lpstr>ERD</vt:lpstr>
      <vt:lpstr>ERD</vt:lpstr>
      <vt:lpstr>PowerPoint Presentation</vt:lpstr>
      <vt:lpstr>Step 3: Create A Physical Database</vt:lpstr>
      <vt:lpstr>DDL</vt:lpstr>
      <vt:lpstr>CRUD</vt:lpstr>
      <vt:lpstr>CRUD</vt:lpstr>
      <vt:lpstr>CRUD</vt:lpstr>
      <vt:lpstr>CRUD</vt:lpstr>
      <vt:lpstr>CRUD</vt:lpstr>
      <vt:lpstr>CRUD</vt:lpstr>
      <vt:lpstr>CRUD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ABC Corp - HR Database </dc:title>
  <cp:lastModifiedBy>mateus@yalochat.com</cp:lastModifiedBy>
  <cp:revision>23</cp:revision>
  <dcterms:modified xsi:type="dcterms:W3CDTF">2021-04-06T15:41:31Z</dcterms:modified>
</cp:coreProperties>
</file>