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3"/>
    <p:restoredTop sz="94671"/>
  </p:normalViewPr>
  <p:slideViewPr>
    <p:cSldViewPr snapToGrid="0" snapToObjects="1">
      <p:cViewPr varScale="1">
        <p:scale>
          <a:sx n="196" d="100"/>
          <a:sy n="196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8277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Mateus </a:t>
            </a:r>
            <a:r>
              <a:rPr lang="en" dirty="0" err="1"/>
              <a:t>Leao</a:t>
            </a:r>
            <a:r>
              <a:rPr lang="en" dirty="0"/>
              <a:t>, Data Engineer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/>
              <a:t>Data Lake </a:t>
            </a:r>
            <a:r>
              <a:rPr lang="en" dirty="0"/>
              <a:t>works as a central repository for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Stores Data as </a:t>
            </a:r>
            <a:r>
              <a:rPr lang="en" b="1" dirty="0"/>
              <a:t>files</a:t>
            </a:r>
            <a:r>
              <a:rPr lang="en" dirty="0"/>
              <a:t> and make this data easily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available for different use cases.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/>
              <a:t>Data Lake </a:t>
            </a:r>
            <a:r>
              <a:rPr lang="en" dirty="0"/>
              <a:t>is Capable of handling Petabytes of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Easily Scalable and fault-tolerant.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Cost-Efficient.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EAA8F-0432-3B42-A74B-96FCAF90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00" y="885802"/>
            <a:ext cx="30353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77E51-14BE-1A44-AE9F-22E73C7D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Technology Stack – Open Source and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23772-7167-984B-8939-B0988E2B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"/>
          <a:stretch/>
        </p:blipFill>
        <p:spPr>
          <a:xfrm>
            <a:off x="788280" y="3282251"/>
            <a:ext cx="2844797" cy="103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DF777-4977-1245-BDBC-1A1B90D300C9}"/>
              </a:ext>
            </a:extLst>
          </p:cNvPr>
          <p:cNvSpPr txBox="1"/>
          <p:nvPr/>
        </p:nvSpPr>
        <p:spPr>
          <a:xfrm>
            <a:off x="701932" y="2973895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Storage Solution: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39BDD-5BD9-8F4A-A3C8-13BBF7125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4"/>
          <a:stretch/>
        </p:blipFill>
        <p:spPr>
          <a:xfrm>
            <a:off x="793931" y="1938193"/>
            <a:ext cx="1850803" cy="894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E04B5A-4149-C741-9F59-76012D840DEF}"/>
              </a:ext>
            </a:extLst>
          </p:cNvPr>
          <p:cNvSpPr txBox="1"/>
          <p:nvPr/>
        </p:nvSpPr>
        <p:spPr>
          <a:xfrm>
            <a:off x="701932" y="1488760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Ingesting Solution: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1BF6-FC84-584A-9499-45FBA33AAB93}"/>
              </a:ext>
            </a:extLst>
          </p:cNvPr>
          <p:cNvSpPr txBox="1"/>
          <p:nvPr/>
        </p:nvSpPr>
        <p:spPr>
          <a:xfrm>
            <a:off x="4739346" y="2973895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Metadata/Transactionality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CB464-7073-9E4D-8327-856E32F2F59D}"/>
              </a:ext>
            </a:extLst>
          </p:cNvPr>
          <p:cNvSpPr txBox="1"/>
          <p:nvPr/>
        </p:nvSpPr>
        <p:spPr>
          <a:xfrm>
            <a:off x="4739346" y="148876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Processing Solution: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1D6590-F65C-3444-85CD-4A7E678D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32" y="1781583"/>
            <a:ext cx="2309491" cy="1205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54374-F32D-8A48-B7C7-DC7475FE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32" y="3253296"/>
            <a:ext cx="2347476" cy="12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49741" y="1525357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b="1" dirty="0" err="1"/>
              <a:t>Ingestion</a:t>
            </a:r>
            <a:r>
              <a:rPr lang="es-ES" b="1" dirty="0"/>
              <a:t> </a:t>
            </a:r>
            <a:r>
              <a:rPr lang="es-ES" b="1" dirty="0" err="1"/>
              <a:t>Layer</a:t>
            </a:r>
            <a:r>
              <a:rPr lang="es-ES" b="1" dirty="0"/>
              <a:t>:</a:t>
            </a:r>
          </a:p>
          <a:p>
            <a:pPr marL="139700" indent="0">
              <a:buSzPct val="98000"/>
              <a:buNone/>
            </a:pPr>
            <a:r>
              <a:rPr lang="es-ES" sz="1200" dirty="0"/>
              <a:t>- </a:t>
            </a:r>
            <a:r>
              <a:rPr lang="es-ES" sz="1200" dirty="0" err="1"/>
              <a:t>Responsible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loading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Data </a:t>
            </a:r>
            <a:r>
              <a:rPr lang="es-ES" sz="1200" dirty="0" err="1"/>
              <a:t>into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Data Lake (</a:t>
            </a:r>
            <a:r>
              <a:rPr lang="es-ES" sz="1200" dirty="0" err="1"/>
              <a:t>staging</a:t>
            </a:r>
            <a:r>
              <a:rPr lang="es-ES" sz="1200" dirty="0"/>
              <a:t>)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same</a:t>
            </a:r>
            <a:r>
              <a:rPr lang="es-ES" sz="1200" dirty="0"/>
              <a:t> </a:t>
            </a:r>
            <a:r>
              <a:rPr lang="es-ES" sz="1200" dirty="0" err="1"/>
              <a:t>format</a:t>
            </a:r>
            <a:r>
              <a:rPr lang="es-ES" sz="1200" dirty="0"/>
              <a:t> as </a:t>
            </a:r>
            <a:r>
              <a:rPr lang="es-ES" sz="1200" dirty="0" err="1"/>
              <a:t>they</a:t>
            </a:r>
            <a:r>
              <a:rPr lang="es-ES" sz="1200" dirty="0"/>
              <a:t> come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any</a:t>
            </a:r>
            <a:r>
              <a:rPr lang="es-ES" sz="1200" dirty="0"/>
              <a:t> data </a:t>
            </a:r>
            <a:r>
              <a:rPr lang="es-ES" sz="1200" dirty="0" err="1"/>
              <a:t>sources</a:t>
            </a:r>
            <a:r>
              <a:rPr lang="es-ES" sz="1200" dirty="0"/>
              <a:t>.</a:t>
            </a:r>
          </a:p>
          <a:p>
            <a:pPr marL="139700" indent="0">
              <a:buSzPct val="98000"/>
              <a:buNone/>
            </a:pPr>
            <a:endParaRPr lang="es-ES" sz="1200" dirty="0"/>
          </a:p>
          <a:p>
            <a:pPr marL="139700" lvl="0" indent="0">
              <a:buNone/>
            </a:pPr>
            <a:r>
              <a:rPr lang="en" sz="1200" b="1" dirty="0"/>
              <a:t>Storage Layer:</a:t>
            </a:r>
          </a:p>
          <a:p>
            <a:pPr marL="139700" lvl="0" indent="0">
              <a:buNone/>
            </a:pPr>
            <a:r>
              <a:rPr lang="en" sz="1200" dirty="0"/>
              <a:t>- Responsible for storing and persisting the data that the company has in a safe place. The usual tools are HDFS/S3/Google Clous Storage, etc. For this project we opted to use S3 to decouple storage from processing.</a:t>
            </a:r>
            <a:endParaRPr lang="es-E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Processing Layer: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/>
              <a:t>- Responsible for processing the raw data from the staging area, applying business and technical rules, and for loading the results into a separated storage area.</a:t>
            </a: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Serving Layer: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-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through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serving</a:t>
            </a:r>
            <a:r>
              <a:rPr lang="es-ES" sz="1200" dirty="0"/>
              <a:t> </a:t>
            </a:r>
            <a:r>
              <a:rPr lang="es-ES" sz="1200" dirty="0" err="1"/>
              <a:t>layer</a:t>
            </a:r>
            <a:r>
              <a:rPr lang="es-ES" sz="1200" dirty="0"/>
              <a:t> </a:t>
            </a:r>
            <a:r>
              <a:rPr lang="es-ES" sz="1200" dirty="0" err="1"/>
              <a:t>that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users</a:t>
            </a:r>
            <a:r>
              <a:rPr lang="es-ES" sz="1200" dirty="0"/>
              <a:t> and </a:t>
            </a:r>
            <a:r>
              <a:rPr lang="es-ES" sz="1200" dirty="0" err="1"/>
              <a:t>applications</a:t>
            </a:r>
            <a:r>
              <a:rPr lang="es-ES" sz="1200" dirty="0"/>
              <a:t> can </a:t>
            </a:r>
            <a:r>
              <a:rPr lang="es-ES" sz="1200" dirty="0" err="1"/>
              <a:t>actually</a:t>
            </a:r>
            <a:r>
              <a:rPr lang="es-ES" sz="1200" dirty="0"/>
              <a:t> </a:t>
            </a:r>
            <a:r>
              <a:rPr lang="es-ES" sz="1200" dirty="0" err="1"/>
              <a:t>interact</a:t>
            </a:r>
            <a:r>
              <a:rPr lang="es-ES" sz="1200" dirty="0"/>
              <a:t> and consume </a:t>
            </a:r>
            <a:r>
              <a:rPr lang="es-ES" sz="1200" dirty="0" err="1"/>
              <a:t>the</a:t>
            </a:r>
            <a:r>
              <a:rPr lang="es-ES" sz="1200" dirty="0"/>
              <a:t> data.</a:t>
            </a:r>
            <a:endParaRPr sz="1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a Data Lake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b="1" dirty="0"/>
              <a:t>Think about:</a:t>
            </a:r>
            <a:r>
              <a:rPr lang="en" dirty="0"/>
              <a:t> Research if a Data Warehouse can still be a viable solution instead of a Data Lake? What is the difference between both? 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Please provide at least 3 items for each. No need to add any content on this slide 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Supports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structured</a:t>
            </a:r>
            <a:r>
              <a:rPr lang="es-ES" dirty="0"/>
              <a:t> and </a:t>
            </a:r>
            <a:r>
              <a:rPr lang="es-ES" dirty="0" err="1"/>
              <a:t>semi-structured</a:t>
            </a:r>
            <a:r>
              <a:rPr lang="es-ES" dirty="0"/>
              <a:t> data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</a:t>
            </a:r>
            <a:r>
              <a:rPr lang="es-ES" dirty="0" err="1"/>
              <a:t>database</a:t>
            </a:r>
            <a:r>
              <a:rPr lang="es-ES" dirty="0"/>
              <a:t> server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.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optimized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updates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Storage is more expensive than data lake with S3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Supports structured, semi-structured, and unstructured data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 of files (.</a:t>
            </a:r>
            <a:r>
              <a:rPr lang="es-ES" dirty="0" err="1"/>
              <a:t>parquet</a:t>
            </a:r>
            <a:r>
              <a:rPr lang="es-ES" dirty="0"/>
              <a:t>, .</a:t>
            </a:r>
            <a:r>
              <a:rPr lang="es-ES" dirty="0" err="1"/>
              <a:t>avro</a:t>
            </a:r>
            <a:r>
              <a:rPr lang="es-ES" dirty="0"/>
              <a:t>, .</a:t>
            </a:r>
            <a:r>
              <a:rPr lang="es-ES" dirty="0" err="1"/>
              <a:t>csv</a:t>
            </a:r>
            <a:r>
              <a:rPr lang="es-ES" dirty="0"/>
              <a:t>, .</a:t>
            </a:r>
            <a:r>
              <a:rPr lang="es-ES" dirty="0" err="1"/>
              <a:t>txt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hudi</a:t>
            </a:r>
            <a:r>
              <a:rPr lang="es-ES" dirty="0"/>
              <a:t>/delta </a:t>
            </a:r>
            <a:r>
              <a:rPr lang="es-ES" dirty="0" err="1"/>
              <a:t>lake</a:t>
            </a:r>
            <a:endParaRPr lang="es-E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S3 Storage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cheap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Having a Data Lake gives a company the ability to benefit from having all of their data together ready for analytics and consumption.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Gives a company the ability to have all of its own </a:t>
            </a:r>
            <a:r>
              <a:rPr lang="en" sz="1400" b="1" dirty="0"/>
              <a:t>data centralized</a:t>
            </a:r>
            <a:r>
              <a:rPr lang="en" sz="1400" dirty="0"/>
              <a:t> in a single place with easy ways to access it.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Gives a company the ability of benefiting from </a:t>
            </a:r>
            <a:r>
              <a:rPr lang="en" sz="1400" b="1" dirty="0"/>
              <a:t>economies of scale </a:t>
            </a:r>
            <a:r>
              <a:rPr lang="en" sz="1400" dirty="0"/>
              <a:t>when using a cloud provider, while decoupling processing and storage in a </a:t>
            </a:r>
            <a:r>
              <a:rPr lang="en" sz="1400" b="1" dirty="0"/>
              <a:t>very cost-efficient way, saving money </a:t>
            </a:r>
            <a:r>
              <a:rPr lang="en" sz="1400" dirty="0"/>
              <a:t>to the company who builds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Architecture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B7467-008D-484B-906A-414215F5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7" y="1162779"/>
            <a:ext cx="7204952" cy="3584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539</Words>
  <Application>Microsoft Macintosh PowerPoint</Application>
  <PresentationFormat>On-screen Show (16:9)</PresentationFormat>
  <Paragraphs>70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Technology Stack – Open Source and AWS</vt:lpstr>
      <vt:lpstr>Components of a Data Lake</vt:lpstr>
      <vt:lpstr>Data Lake vs Data Warehouse</vt:lpstr>
      <vt:lpstr>Data Warehouse </vt:lpstr>
      <vt:lpstr>Business Value of Data Lake</vt:lpstr>
      <vt:lpstr>Data Lake Architecture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mateus@yalochat.com</cp:lastModifiedBy>
  <cp:revision>7</cp:revision>
  <dcterms:modified xsi:type="dcterms:W3CDTF">2021-04-13T15:57:21Z</dcterms:modified>
</cp:coreProperties>
</file>