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1"/>
  </p:notesMasterIdLst>
  <p:sldIdLst>
    <p:sldId id="256"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76" r:id="rId20"/>
  </p:sldIdLst>
  <p:sldSz cx="7772400" cy="10058400"/>
  <p:notesSz cx="6858000" cy="9144000"/>
  <p:embeddedFontLst>
    <p:embeddedFont>
      <p:font typeface="Helvetica Neue" panose="02000503000000020004"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3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Mateus </a:t>
            </a:r>
            <a:r>
              <a:rPr lang="en" i="1" dirty="0" err="1">
                <a:solidFill>
                  <a:srgbClr val="EEEEEE"/>
                </a:solidFill>
                <a:latin typeface="Open Sans"/>
                <a:ea typeface="Open Sans"/>
                <a:cs typeface="Open Sans"/>
                <a:sym typeface="Open Sans"/>
              </a:rPr>
              <a:t>Leao</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April 2021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s-ES" sz="1600" b="1" dirty="0">
                <a:solidFill>
                  <a:srgbClr val="525C65"/>
                </a:solidFill>
                <a:highlight>
                  <a:srgbClr val="FFFFFF"/>
                </a:highlight>
                <a:latin typeface="Open Sans"/>
                <a:ea typeface="Open Sans"/>
                <a:cs typeface="Open Sans"/>
                <a:sym typeface="Open Sans"/>
              </a:rPr>
              <a:t>Master Data Management </a:t>
            </a:r>
            <a:r>
              <a:rPr lang="es-ES" sz="1600" b="1" dirty="0" err="1">
                <a:solidFill>
                  <a:srgbClr val="525C65"/>
                </a:solidFill>
                <a:highlight>
                  <a:srgbClr val="FFFFFF"/>
                </a:highlight>
                <a:latin typeface="Open Sans"/>
                <a:ea typeface="Open Sans"/>
                <a:cs typeface="Open Sans"/>
                <a:sym typeface="Open Sans"/>
              </a:rPr>
              <a:t>System</a:t>
            </a:r>
            <a:r>
              <a:rPr lang="es-ES" sz="1600" b="1" dirty="0">
                <a:solidFill>
                  <a:srgbClr val="525C65"/>
                </a:solidFill>
                <a:highlight>
                  <a:srgbClr val="FFFFFF"/>
                </a:highlight>
                <a:latin typeface="Open Sans"/>
                <a:ea typeface="Open Sans"/>
                <a:cs typeface="Open Sans"/>
                <a:sym typeface="Open Sans"/>
              </a:rPr>
              <a:t> and Short </a:t>
            </a:r>
            <a:r>
              <a:rPr lang="es-ES" sz="1600" b="1" dirty="0" err="1">
                <a:solidFill>
                  <a:srgbClr val="525C65"/>
                </a:solidFill>
                <a:highlight>
                  <a:srgbClr val="FFFFFF"/>
                </a:highlight>
                <a:latin typeface="Open Sans"/>
                <a:ea typeface="Open Sans"/>
                <a:cs typeface="Open Sans"/>
                <a:sym typeface="Open Sans"/>
              </a:rPr>
              <a:t>Explanation</a:t>
            </a:r>
            <a:r>
              <a:rPr lang="es-ES" sz="1600" b="1" dirty="0">
                <a:solidFill>
                  <a:srgbClr val="525C65"/>
                </a:solidFill>
                <a:highlight>
                  <a:srgbClr val="FFFFFF"/>
                </a:highlight>
                <a:latin typeface="Open Sans"/>
                <a:ea typeface="Open Sans"/>
                <a:cs typeface="Open Sans"/>
                <a:sym typeface="Open Sans"/>
              </a:rPr>
              <a:t>:</a:t>
            </a:r>
            <a:br>
              <a:rPr lang="es-ES" sz="1600" b="1"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How</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br>
              <a:rPr lang="es-ES" sz="1600"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Answer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Since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proposed</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consolidated</a:t>
            </a:r>
            <a:r>
              <a:rPr lang="es-ES" sz="1600" dirty="0">
                <a:solidFill>
                  <a:srgbClr val="525C65"/>
                </a:solidFill>
                <a:highlight>
                  <a:srgbClr val="FFFFFF"/>
                </a:highlight>
                <a:latin typeface="Open Sans"/>
                <a:ea typeface="Open Sans"/>
                <a:cs typeface="Open Sans"/>
                <a:sym typeface="Open Sans"/>
              </a:rPr>
              <a:t>/</a:t>
            </a:r>
            <a:r>
              <a:rPr lang="es-ES" sz="1600" dirty="0" err="1">
                <a:solidFill>
                  <a:srgbClr val="525C65"/>
                </a:solidFill>
                <a:highlight>
                  <a:srgbClr val="FFFFFF"/>
                </a:highlight>
                <a:latin typeface="Open Sans"/>
                <a:ea typeface="Open Sans"/>
                <a:cs typeface="Open Sans"/>
                <a:sym typeface="Open Sans"/>
              </a:rPr>
              <a:t>analytical</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which</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not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intrusive</a:t>
            </a:r>
            <a:r>
              <a:rPr lang="es-ES" sz="1600" dirty="0">
                <a:solidFill>
                  <a:srgbClr val="525C65"/>
                </a:solidFill>
                <a:highlight>
                  <a:srgbClr val="FFFFFF"/>
                </a:highlight>
                <a:latin typeface="Open Sans"/>
                <a:ea typeface="Open Sans"/>
                <a:cs typeface="Open Sans"/>
                <a:sym typeface="Open Sans"/>
              </a:rPr>
              <a:t> to </a:t>
            </a:r>
            <a:r>
              <a:rPr lang="es-ES" sz="1600" dirty="0" err="1">
                <a:solidFill>
                  <a:srgbClr val="525C65"/>
                </a:solidFill>
                <a:highlight>
                  <a:srgbClr val="FFFFFF"/>
                </a:highlight>
                <a:latin typeface="Open Sans"/>
                <a:ea typeface="Open Sans"/>
                <a:cs typeface="Open Sans"/>
                <a:sym typeface="Open Sans"/>
              </a:rPr>
              <a:t>our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operational</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a:t>
            </a:r>
            <a:r>
              <a:rPr lang="es-ES" sz="1600" dirty="0">
                <a:solidFill>
                  <a:srgbClr val="525C65"/>
                </a:solidFill>
                <a:highlight>
                  <a:srgbClr val="FFFFFF"/>
                </a:highlight>
                <a:latin typeface="Open Sans"/>
                <a:ea typeface="Open Sans"/>
                <a:cs typeface="Open Sans"/>
                <a:sym typeface="Open Sans"/>
              </a:rPr>
              <a:t> of </a:t>
            </a:r>
            <a:r>
              <a:rPr lang="es-ES" sz="1600" dirty="0" err="1">
                <a:solidFill>
                  <a:srgbClr val="525C65"/>
                </a:solidFill>
                <a:highlight>
                  <a:srgbClr val="FFFFFF"/>
                </a:highlight>
                <a:latin typeface="Open Sans"/>
                <a:ea typeface="Open Sans"/>
                <a:cs typeface="Open Sans"/>
                <a:sym typeface="Open Sans"/>
              </a:rPr>
              <a:t>our</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in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minimal</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We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decided</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for</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this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implementation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because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a </a:t>
            </a:r>
            <a:r>
              <a:rPr lang="es-ES" sz="1600" dirty="0" err="1">
                <a:solidFill>
                  <a:srgbClr val="525C65"/>
                </a:solidFill>
                <a:highlight>
                  <a:srgbClr val="FFFFFF"/>
                </a:highlight>
                <a:latin typeface="Open Sans"/>
                <a:ea typeface="Open Sans"/>
                <a:cs typeface="Open Sans"/>
                <a:sym typeface="Open Sans"/>
              </a:rPr>
              <a:t>robust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solution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that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is</a:t>
            </a:r>
            <a:r>
              <a:rPr lang="es-ES" sz="1600" dirty="0">
                <a:solidFill>
                  <a:srgbClr val="525C65"/>
                </a:solidFill>
                <a:highlight>
                  <a:srgbClr val="FFFFFF"/>
                </a:highlight>
                <a:latin typeface="Open Sans"/>
                <a:ea typeface="Open Sans"/>
                <a:cs typeface="Open Sans"/>
                <a:sym typeface="Open Sans"/>
              </a:rPr>
              <a:t> simple to </a:t>
            </a:r>
            <a:r>
              <a:rPr lang="es-ES" sz="1600" dirty="0" err="1">
                <a:solidFill>
                  <a:srgbClr val="525C65"/>
                </a:solidFill>
                <a:highlight>
                  <a:srgbClr val="FFFFFF"/>
                </a:highlight>
                <a:latin typeface="Open Sans"/>
                <a:ea typeface="Open Sans"/>
                <a:cs typeface="Open Sans"/>
                <a:sym typeface="Open Sans"/>
              </a:rPr>
              <a:t>implement</a:t>
            </a:r>
            <a:r>
              <a:rPr lang="es-ES"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CBAD783E-556B-D742-B376-B78C4897B606}"/>
              </a:ext>
            </a:extLst>
          </p:cNvPr>
          <p:cNvPicPr>
            <a:picLocks noChangeAspect="1"/>
          </p:cNvPicPr>
          <p:nvPr/>
        </p:nvPicPr>
        <p:blipFill rotWithShape="1">
          <a:blip r:embed="rId3"/>
          <a:srcRect b="3012"/>
          <a:stretch/>
        </p:blipFill>
        <p:spPr>
          <a:xfrm>
            <a:off x="0" y="3073709"/>
            <a:ext cx="7772400" cy="69846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65364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endParaRPr lang="en" sz="2200" b="1"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700" b="1" dirty="0" err="1">
                <a:solidFill>
                  <a:srgbClr val="525C65"/>
                </a:solidFill>
                <a:highlight>
                  <a:schemeClr val="lt1"/>
                </a:highlight>
                <a:latin typeface="Open Sans"/>
                <a:ea typeface="Open Sans"/>
                <a:cs typeface="Open Sans"/>
                <a:sym typeface="Open Sans"/>
              </a:rPr>
              <a:t>How</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MDM </a:t>
            </a:r>
            <a:r>
              <a:rPr lang="es-ES" sz="1700" b="1" dirty="0" err="1">
                <a:solidFill>
                  <a:srgbClr val="525C65"/>
                </a:solidFill>
                <a:highlight>
                  <a:schemeClr val="lt1"/>
                </a:highlight>
                <a:latin typeface="Open Sans"/>
                <a:ea typeface="Open Sans"/>
                <a:cs typeface="Open Sans"/>
                <a:sym typeface="Open Sans"/>
              </a:rPr>
              <a:t>Architecture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affects</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systems</a:t>
            </a:r>
            <a:r>
              <a:rPr lang="es-ES" sz="1700" b="1" dirty="0">
                <a:solidFill>
                  <a:srgbClr val="525C65"/>
                </a:solidFill>
                <a:highlight>
                  <a:schemeClr val="lt1"/>
                </a:highlight>
                <a:latin typeface="Open Sans"/>
                <a:ea typeface="Open Sans"/>
                <a:cs typeface="Open Sans"/>
                <a:sym typeface="Open Sans"/>
              </a:rPr>
              <a:t>? </a:t>
            </a:r>
            <a:br>
              <a:rPr lang="es-ES" sz="2400" dirty="0">
                <a:solidFill>
                  <a:srgbClr val="525C65"/>
                </a:solidFill>
                <a:highlight>
                  <a:schemeClr val="lt1"/>
                </a:highlight>
                <a:latin typeface="Open Sans"/>
                <a:ea typeface="Open Sans"/>
                <a:cs typeface="Open Sans"/>
                <a:sym typeface="Open Sans"/>
              </a:rPr>
            </a:br>
            <a:endParaRPr lang="es-ES" sz="2400"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Answer</a:t>
            </a:r>
            <a:r>
              <a:rPr lang="es-ES" sz="1800" dirty="0">
                <a:solidFill>
                  <a:srgbClr val="525C65"/>
                </a:solidFill>
                <a:highlight>
                  <a:schemeClr val="lt1"/>
                </a:highlight>
                <a:latin typeface="Open Sans"/>
                <a:ea typeface="Open Sans"/>
                <a:cs typeface="Open Sans"/>
                <a:sym typeface="Open Sans"/>
              </a:rPr>
              <a:t>: </a:t>
            </a: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Since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proposed</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consolidated</a:t>
            </a:r>
            <a:r>
              <a:rPr lang="es-ES" sz="1800" dirty="0">
                <a:solidFill>
                  <a:srgbClr val="525C65"/>
                </a:solidFill>
                <a:highlight>
                  <a:schemeClr val="lt1"/>
                </a:highlight>
                <a:latin typeface="Open Sans"/>
                <a:ea typeface="Open Sans"/>
                <a:cs typeface="Open Sans"/>
                <a:sym typeface="Open Sans"/>
              </a:rPr>
              <a:t>/</a:t>
            </a:r>
            <a:r>
              <a:rPr lang="es-ES" sz="1800" dirty="0" err="1">
                <a:solidFill>
                  <a:srgbClr val="525C65"/>
                </a:solidFill>
                <a:highlight>
                  <a:schemeClr val="lt1"/>
                </a:highlight>
                <a:latin typeface="Open Sans"/>
                <a:ea typeface="Open Sans"/>
                <a:cs typeface="Open Sans"/>
                <a:sym typeface="Open Sans"/>
              </a:rPr>
              <a:t>analytical</a:t>
            </a:r>
            <a:r>
              <a:rPr lang="es-ES" sz="1800" dirty="0">
                <a:solidFill>
                  <a:srgbClr val="525C65"/>
                </a:solidFill>
                <a:highlight>
                  <a:schemeClr val="lt1"/>
                </a:highlight>
                <a:latin typeface="Open Sans"/>
                <a:ea typeface="Open Sans"/>
                <a:cs typeface="Open Sans"/>
                <a:sym typeface="Open Sans"/>
              </a:rPr>
              <a:t> MDM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which</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not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intrusive</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operational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systems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effect</a:t>
            </a:r>
            <a:r>
              <a:rPr lang="es-ES" sz="1800" dirty="0">
                <a:solidFill>
                  <a:srgbClr val="525C65"/>
                </a:solidFill>
                <a:highlight>
                  <a:schemeClr val="lt1"/>
                </a:highlight>
                <a:latin typeface="Open Sans"/>
                <a:ea typeface="Open Sans"/>
                <a:cs typeface="Open Sans"/>
                <a:sym typeface="Open Sans"/>
              </a:rPr>
              <a:t> of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MDM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in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current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systems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architecture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minimal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decided</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for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implementation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because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 </a:t>
            </a:r>
            <a:r>
              <a:rPr lang="es-ES" sz="1800" dirty="0" err="1">
                <a:solidFill>
                  <a:srgbClr val="525C65"/>
                </a:solidFill>
                <a:highlight>
                  <a:schemeClr val="lt1"/>
                </a:highlight>
                <a:latin typeface="Open Sans"/>
                <a:ea typeface="Open Sans"/>
                <a:cs typeface="Open Sans"/>
                <a:sym typeface="Open Sans"/>
              </a:rPr>
              <a:t>robust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solution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that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simple to </a:t>
            </a:r>
            <a:r>
              <a:rPr lang="es-ES" sz="1800" dirty="0" err="1">
                <a:solidFill>
                  <a:srgbClr val="525C65"/>
                </a:solidFill>
                <a:highlight>
                  <a:schemeClr val="lt1"/>
                </a:highlight>
                <a:latin typeface="Open Sans"/>
                <a:ea typeface="Open Sans"/>
                <a:cs typeface="Open Sans"/>
                <a:sym typeface="Open Sans"/>
              </a:rPr>
              <a:t>implement</a:t>
            </a:r>
            <a:r>
              <a:rPr lang="es-ES" sz="1800" dirty="0">
                <a:solidFill>
                  <a:srgbClr val="525C65"/>
                </a:solidFill>
                <a:highlight>
                  <a:schemeClr val="lt1"/>
                </a:highlight>
                <a:latin typeface="Open Sans"/>
                <a:ea typeface="Open Sans"/>
                <a:cs typeface="Open Sans"/>
                <a:sym typeface="Open Sans"/>
              </a:rPr>
              <a:t> and </a:t>
            </a:r>
            <a:r>
              <a:rPr lang="es-ES" sz="1800" dirty="0" err="1">
                <a:solidFill>
                  <a:srgbClr val="525C65"/>
                </a:solidFill>
                <a:highlight>
                  <a:schemeClr val="lt1"/>
                </a:highlight>
                <a:latin typeface="Open Sans"/>
                <a:ea typeface="Open Sans"/>
                <a:cs typeface="Open Sans"/>
                <a:sym typeface="Open Sans"/>
              </a:rPr>
              <a:t>give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us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enough</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advantages</a:t>
            </a:r>
            <a:r>
              <a:rPr lang="es-ES" sz="1800" dirty="0">
                <a:solidFill>
                  <a:srgbClr val="525C65"/>
                </a:solidFill>
                <a:highlight>
                  <a:schemeClr val="lt1"/>
                </a:highlight>
                <a:latin typeface="Open Sans"/>
                <a:ea typeface="Open Sans"/>
                <a:cs typeface="Open Sans"/>
                <a:sym typeface="Open Sans"/>
              </a:rPr>
              <a:t>.</a:t>
            </a: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able</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have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Golden record </a:t>
            </a:r>
            <a:r>
              <a:rPr lang="es-ES" sz="1800" dirty="0" err="1">
                <a:solidFill>
                  <a:srgbClr val="525C65"/>
                </a:solidFill>
                <a:highlight>
                  <a:schemeClr val="lt1"/>
                </a:highlight>
                <a:latin typeface="Open Sans"/>
                <a:ea typeface="Open Sans"/>
                <a:cs typeface="Open Sans"/>
                <a:sym typeface="Open Sans"/>
              </a:rPr>
              <a:t>where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we</a:t>
            </a:r>
            <a:r>
              <a:rPr lang="es-ES" sz="1800" dirty="0">
                <a:solidFill>
                  <a:srgbClr val="525C65"/>
                </a:solidFill>
                <a:highlight>
                  <a:schemeClr val="lt1"/>
                </a:highlight>
                <a:latin typeface="Open Sans"/>
                <a:ea typeface="Open Sans"/>
                <a:cs typeface="Open Sans"/>
                <a:sym typeface="Open Sans"/>
              </a:rPr>
              <a:t> can </a:t>
            </a:r>
            <a:r>
              <a:rPr lang="es-ES" sz="1800" dirty="0" err="1">
                <a:solidFill>
                  <a:srgbClr val="525C65"/>
                </a:solidFill>
                <a:highlight>
                  <a:schemeClr val="lt1"/>
                </a:highlight>
                <a:latin typeface="Open Sans"/>
                <a:ea typeface="Open Sans"/>
                <a:cs typeface="Open Sans"/>
                <a:sym typeface="Open Sans"/>
              </a:rPr>
              <a:t>standardized</a:t>
            </a:r>
            <a:r>
              <a:rPr lang="es-ES" sz="1800" dirty="0">
                <a:solidFill>
                  <a:srgbClr val="525C65"/>
                </a:solidFill>
                <a:highlight>
                  <a:schemeClr val="lt1"/>
                </a:highlight>
                <a:latin typeface="Open Sans"/>
                <a:ea typeface="Open Sans"/>
                <a:cs typeface="Open Sans"/>
                <a:sym typeface="Open Sans"/>
              </a:rPr>
              <a:t> and </a:t>
            </a:r>
            <a:r>
              <a:rPr lang="es-ES" sz="1800" dirty="0" err="1">
                <a:solidFill>
                  <a:srgbClr val="525C65"/>
                </a:solidFill>
                <a:highlight>
                  <a:schemeClr val="lt1"/>
                </a:highlight>
                <a:latin typeface="Open Sans"/>
                <a:ea typeface="Open Sans"/>
                <a:cs typeface="Open Sans"/>
                <a:sym typeface="Open Sans"/>
              </a:rPr>
              <a:t>validate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some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important</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fields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for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model</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user</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information</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one</a:t>
            </a:r>
            <a:r>
              <a:rPr lang="es-ES" sz="1800" dirty="0">
                <a:solidFill>
                  <a:srgbClr val="525C65"/>
                </a:solidFill>
                <a:highlight>
                  <a:schemeClr val="lt1"/>
                </a:highlight>
                <a:latin typeface="Open Sans"/>
                <a:ea typeface="Open Sans"/>
                <a:cs typeface="Open Sans"/>
                <a:sym typeface="Open Sans"/>
              </a:rPr>
              <a:t> of </a:t>
            </a:r>
            <a:r>
              <a:rPr lang="es-ES" sz="1800" dirty="0" err="1">
                <a:solidFill>
                  <a:srgbClr val="525C65"/>
                </a:solidFill>
                <a:highlight>
                  <a:schemeClr val="lt1"/>
                </a:highlight>
                <a:latin typeface="Open Sans"/>
                <a:ea typeface="Open Sans"/>
                <a:cs typeface="Open Sans"/>
                <a:sym typeface="Open Sans"/>
              </a:rPr>
              <a:t>the</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examples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This</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a:t>
            </a:r>
            <a:r>
              <a:rPr lang="es-ES" sz="1800" dirty="0" err="1">
                <a:solidFill>
                  <a:srgbClr val="525C65"/>
                </a:solidFill>
                <a:highlight>
                  <a:schemeClr val="lt1"/>
                </a:highlight>
                <a:latin typeface="Open Sans"/>
                <a:ea typeface="Open Sans"/>
                <a:cs typeface="Open Sans"/>
                <a:sym typeface="Open Sans"/>
              </a:rPr>
              <a:t>feed</a:t>
            </a:r>
            <a:r>
              <a:rPr lang="es-ES" sz="1800" dirty="0">
                <a:solidFill>
                  <a:srgbClr val="525C65"/>
                </a:solidFill>
                <a:highlight>
                  <a:schemeClr val="lt1"/>
                </a:highlight>
                <a:latin typeface="Open Sans"/>
                <a:ea typeface="Open Sans"/>
                <a:cs typeface="Open Sans"/>
                <a:sym typeface="Open Sans"/>
              </a:rPr>
              <a:t> to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Warehouse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where</a:t>
            </a:r>
            <a:r>
              <a:rPr lang="es-ES" sz="1800" dirty="0">
                <a:solidFill>
                  <a:srgbClr val="525C65"/>
                </a:solidFill>
                <a:highlight>
                  <a:schemeClr val="lt1"/>
                </a:highlight>
                <a:latin typeface="Open Sans"/>
                <a:ea typeface="Open Sans"/>
                <a:cs typeface="Open Sans"/>
                <a:sym typeface="Open Sans"/>
              </a:rPr>
              <a:t> </a:t>
            </a:r>
            <a:r>
              <a:rPr lang="es-ES" sz="1800" dirty="0" err="1">
                <a:solidFill>
                  <a:srgbClr val="525C65"/>
                </a:solidFill>
                <a:highlight>
                  <a:schemeClr val="lt1"/>
                </a:highlight>
                <a:latin typeface="Open Sans"/>
                <a:ea typeface="Open Sans"/>
                <a:cs typeface="Open Sans"/>
                <a:sym typeface="Open Sans"/>
              </a:rPr>
              <a:t>our</a:t>
            </a:r>
            <a:r>
              <a:rPr lang="es-ES" sz="1800" dirty="0">
                <a:solidFill>
                  <a:srgbClr val="525C65"/>
                </a:solidFill>
                <a:highlight>
                  <a:schemeClr val="lt1"/>
                </a:highlight>
                <a:latin typeface="Open Sans"/>
                <a:ea typeface="Open Sans"/>
                <a:cs typeface="Open Sans"/>
                <a:sym typeface="Open Sans"/>
              </a:rPr>
              <a:t> data </a:t>
            </a:r>
            <a:r>
              <a:rPr lang="es-ES" sz="1800" dirty="0" err="1">
                <a:solidFill>
                  <a:srgbClr val="525C65"/>
                </a:solidFill>
                <a:highlight>
                  <a:schemeClr val="lt1"/>
                </a:highlight>
                <a:latin typeface="Open Sans"/>
                <a:ea typeface="Open Sans"/>
                <a:cs typeface="Open Sans"/>
                <a:sym typeface="Open Sans"/>
              </a:rPr>
              <a:t>will</a:t>
            </a:r>
            <a:r>
              <a:rPr lang="es-ES" sz="1800" dirty="0">
                <a:solidFill>
                  <a:srgbClr val="525C65"/>
                </a:solidFill>
                <a:highlight>
                  <a:schemeClr val="lt1"/>
                </a:highlight>
                <a:latin typeface="Open Sans"/>
                <a:ea typeface="Open Sans"/>
                <a:cs typeface="Open Sans"/>
                <a:sym typeface="Open Sans"/>
              </a:rPr>
              <a:t> be more </a:t>
            </a:r>
            <a:r>
              <a:rPr lang="es-ES" sz="1800" dirty="0" err="1">
                <a:solidFill>
                  <a:srgbClr val="525C65"/>
                </a:solidFill>
                <a:highlight>
                  <a:schemeClr val="lt1"/>
                </a:highlight>
                <a:latin typeface="Open Sans"/>
                <a:ea typeface="Open Sans"/>
                <a:cs typeface="Open Sans"/>
                <a:sym typeface="Open Sans"/>
              </a:rPr>
              <a:t>consolidated</a:t>
            </a:r>
            <a:r>
              <a:rPr lang="es-ES" sz="1800" dirty="0">
                <a:solidFill>
                  <a:srgbClr val="525C65"/>
                </a:solidFill>
                <a:highlight>
                  <a:schemeClr val="lt1"/>
                </a:highlight>
                <a:latin typeface="Open Sans"/>
                <a:ea typeface="Open Sans"/>
                <a:cs typeface="Open Sans"/>
                <a:sym typeface="Open Sans"/>
              </a:rPr>
              <a:t>.</a:t>
            </a:r>
          </a:p>
          <a:p>
            <a:pPr marL="0" lvl="0" indent="0" algn="just" rtl="0">
              <a:spcBef>
                <a:spcPts val="0"/>
              </a:spcBef>
              <a:spcAft>
                <a:spcPts val="1600"/>
              </a:spcAft>
              <a:buClr>
                <a:schemeClr val="dk1"/>
              </a:buClr>
              <a:buSzPts val="1100"/>
              <a:buFont typeface="Arial"/>
              <a:buNone/>
            </a:pP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s-ES" sz="1600" b="1" dirty="0" err="1">
                <a:solidFill>
                  <a:srgbClr val="525C65"/>
                </a:solidFill>
                <a:highlight>
                  <a:srgbClr val="FFFFFF"/>
                </a:highlight>
                <a:latin typeface="Open Sans"/>
                <a:ea typeface="Open Sans"/>
                <a:cs typeface="Open Sans"/>
                <a:sym typeface="Open Sans"/>
              </a:rPr>
              <a:t>Matching</a:t>
            </a:r>
            <a:r>
              <a:rPr lang="es-ES" sz="1600" b="1" dirty="0">
                <a:solidFill>
                  <a:srgbClr val="525C65"/>
                </a:solidFill>
                <a:highlight>
                  <a:srgbClr val="FFFFFF"/>
                </a:highlight>
                <a:latin typeface="Open Sans"/>
                <a:ea typeface="Open Sans"/>
                <a:cs typeface="Open Sans"/>
                <a:sym typeface="Open Sans"/>
              </a:rPr>
              <a:t> Rules:</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err="1">
                <a:solidFill>
                  <a:srgbClr val="525C65"/>
                </a:solidFill>
                <a:highlight>
                  <a:srgbClr val="FFFFFF"/>
                </a:highlight>
                <a:latin typeface="Open Sans"/>
                <a:ea typeface="Open Sans"/>
                <a:cs typeface="Open Sans"/>
                <a:sym typeface="Open Sans"/>
              </a:rPr>
              <a:t>users</a:t>
            </a:r>
            <a:r>
              <a:rPr lang="es-ES" sz="1600" b="1" dirty="0">
                <a:solidFill>
                  <a:srgbClr val="525C65"/>
                </a:solidFill>
                <a:highlight>
                  <a:srgbClr val="FFFFFF"/>
                </a:highlight>
                <a:latin typeface="Open Sans"/>
                <a:ea typeface="Open Sans"/>
                <a:cs typeface="Open Sans"/>
                <a:sym typeface="Open Sans"/>
              </a:rPr>
              <a:t>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userid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a:solidFill>
                  <a:srgbClr val="525C65"/>
                </a:solidFill>
                <a:highlight>
                  <a:srgbClr val="FFFFFF"/>
                </a:highlight>
                <a:latin typeface="Open Sans"/>
                <a:ea typeface="Open Sans"/>
                <a:cs typeface="Open Sans"/>
                <a:sym typeface="Open Sans"/>
              </a:rPr>
              <a:t>ítems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itemid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br>
              <a:rPr lang="es-ES" sz="1600" dirty="0">
                <a:solidFill>
                  <a:srgbClr val="525C65"/>
                </a:solidFill>
                <a:highlight>
                  <a:srgbClr val="FFFFFF"/>
                </a:highlight>
                <a:latin typeface="Open Sans"/>
                <a:ea typeface="Open Sans"/>
                <a:cs typeface="Open Sans"/>
                <a:sym typeface="Open Sans"/>
              </a:rPr>
            </a:br>
            <a:r>
              <a:rPr lang="es-ES" sz="1600" b="1" dirty="0" err="1">
                <a:solidFill>
                  <a:srgbClr val="525C65"/>
                </a:solidFill>
                <a:highlight>
                  <a:srgbClr val="FFFFFF"/>
                </a:highlight>
                <a:latin typeface="Open Sans"/>
                <a:ea typeface="Open Sans"/>
                <a:cs typeface="Open Sans"/>
                <a:sym typeface="Open Sans"/>
              </a:rPr>
              <a:t>Additional</a:t>
            </a:r>
            <a:r>
              <a:rPr lang="es-ES" sz="1600" b="1" dirty="0">
                <a:solidFill>
                  <a:srgbClr val="525C65"/>
                </a:solidFill>
                <a:highlight>
                  <a:srgbClr val="FFFFFF"/>
                </a:highlight>
                <a:latin typeface="Open Sans"/>
                <a:ea typeface="Open Sans"/>
                <a:cs typeface="Open Sans"/>
                <a:sym typeface="Open Sans"/>
              </a:rPr>
              <a:t> </a:t>
            </a:r>
            <a:r>
              <a:rPr lang="es-ES" sz="1600" b="1" dirty="0" err="1">
                <a:solidFill>
                  <a:srgbClr val="525C65"/>
                </a:solidFill>
                <a:highlight>
                  <a:srgbClr val="FFFFFF"/>
                </a:highlight>
                <a:latin typeface="Open Sans"/>
                <a:ea typeface="Open Sans"/>
                <a:cs typeface="Open Sans"/>
                <a:sym typeface="Open Sans"/>
              </a:rPr>
              <a:t>Definitions</a:t>
            </a:r>
            <a:r>
              <a:rPr lang="es-ES" sz="1600" b="1" dirty="0">
                <a:solidFill>
                  <a:srgbClr val="525C65"/>
                </a:solidFill>
                <a:highlight>
                  <a:srgbClr val="FFFFFF"/>
                </a:highlight>
                <a:latin typeface="Open Sans"/>
                <a:ea typeface="Open Sans"/>
                <a:cs typeface="Open Sans"/>
                <a:sym typeface="Open Sans"/>
              </a:rPr>
              <a:t> of Golden Records:</a:t>
            </a: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429F11D0-FEA1-D045-BCD0-B2FE788C32E9}"/>
              </a:ext>
            </a:extLst>
          </p:cNvPr>
          <p:cNvPicPr>
            <a:picLocks noChangeAspect="1"/>
          </p:cNvPicPr>
          <p:nvPr/>
        </p:nvPicPr>
        <p:blipFill>
          <a:blip r:embed="rId3"/>
          <a:stretch>
            <a:fillRect/>
          </a:stretch>
        </p:blipFill>
        <p:spPr>
          <a:xfrm>
            <a:off x="0" y="6780932"/>
            <a:ext cx="7772400" cy="1053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Governance Roles and Responsibilities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We have Jake and Jessica as resources who can help us managing our Data. Jake is senior to Jessica, and Jessica has another responsibilities beyond data management and governance, besides that, the company will be hiring a junior resource to help with the necessary efforts, the intern will be under Jessica’s command.</a:t>
            </a:r>
          </a:p>
          <a:p>
            <a:pPr algn="just">
              <a:lnSpc>
                <a:spcPct val="170000"/>
              </a:lnSpc>
            </a:pPr>
            <a:r>
              <a:rPr lang="en" sz="1600" b="1" dirty="0">
                <a:solidFill>
                  <a:srgbClr val="525C65"/>
                </a:solidFill>
                <a:highlight>
                  <a:srgbClr val="FFFFFF"/>
                </a:highlight>
                <a:latin typeface="Open Sans"/>
                <a:ea typeface="Open Sans"/>
                <a:cs typeface="Open Sans"/>
                <a:sym typeface="Open Sans"/>
              </a:rPr>
              <a:t>Metadata Management:</a:t>
            </a:r>
            <a:r>
              <a:rPr lang="en" sz="1600" dirty="0">
                <a:solidFill>
                  <a:srgbClr val="525C65"/>
                </a:solidFill>
                <a:highlight>
                  <a:srgbClr val="FFFFFF"/>
                </a:highlight>
                <a:latin typeface="Open Sans"/>
                <a:ea typeface="Open Sans"/>
                <a:cs typeface="Open Sans"/>
                <a:sym typeface="Open Sans"/>
              </a:rPr>
              <a:t> Even though Jessica is going to deliver this work to the new intern, it’s Jessica’s responsibility. All of the fields from our Database should be mapped with some basic description fields.</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 &amp; Monitoring Tools: </a:t>
            </a:r>
            <a:r>
              <a:rPr lang="en" sz="1600" dirty="0">
                <a:solidFill>
                  <a:srgbClr val="525C65"/>
                </a:solidFill>
                <a:highlight>
                  <a:srgbClr val="FFFFFF"/>
                </a:highlight>
                <a:latin typeface="Open Sans"/>
                <a:ea typeface="Open Sans"/>
                <a:cs typeface="Open Sans"/>
                <a:sym typeface="Open Sans"/>
              </a:rPr>
              <a:t>Jake is responsible for this part, he’s responsible on assessing the quality of the data, and on making its quality increase be it with System changes or through talking with people and setting processes </a:t>
            </a:r>
            <a:r>
              <a:rPr lang="en" sz="1600" dirty="0" err="1">
                <a:solidFill>
                  <a:srgbClr val="525C65"/>
                </a:solidFill>
                <a:highlight>
                  <a:srgbClr val="FFFFFF"/>
                </a:highlight>
                <a:latin typeface="Open Sans"/>
                <a:ea typeface="Open Sans"/>
                <a:cs typeface="Open Sans"/>
                <a:sym typeface="Open Sans"/>
              </a:rPr>
              <a:t>tp</a:t>
            </a:r>
            <a:r>
              <a:rPr lang="en" sz="1600" dirty="0">
                <a:solidFill>
                  <a:srgbClr val="525C65"/>
                </a:solidFill>
                <a:highlight>
                  <a:srgbClr val="FFFFFF"/>
                </a:highlight>
                <a:latin typeface="Open Sans"/>
                <a:ea typeface="Open Sans"/>
                <a:cs typeface="Open Sans"/>
                <a:sym typeface="Open Sans"/>
              </a:rPr>
              <a:t> improve Data’s quality.</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Lineage: </a:t>
            </a:r>
            <a:r>
              <a:rPr lang="en" sz="1600" dirty="0">
                <a:solidFill>
                  <a:srgbClr val="525C65"/>
                </a:solidFill>
                <a:highlight>
                  <a:srgbClr val="FFFFFF"/>
                </a:highlight>
                <a:latin typeface="Open Sans"/>
                <a:ea typeface="Open Sans"/>
                <a:cs typeface="Open Sans"/>
                <a:sym typeface="Open Sans"/>
              </a:rPr>
              <a:t>Jake is responsible on designing Data Diagrams that explain Data Sources and Destinations so we can keep track of it.</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Steward: </a:t>
            </a:r>
            <a:r>
              <a:rPr lang="en" sz="1600" dirty="0">
                <a:solidFill>
                  <a:srgbClr val="525C65"/>
                </a:solidFill>
                <a:highlight>
                  <a:srgbClr val="FFFFFF"/>
                </a:highlight>
                <a:latin typeface="Open Sans"/>
                <a:ea typeface="Open Sans"/>
                <a:cs typeface="Open Sans"/>
                <a:sym typeface="Open Sans"/>
              </a:rPr>
              <a:t>The company need to hire an experienced data steward to lead the efforts in terms of Metadata and Master Data Management</a:t>
            </a:r>
            <a:r>
              <a:rPr lang="en" sz="1600">
                <a:solidFill>
                  <a:srgbClr val="525C65"/>
                </a:solidFill>
                <a:highlight>
                  <a:srgbClr val="FFFFFF"/>
                </a:highlight>
                <a:latin typeface="Open Sans"/>
                <a:ea typeface="Open Sans"/>
                <a:cs typeface="Open Sans"/>
                <a:sym typeface="Open Sans"/>
              </a:rPr>
              <a:t>. </a:t>
            </a: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a:t>
            </a:r>
            <a:endParaRPr b="1" dirty="0">
              <a:solidFill>
                <a:srgbClr val="525C65"/>
              </a:solidFill>
              <a:highlight>
                <a:schemeClr val="lt1"/>
              </a:highlight>
              <a:latin typeface="Open Sans"/>
              <a:ea typeface="Open Sans"/>
              <a:cs typeface="Open Sans"/>
              <a:sym typeface="Open Sans"/>
            </a:endParaRPr>
          </a:p>
        </p:txBody>
      </p:sp>
      <p:pic>
        <p:nvPicPr>
          <p:cNvPr id="6" name="Picture 5" descr="Diagram&#10;&#10;Description automatically generated">
            <a:extLst>
              <a:ext uri="{FF2B5EF4-FFF2-40B4-BE49-F238E27FC236}">
                <a16:creationId xmlns:a16="http://schemas.microsoft.com/office/drawing/2014/main" id="{0DEF9B3D-EACF-104F-8B16-9AA0E5FB62E7}"/>
              </a:ext>
            </a:extLst>
          </p:cNvPr>
          <p:cNvPicPr>
            <a:picLocks noChangeAspect="1"/>
          </p:cNvPicPr>
          <p:nvPr/>
        </p:nvPicPr>
        <p:blipFill>
          <a:blip r:embed="rId3"/>
          <a:stretch>
            <a:fillRect/>
          </a:stretch>
        </p:blipFill>
        <p:spPr>
          <a:xfrm>
            <a:off x="0" y="2907834"/>
            <a:ext cx="7772400" cy="42427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2: Metadata</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Part 1: Profiling and Cleansing</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0" name="Google Shape;263;p64">
            <a:extLst>
              <a:ext uri="{FF2B5EF4-FFF2-40B4-BE49-F238E27FC236}">
                <a16:creationId xmlns:a16="http://schemas.microsoft.com/office/drawing/2014/main" id="{EF87873A-5D1F-7047-9C08-68C120614952}"/>
              </a:ext>
            </a:extLst>
          </p:cNvPr>
          <p:cNvSpPr txBox="1">
            <a:spLocks/>
          </p:cNvSpPr>
          <p:nvPr/>
        </p:nvSpPr>
        <p:spPr>
          <a:xfrm>
            <a:off x="462665" y="3923237"/>
            <a:ext cx="7534459"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Items being measured:       % of Data filled (without nulls):     Nulls %:   </a:t>
            </a:r>
          </a:p>
        </p:txBody>
      </p:sp>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4" name="Google Shape;263;p64">
            <a:extLst>
              <a:ext uri="{FF2B5EF4-FFF2-40B4-BE49-F238E27FC236}">
                <a16:creationId xmlns:a16="http://schemas.microsoft.com/office/drawing/2014/main" id="{8A9E58A9-794E-A848-A8DD-2FE698FA8BD7}"/>
              </a:ext>
            </a:extLst>
          </p:cNvPr>
          <p:cNvSpPr txBox="1">
            <a:spLocks/>
          </p:cNvSpPr>
          <p:nvPr/>
        </p:nvSpPr>
        <p:spPr>
          <a:xfrm>
            <a:off x="599631" y="4428183"/>
            <a:ext cx="6914100"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orders.shippingaddress</a:t>
            </a:r>
            <a:r>
              <a:rPr lang="en-US" sz="1600" dirty="0">
                <a:solidFill>
                  <a:srgbClr val="525C65"/>
                </a:solidFill>
                <a:highlight>
                  <a:srgbClr val="FFFFFF"/>
                </a:highlight>
                <a:latin typeface="Open Sans"/>
                <a:ea typeface="Open Sans"/>
                <a:cs typeface="Open Sans"/>
                <a:sym typeface="Open Sans"/>
              </a:rPr>
              <a:t>                                                                            45%             </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items.itemstatus</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items.arrivaldate</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users.address</a:t>
            </a:r>
            <a:r>
              <a:rPr lang="en-US" sz="1600" dirty="0">
                <a:solidFill>
                  <a:srgbClr val="525C65"/>
                </a:solidFill>
                <a:highlight>
                  <a:srgbClr val="FFFFFF"/>
                </a:highlight>
                <a:latin typeface="Open Sans"/>
                <a:ea typeface="Open Sans"/>
                <a:cs typeface="Open Sans"/>
                <a:sym typeface="Open Sans"/>
              </a:rPr>
              <a:t>                                                                                              16%</a:t>
            </a:r>
          </a:p>
        </p:txBody>
      </p:sp>
      <p:sp>
        <p:nvSpPr>
          <p:cNvPr id="5" name="Rectangle 4">
            <a:extLst>
              <a:ext uri="{FF2B5EF4-FFF2-40B4-BE49-F238E27FC236}">
                <a16:creationId xmlns:a16="http://schemas.microsoft.com/office/drawing/2014/main" id="{69A1A8A5-A24C-594D-AB0E-826E355265ED}"/>
              </a:ext>
            </a:extLst>
          </p:cNvPr>
          <p:cNvSpPr/>
          <p:nvPr/>
        </p:nvSpPr>
        <p:spPr>
          <a:xfrm>
            <a:off x="3363132" y="4711486"/>
            <a:ext cx="2557220" cy="4649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65%</a:t>
            </a:r>
          </a:p>
        </p:txBody>
      </p:sp>
      <p:sp>
        <p:nvSpPr>
          <p:cNvPr id="8" name="Rectangle 7">
            <a:extLst>
              <a:ext uri="{FF2B5EF4-FFF2-40B4-BE49-F238E27FC236}">
                <a16:creationId xmlns:a16="http://schemas.microsoft.com/office/drawing/2014/main" id="{DE001F6F-EB1F-E143-9007-0B5489010F0A}"/>
              </a:ext>
            </a:extLst>
          </p:cNvPr>
          <p:cNvSpPr/>
          <p:nvPr/>
        </p:nvSpPr>
        <p:spPr>
          <a:xfrm>
            <a:off x="3363132" y="5382245"/>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9" name="Rectangle 8">
            <a:extLst>
              <a:ext uri="{FF2B5EF4-FFF2-40B4-BE49-F238E27FC236}">
                <a16:creationId xmlns:a16="http://schemas.microsoft.com/office/drawing/2014/main" id="{BDE9292D-3DE8-9045-88D9-A99B5AD39DD4}"/>
              </a:ext>
            </a:extLst>
          </p:cNvPr>
          <p:cNvSpPr/>
          <p:nvPr/>
        </p:nvSpPr>
        <p:spPr>
          <a:xfrm>
            <a:off x="3374756" y="6062004"/>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11" name="Rectangle 10">
            <a:extLst>
              <a:ext uri="{FF2B5EF4-FFF2-40B4-BE49-F238E27FC236}">
                <a16:creationId xmlns:a16="http://schemas.microsoft.com/office/drawing/2014/main" id="{FD7B831E-E92C-3F45-9A38-1AA4B16AC890}"/>
              </a:ext>
            </a:extLst>
          </p:cNvPr>
          <p:cNvSpPr/>
          <p:nvPr/>
        </p:nvSpPr>
        <p:spPr>
          <a:xfrm>
            <a:off x="3343758" y="6757759"/>
            <a:ext cx="2588217" cy="4649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84%</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939</Words>
  <Application>Microsoft Macintosh PowerPoint</Application>
  <PresentationFormat>Custom</PresentationFormat>
  <Paragraphs>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Arial</vt:lpstr>
      <vt:lpstr>Open Sans Light</vt:lpstr>
      <vt:lpstr>Helvetica Neue</vt:lpstr>
      <vt:lpstr>Open Sans</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mateus@yalochat.com</cp:lastModifiedBy>
  <cp:revision>9</cp:revision>
  <dcterms:modified xsi:type="dcterms:W3CDTF">2021-04-13T05:46:47Z</dcterms:modified>
</cp:coreProperties>
</file>