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62" r:id="rId5"/>
    <p:sldId id="260" r:id="rId6"/>
    <p:sldId id="261" r:id="rId7"/>
    <p:sldId id="263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21"/>
    <p:restoredTop sz="94632"/>
  </p:normalViewPr>
  <p:slideViewPr>
    <p:cSldViewPr snapToGrid="0">
      <p:cViewPr>
        <p:scale>
          <a:sx n="102" d="100"/>
          <a:sy n="102" d="100"/>
        </p:scale>
        <p:origin x="1928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339E3-124F-E886-A211-7B07A0067A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3C1012-6F63-6855-1BC6-47A88D043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FE5F7-AFC9-031D-7E8A-558F57D32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3F069-6649-9C4E-BA02-FC86A78293A0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56297-FEED-F72A-3C20-CD5B489EF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C0056-539A-7B5A-37AA-366836BCB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76D6D-EBD9-5A4C-8157-0AEA68E82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43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B49E-6689-0F1E-C7DF-371AD3061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9A9F0B-BA26-D47A-B9BF-8A2DA6FC9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4ED44-B335-AB09-4E1A-174CAFA61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3F069-6649-9C4E-BA02-FC86A78293A0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0C19B-C02A-8103-4273-9BC2B2DD3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56AFA-54E2-DFDF-0CCF-0192BCB10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76D6D-EBD9-5A4C-8157-0AEA68E82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14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36B991-1290-7796-363E-D91E148C92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29643F-8E90-CDE0-9401-11BE60AD47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C7FFC-EC24-A472-BE93-39D066FEE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3F069-6649-9C4E-BA02-FC86A78293A0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40DEA-409E-EEC6-69E8-067FC4314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303E9-95CB-7315-E6EC-623435074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76D6D-EBD9-5A4C-8157-0AEA68E82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306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944E4-4533-75CD-1A12-1F96F75ED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A671C-8511-EDE8-5FCD-F256244E9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E2658-724F-4F4F-3C8E-FC0FD8F7F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3F069-6649-9C4E-BA02-FC86A78293A0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56157-5DC1-A82B-4143-205F74395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AD755-D4CA-7D3D-48C5-3290158CE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76D6D-EBD9-5A4C-8157-0AEA68E82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13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389E6-5172-3F72-436D-3062AAF93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CF278-E89E-C5D9-8A85-60B8E226E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D00CF-06C9-31A3-94D9-EE12B78CA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3F069-6649-9C4E-BA02-FC86A78293A0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B8521-437A-8305-5A86-78E13BF3F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55126-069C-A360-3E56-348BDBE62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76D6D-EBD9-5A4C-8157-0AEA68E82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40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267F9-E776-39B7-5478-DCD430A6C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1C47B-D42F-6BC7-7AF5-5A0FF3F77D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63BFEA-B326-5B89-DF66-9986815A40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8B30D-AB8A-13B9-7911-29ED0FB75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3F069-6649-9C4E-BA02-FC86A78293A0}" type="datetimeFigureOut">
              <a:rPr lang="en-US" smtClean="0"/>
              <a:t>3/3/25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65E6F-0103-E732-1E1D-53530BCB9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B695F-B51C-F5F1-AA8C-F8F98DC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76D6D-EBD9-5A4C-8157-0AEA68E82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35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54F22-A043-D222-6CF1-E9E36E509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07736-E18E-B419-408B-9EF733BF7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3C22F6-C8FF-2B74-ED26-CFE49CFFE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A068B0-0E5E-FA2F-7535-FF0AF46684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74363B-A609-5FBE-A609-2EDA3989A5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230DE2-3AF2-8DE5-61EF-450CC57CA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3F069-6649-9C4E-BA02-FC86A78293A0}" type="datetimeFigureOut">
              <a:rPr lang="en-US" smtClean="0"/>
              <a:t>3/3/25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2F485F-49CC-9465-8868-E2AB4D5CE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7CE062-4B74-23B6-5277-E4CED7BC7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76D6D-EBD9-5A4C-8157-0AEA68E82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150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17F22-06F4-22EE-73BF-8993981C5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63F50A-A61D-FFE3-D09F-4C10CDDE8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3F069-6649-9C4E-BA02-FC86A78293A0}" type="datetimeFigureOut">
              <a:rPr lang="en-US" smtClean="0"/>
              <a:t>3/3/25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D13BCC-085F-797A-14C8-85E593719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EAB9A1-ED05-640F-A369-F5A74BE65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76D6D-EBD9-5A4C-8157-0AEA68E82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747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F65325-169B-70DC-883D-BBD1A8D2B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3F069-6649-9C4E-BA02-FC86A78293A0}" type="datetimeFigureOut">
              <a:rPr lang="en-US" smtClean="0"/>
              <a:t>3/3/25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6FF76A-D236-6D70-5BC5-6DCE0EADE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F351E2-2184-4370-8CEE-6AC4B5845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76D6D-EBD9-5A4C-8157-0AEA68E82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849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3E214-5C51-2CFA-7E3C-69F46FEB3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A6B41-2065-48FC-3556-C4068F17D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9029BD-BAB1-D972-778F-5F86548ED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7BFE5E-6894-1D52-DB58-DE99B1359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3F069-6649-9C4E-BA02-FC86A78293A0}" type="datetimeFigureOut">
              <a:rPr lang="en-US" smtClean="0"/>
              <a:t>3/3/25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0177BF-2CC5-5739-EA68-116E14979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C62A8-768C-53F6-FFD8-D47237D4A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76D6D-EBD9-5A4C-8157-0AEA68E82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69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DC4EF-F0C6-945E-13F8-BEA0DEE3F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280421-B49C-7AC1-1080-0BB0B9A8A9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15F55B-68A9-07CA-FA9F-4A00B6196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DAD815-E9FE-D030-75BF-06EF116E7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3F069-6649-9C4E-BA02-FC86A78293A0}" type="datetimeFigureOut">
              <a:rPr lang="en-US" smtClean="0"/>
              <a:t>3/3/25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A91E39-1D76-45D0-AEAC-6067C3371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4C9D8B-1740-B2A4-B892-E27BF5CEF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76D6D-EBD9-5A4C-8157-0AEA68E82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7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957D0B-5FAD-42A0-6739-99F9F980E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4E9A6-A327-788E-CC6F-188CAB177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72C4E-428D-F7AB-D130-FF8518B483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83F069-6649-9C4E-BA02-FC86A78293A0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E6D29-0CCE-806E-65AB-8C5B9D994D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8B44F-6D0F-E6CE-4E83-D3124D0508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776D6D-EBD9-5A4C-8157-0AEA68E82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4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exp-platform.com/Documents/2013-02-CUPED-ImprovingSensitivityOfControlledExperiments.pdf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C4FED-7AC1-D7A9-FAD2-E4EF1B0A0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9415" y="2452773"/>
            <a:ext cx="8353170" cy="1136908"/>
          </a:xfrm>
        </p:spPr>
        <p:txBody>
          <a:bodyPr/>
          <a:lstStyle/>
          <a:p>
            <a:r>
              <a:rPr lang="en-US" dirty="0"/>
              <a:t>CUPED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B5CC5C-A5A9-067F-16FA-0ABD0C09EE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9415" y="3781067"/>
            <a:ext cx="9144000" cy="1136909"/>
          </a:xfrm>
        </p:spPr>
        <p:txBody>
          <a:bodyPr/>
          <a:lstStyle/>
          <a:p>
            <a:r>
              <a:rPr lang="en-US" dirty="0"/>
              <a:t>Controlled experiment Using Pre Experiment Data</a:t>
            </a:r>
          </a:p>
          <a:p>
            <a:r>
              <a:rPr lang="en-US" sz="1400" i="1" dirty="0"/>
              <a:t>Original Paper : </a:t>
            </a:r>
            <a:r>
              <a:rPr lang="en-US" sz="1400" i="1" dirty="0">
                <a:hlinkClick r:id="rId2"/>
              </a:rPr>
              <a:t>Link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627332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2DB36-EAA5-8C50-8748-B857050D7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6B7C9-BFA3-B9CC-434F-03FB23C52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24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78705-5A94-2DE9-375B-6A7916D4B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dirty="0"/>
              <a:t>Why CUPED matters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5E4E4-224E-9B32-8F8A-8AF24CAF8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93976"/>
            <a:ext cx="6530936" cy="40965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dirty="0"/>
              <a:t>In online experiments, CUPED </a:t>
            </a:r>
            <a:r>
              <a:rPr lang="en-US" sz="2200" b="1" dirty="0"/>
              <a:t>decreases variability </a:t>
            </a:r>
            <a:r>
              <a:rPr lang="en-US" sz="2200" dirty="0"/>
              <a:t>of your treatment variable and as a result </a:t>
            </a:r>
            <a:r>
              <a:rPr lang="en-US" sz="2200" b="1" dirty="0"/>
              <a:t>increases power </a:t>
            </a:r>
            <a:r>
              <a:rPr lang="en-US" sz="2200" dirty="0"/>
              <a:t>of your test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Why do we care?</a:t>
            </a:r>
          </a:p>
          <a:p>
            <a:pPr>
              <a:buFontTx/>
              <a:buChar char="-"/>
            </a:pPr>
            <a:r>
              <a:rPr lang="en-US" sz="2200" dirty="0"/>
              <a:t>Small effect </a:t>
            </a:r>
            <a:r>
              <a:rPr lang="en-US" sz="2200" dirty="0">
                <a:sym typeface="Wingdings" pitchFamily="2" charset="2"/>
              </a:rPr>
              <a:t> Large $ Impact</a:t>
            </a:r>
          </a:p>
          <a:p>
            <a:pPr>
              <a:buFontTx/>
              <a:buChar char="-"/>
            </a:pPr>
            <a:r>
              <a:rPr lang="en-US" sz="2200" dirty="0">
                <a:sym typeface="Wingdings" pitchFamily="2" charset="2"/>
              </a:rPr>
              <a:t>Shorter wait times  Faster innovation</a:t>
            </a:r>
          </a:p>
        </p:txBody>
      </p:sp>
      <p:pic>
        <p:nvPicPr>
          <p:cNvPr id="4" name="Picture 2" descr="I'm With Cupid. What holiday is less connected to its… | by Joel  Schwartzberg | Medium">
            <a:extLst>
              <a:ext uri="{FF2B5EF4-FFF2-40B4-BE49-F238E27FC236}">
                <a16:creationId xmlns:a16="http://schemas.microsoft.com/office/drawing/2014/main" id="{D09894D0-1CFB-B6B5-841D-6F71CE8FF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709" b="-1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2585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D3646-0665-1877-DB7B-81C8697F1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433" y="315998"/>
            <a:ext cx="6501186" cy="1325563"/>
          </a:xfrm>
        </p:spPr>
        <p:txBody>
          <a:bodyPr>
            <a:normAutofit/>
          </a:bodyPr>
          <a:lstStyle/>
          <a:p>
            <a:r>
              <a:rPr lang="en-US" sz="2800" dirty="0"/>
              <a:t>Finding an Unbiased Metric with lower variance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C31CA3-DE52-0A68-32B0-70FBD0A508D0}"/>
              </a:ext>
            </a:extLst>
          </p:cNvPr>
          <p:cNvSpPr/>
          <p:nvPr/>
        </p:nvSpPr>
        <p:spPr>
          <a:xfrm>
            <a:off x="7310696" y="238387"/>
            <a:ext cx="4679861" cy="17638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Unbiased Estimator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A1F512F-9471-D130-E3BC-F6739DF36D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6740"/>
          <a:stretch/>
        </p:blipFill>
        <p:spPr>
          <a:xfrm>
            <a:off x="7100758" y="2666930"/>
            <a:ext cx="3362998" cy="6417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B22973-86BE-F71E-22F5-7D33D2621F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3755"/>
          <a:stretch/>
        </p:blipFill>
        <p:spPr>
          <a:xfrm>
            <a:off x="7412087" y="691061"/>
            <a:ext cx="3848873" cy="5754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20069D-3CD0-FAC7-3F9A-B909F2913C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6401"/>
          <a:stretch/>
        </p:blipFill>
        <p:spPr>
          <a:xfrm>
            <a:off x="7412087" y="1266500"/>
            <a:ext cx="4460881" cy="5754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640E76B-9932-BC0D-CD25-0796EED7B0F1}"/>
              </a:ext>
            </a:extLst>
          </p:cNvPr>
          <p:cNvSpPr txBox="1"/>
          <p:nvPr/>
        </p:nvSpPr>
        <p:spPr>
          <a:xfrm>
            <a:off x="838200" y="2313765"/>
            <a:ext cx="60992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Y: The metric of interest measured during the experiment.</a:t>
            </a:r>
          </a:p>
          <a:p>
            <a:r>
              <a:rPr lang="en-US" dirty="0"/>
              <a:t>X: The same (or a related) metric measured during the pre-experiment period. (Constant)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11AA3AB-4C24-F324-DD82-4505175028F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2688"/>
          <a:stretch/>
        </p:blipFill>
        <p:spPr>
          <a:xfrm>
            <a:off x="7100759" y="4141166"/>
            <a:ext cx="5009961" cy="52436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653285C-6AA2-0A35-7B19-F7CCD863C71F}"/>
              </a:ext>
            </a:extLst>
          </p:cNvPr>
          <p:cNvSpPr txBox="1"/>
          <p:nvPr/>
        </p:nvSpPr>
        <p:spPr>
          <a:xfrm>
            <a:off x="838200" y="3675506"/>
            <a:ext cx="35541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Compute Variance of Estimator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B4285FB-175A-00D5-CBFB-9527117681D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877"/>
          <a:stretch/>
        </p:blipFill>
        <p:spPr>
          <a:xfrm>
            <a:off x="7100758" y="3620224"/>
            <a:ext cx="4160201" cy="64900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4A2D363-BA49-C286-B308-C9C8B61F6F7D}"/>
              </a:ext>
            </a:extLst>
          </p:cNvPr>
          <p:cNvSpPr txBox="1"/>
          <p:nvPr/>
        </p:nvSpPr>
        <p:spPr>
          <a:xfrm>
            <a:off x="838200" y="5036946"/>
            <a:ext cx="4536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Optimize for Theta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96103FD-A278-51B5-8221-6E26671F4E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37441" y="4855092"/>
            <a:ext cx="4483419" cy="736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3D1C9DC-AEEA-7ADF-E853-017A6321D5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5314" y="5515456"/>
            <a:ext cx="1826943" cy="89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398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3D11BB-DF31-A498-9C0A-20B2CA331A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944AE-7B18-538E-72E7-8B435772C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32919" cy="1325563"/>
          </a:xfrm>
        </p:spPr>
        <p:txBody>
          <a:bodyPr>
            <a:noAutofit/>
          </a:bodyPr>
          <a:lstStyle/>
          <a:p>
            <a:r>
              <a:rPr lang="en-US" sz="2800" dirty="0"/>
              <a:t>Variance of CUPED metric is minimized when correlation between Metric and Covariate is maximized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CD4341-48A2-729F-C4B6-96DA2FA8E74B}"/>
              </a:ext>
            </a:extLst>
          </p:cNvPr>
          <p:cNvSpPr txBox="1"/>
          <p:nvPr/>
        </p:nvSpPr>
        <p:spPr>
          <a:xfrm>
            <a:off x="838200" y="1861551"/>
            <a:ext cx="35527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Substitute theta* into variance expression and simplify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A65D1B-92E5-D10A-F3CC-90B51507A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152" y="1752915"/>
            <a:ext cx="6477008" cy="8636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94EFEA-E93B-9CDE-8CCA-0BBEE0477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152" y="2458658"/>
            <a:ext cx="2373149" cy="7378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41E79EE-3F68-77C8-D6CB-054A41B954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6152" y="3753421"/>
            <a:ext cx="2739680" cy="7550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9B50E05-D791-F8B8-D7A9-83457A73802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22559" b="9607"/>
          <a:stretch/>
        </p:blipFill>
        <p:spPr>
          <a:xfrm>
            <a:off x="4912230" y="4564648"/>
            <a:ext cx="5716920" cy="64633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BB7BAA7-EF54-F863-F818-59C2A6BC3B41}"/>
              </a:ext>
            </a:extLst>
          </p:cNvPr>
          <p:cNvSpPr txBox="1"/>
          <p:nvPr/>
        </p:nvSpPr>
        <p:spPr>
          <a:xfrm>
            <a:off x="656496" y="3862120"/>
            <a:ext cx="35527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Express variance in terms of Correlation Coefficient</a:t>
            </a:r>
          </a:p>
        </p:txBody>
      </p:sp>
    </p:spTree>
    <p:extLst>
      <p:ext uri="{BB962C8B-B14F-4D97-AF65-F5344CB8AC3E}">
        <p14:creationId xmlns:p14="http://schemas.microsoft.com/office/powerpoint/2010/main" val="2876872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0219C-4CCB-9CCD-F243-963B34CF3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CUPED in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7E7B8-48D8-EF4B-3E88-7FD47DC86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7649"/>
            <a:ext cx="6952488" cy="3020695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200" dirty="0"/>
              <a:t>Calculate the scaling factor </a:t>
            </a:r>
            <a:r>
              <a:rPr lang="el-GR" sz="2200" dirty="0"/>
              <a:t>θ </a:t>
            </a:r>
            <a:r>
              <a:rPr lang="en-US" sz="2200" dirty="0"/>
              <a:t>from the covariance between the experiment metric and the pre-experiment metric.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2. Adjust the metric using the CUPED formula.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3. Perform subsequent analysis on the adjusted metric.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9BA6AB-CA25-676A-7D68-FE4A6CB76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0802" y="1690688"/>
            <a:ext cx="2235200" cy="1079500"/>
          </a:xfrm>
          <a:prstGeom prst="rect">
            <a:avLst/>
          </a:prstGeom>
        </p:spPr>
      </p:pic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1493085A-F5FD-62B2-886B-C45A30887C6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740"/>
          <a:stretch/>
        </p:blipFill>
        <p:spPr>
          <a:xfrm>
            <a:off x="7990802" y="3327147"/>
            <a:ext cx="3362998" cy="64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501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C0247-7F51-5C3A-F4C1-79964E388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347" y="311644"/>
            <a:ext cx="10965285" cy="942467"/>
          </a:xfrm>
        </p:spPr>
        <p:txBody>
          <a:bodyPr>
            <a:normAutofit fontScale="90000"/>
          </a:bodyPr>
          <a:lstStyle/>
          <a:p>
            <a:r>
              <a:rPr lang="en-US" dirty="0"/>
              <a:t>Effect estimation is stable but p value decreases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37CACC-BB96-B44A-568A-EB126C4B1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47" y="1119712"/>
            <a:ext cx="7772400" cy="48941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897751-8A1B-10EA-96B1-787ACE7B1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8760" y="1254111"/>
            <a:ext cx="3534893" cy="165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819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9476C-CC29-2DBE-4B6B-C40E91D4E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996" y="364800"/>
            <a:ext cx="11249417" cy="8377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Controlling for Covariates decreases variance and increases power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D2668A4-96D2-4C2C-01CB-C250373AB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047" y="1843912"/>
            <a:ext cx="9830347" cy="381681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48DA6FE2-30C2-888A-3B73-AB826AD6786B}"/>
              </a:ext>
            </a:extLst>
          </p:cNvPr>
          <p:cNvSpPr txBox="1">
            <a:spLocks/>
          </p:cNvSpPr>
          <p:nvPr/>
        </p:nvSpPr>
        <p:spPr>
          <a:xfrm>
            <a:off x="644047" y="1620508"/>
            <a:ext cx="2712928" cy="4468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(effect increased to 20)</a:t>
            </a:r>
          </a:p>
        </p:txBody>
      </p:sp>
    </p:spTree>
    <p:extLst>
      <p:ext uri="{BB962C8B-B14F-4D97-AF65-F5344CB8AC3E}">
        <p14:creationId xmlns:p14="http://schemas.microsoft.com/office/powerpoint/2010/main" val="1339343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1775-82E0-B7F5-F590-1B5401695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2312" y="2477389"/>
            <a:ext cx="2627376" cy="1325563"/>
          </a:xfrm>
        </p:spPr>
        <p:txBody>
          <a:bodyPr/>
          <a:lstStyle/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753988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BA848-E1F8-EEC0-3503-FC64163BD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from Microsoft Paper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D327B3-A3EE-94E6-5355-072CDF6C5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3162" y="1523825"/>
            <a:ext cx="3950658" cy="496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051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193</Words>
  <Application>Microsoft Macintosh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Wingdings</vt:lpstr>
      <vt:lpstr>Office Theme</vt:lpstr>
      <vt:lpstr>CUPED</vt:lpstr>
      <vt:lpstr>Why CUPED matters</vt:lpstr>
      <vt:lpstr>Finding an Unbiased Metric with lower variance</vt:lpstr>
      <vt:lpstr>Variance of CUPED metric is minimized when correlation between Metric and Covariate is maximized</vt:lpstr>
      <vt:lpstr>CUPED in Practice</vt:lpstr>
      <vt:lpstr>Effect estimation is stable but p value decreases</vt:lpstr>
      <vt:lpstr>Controlling for Covariates decreases variance and increases power</vt:lpstr>
      <vt:lpstr>Appendix</vt:lpstr>
      <vt:lpstr>Example from Microsoft Paper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Matthew Stoebe</dc:creator>
  <cp:lastModifiedBy>Matthew Stoebe</cp:lastModifiedBy>
  <cp:revision>2</cp:revision>
  <dcterms:created xsi:type="dcterms:W3CDTF">2025-03-03T13:00:33Z</dcterms:created>
  <dcterms:modified xsi:type="dcterms:W3CDTF">2025-03-03T15:36:55Z</dcterms:modified>
</cp:coreProperties>
</file>