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8e3a3f2a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88e3a3f2ad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8e3a3f2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88e3a3f2ad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8e3a3f2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88e3a3f2ad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8e3a3f2a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88e3a3f2ad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8e3a3f2a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88e3a3f2ad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8e3a3f2ad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8e3a3f2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8e3a3f2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88e3a3f2ad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8e3a3f2a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88e3a3f2ad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8e3a3f2a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88e3a3f2ad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8e3a3f2ad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88e3a3f2ad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8e3a3f2a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88e3a3f2ad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8e3a3f2a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88e3a3f2ad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8e3a3f2a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88e3a3f2ad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8e3a3f2a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88e3a3f2ad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8e3a3f2a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88e3a3f2ad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8e3a3f2a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88e3a3f2ad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8e3a3f2ad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8e3a3f2a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8e3a3f2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88e3a3f2a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8e3a3f2a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88e3a3f2ad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8e3a3f2a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88e3a3f2ad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8e3a3f2a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88e3a3f2ad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8e3a3f2a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88e3a3f2ad_0_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8e3a3f2a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88e3a3f2ad_0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8e3a3f2a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88e3a3f2ad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8e3a3f2a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88e3a3f2ad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8e3a3f2ad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8e3a3f2a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8e3a3f2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88e3a3f2a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8e3a3f2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88e3a3f2a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88e3a3f2ad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88e3a3f2a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8e3a3f2a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88e3a3f2ad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8e3a3f2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88e3a3f2a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8e3a3f2a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88e3a3f2ad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8e3a3f2a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88e3a3f2ad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8e3a3f2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88e3a3f2ad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01173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70023" y="2186805"/>
            <a:ext cx="7497417" cy="2146853"/>
          </a:xfrm>
          <a:prstGeom prst="rect">
            <a:avLst/>
          </a:prstGeom>
          <a:noFill/>
          <a:ln>
            <a:noFill/>
          </a:ln>
        </p:spPr>
        <p:txBody>
          <a:bodyPr anchorCtr="0" anchor="t" bIns="288000" lIns="288000" spcFirstLastPara="1" rIns="288000" wrap="square" tIns="288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564572" y="4333658"/>
            <a:ext cx="7478367" cy="46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BBC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BBC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0547" y="394467"/>
            <a:ext cx="2109413" cy="762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icons&#10;&#10;AI-generated content may be incorrect."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2567" y="112230"/>
            <a:ext cx="12462813" cy="6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solidFill>
          <a:srgbClr val="01173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33845" y="281562"/>
            <a:ext cx="10834898" cy="40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/>
          <p:nvPr/>
        </p:nvSpPr>
        <p:spPr>
          <a:xfrm>
            <a:off x="0" y="6363095"/>
            <a:ext cx="12192000" cy="58545"/>
          </a:xfrm>
          <a:prstGeom prst="rect">
            <a:avLst/>
          </a:prstGeom>
          <a:solidFill>
            <a:srgbClr val="5B20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0" y="985449"/>
            <a:ext cx="12192000" cy="5435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33845" y="1457889"/>
            <a:ext cx="11000906" cy="467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50349" y="222262"/>
            <a:ext cx="1489789" cy="53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4_Custom Layout">
    <p:bg>
      <p:bgPr>
        <a:solidFill>
          <a:srgbClr val="01173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33845" y="281562"/>
            <a:ext cx="10834898" cy="40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363095"/>
            <a:ext cx="12192000" cy="58545"/>
          </a:xfrm>
          <a:prstGeom prst="rect">
            <a:avLst/>
          </a:prstGeom>
          <a:solidFill>
            <a:srgbClr val="5B20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985449"/>
            <a:ext cx="12192000" cy="5435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33845" y="1457889"/>
            <a:ext cx="11000906" cy="4676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50349" y="222262"/>
            <a:ext cx="1489789" cy="53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4_Custom Layout 2">
    <p:bg>
      <p:bgPr>
        <a:solidFill>
          <a:srgbClr val="01173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33845" y="281562"/>
            <a:ext cx="10834898" cy="40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363095"/>
            <a:ext cx="12192000" cy="58545"/>
          </a:xfrm>
          <a:prstGeom prst="rect">
            <a:avLst/>
          </a:prstGeom>
          <a:solidFill>
            <a:srgbClr val="5B203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985449"/>
            <a:ext cx="12192000" cy="5435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8773297" y="3336324"/>
            <a:ext cx="2619633" cy="1964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7982465" y="3608172"/>
            <a:ext cx="2619633" cy="20635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21896" y="1455995"/>
            <a:ext cx="5131903" cy="421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338613" y="1455995"/>
            <a:ext cx="5131903" cy="421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B54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7383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50349" y="222262"/>
            <a:ext cx="1489789" cy="53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173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173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0547" y="394467"/>
            <a:ext cx="2821858" cy="1019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icons&#10;&#10;AI-generated content may be incorrect."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8221" y="2238735"/>
            <a:ext cx="12462813" cy="6600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tcher.balena.io/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570023" y="2186805"/>
            <a:ext cx="7497417" cy="2146853"/>
          </a:xfrm>
          <a:prstGeom prst="rect">
            <a:avLst/>
          </a:prstGeom>
          <a:noFill/>
          <a:ln>
            <a:noFill/>
          </a:ln>
        </p:spPr>
        <p:txBody>
          <a:bodyPr anchorCtr="0" anchor="t" bIns="288000" lIns="288000" spcFirstLastPara="1" rIns="288000" wrap="square" tIns="288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Getting Started</a:t>
            </a:r>
            <a:endParaRPr/>
          </a:p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579547" y="3322183"/>
            <a:ext cx="747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BBC0"/>
              </a:buClr>
              <a:buSzPts val="2800"/>
              <a:buFont typeface="Arial"/>
              <a:buNone/>
            </a:pPr>
            <a:r>
              <a:rPr lang="en-US"/>
              <a:t>With RISC-V, Fedora, and 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105" name="Google Shape;105;p17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Now click on </a:t>
            </a:r>
            <a:r>
              <a:rPr b="1" i="1" lang="en-US"/>
              <a:t>Flash!</a:t>
            </a:r>
            <a:endParaRPr b="1" i="1"/>
          </a:p>
        </p:txBody>
      </p:sp>
      <p:pic>
        <p:nvPicPr>
          <p:cNvPr id="106" name="Google Shape;106;p17" title="Screenshot From 2025-10-03 12-02-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338" y="1332750"/>
            <a:ext cx="6416788" cy="419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Confirm that you want to proceed by clicking on the </a:t>
            </a:r>
            <a:r>
              <a:rPr b="1" i="1" lang="en-US"/>
              <a:t>Yes, I’m sure</a:t>
            </a:r>
            <a:r>
              <a:rPr lang="en-US"/>
              <a:t> button…</a:t>
            </a:r>
            <a:endParaRPr/>
          </a:p>
        </p:txBody>
      </p:sp>
      <p:pic>
        <p:nvPicPr>
          <p:cNvPr id="113" name="Google Shape;113;p18" title="Screenshot From 2025-10-03 12-04-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813" y="1332750"/>
            <a:ext cx="6416788" cy="419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The Balena Etcher needs you to authenticate (sudo </a:t>
            </a:r>
            <a:r>
              <a:rPr lang="en-US"/>
              <a:t>privileges)...</a:t>
            </a:r>
            <a:br>
              <a:rPr lang="en-US"/>
            </a:br>
            <a:br>
              <a:rPr lang="en-US"/>
            </a:br>
            <a:r>
              <a:rPr lang="en-US"/>
              <a:t>Enter your password…</a:t>
            </a:r>
            <a:endParaRPr/>
          </a:p>
        </p:txBody>
      </p:sp>
      <p:pic>
        <p:nvPicPr>
          <p:cNvPr id="120" name="Google Shape;120;p19" title="Screenshot From 2025-10-03 12-05-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813" y="1456012"/>
            <a:ext cx="6416787" cy="43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Now the waiting game…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The program will flash and verify the image…</a:t>
            </a:r>
            <a:br>
              <a:rPr lang="en-US"/>
            </a:b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This takes a MANY minutes…</a:t>
            </a:r>
            <a:endParaRPr/>
          </a:p>
        </p:txBody>
      </p:sp>
      <p:pic>
        <p:nvPicPr>
          <p:cNvPr id="127" name="Google Shape;127;p20" title="Screenshot From 2025-10-03 12-06-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813" y="1478800"/>
            <a:ext cx="6416788" cy="417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Done!!!</a:t>
            </a:r>
            <a:br>
              <a:rPr lang="en-US"/>
            </a:b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You can now remove the media from your machine and close Balena Etcher…</a:t>
            </a:r>
            <a:endParaRPr/>
          </a:p>
        </p:txBody>
      </p:sp>
      <p:pic>
        <p:nvPicPr>
          <p:cNvPr id="134" name="Google Shape;134;p21" title="Screenshot From 2025-10-03 13-07-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913" y="1370487"/>
            <a:ext cx="6416788" cy="411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570023" y="2186805"/>
            <a:ext cx="7497300" cy="2146800"/>
          </a:xfrm>
          <a:prstGeom prst="rect">
            <a:avLst/>
          </a:prstGeom>
        </p:spPr>
        <p:txBody>
          <a:bodyPr anchorCtr="0" anchor="t" bIns="288000" lIns="288000" spcFirstLastPara="1" rIns="288000" wrap="square" tIns="28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564572" y="4333658"/>
            <a:ext cx="7478400" cy="46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33845" y="281562"/>
            <a:ext cx="10834898" cy="40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Introductions</a:t>
            </a:r>
            <a:endParaRPr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4025" y="3892575"/>
            <a:ext cx="54582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Yuning Liang</a:t>
            </a:r>
            <a:br>
              <a:rPr lang="en-US"/>
            </a:br>
            <a:r>
              <a:rPr lang="en-US"/>
              <a:t>CEO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Deep Computing</a:t>
            </a:r>
            <a:endParaRPr/>
          </a:p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5151200" y="3892575"/>
            <a:ext cx="63171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Matt St. Onge</a:t>
            </a:r>
            <a:br>
              <a:rPr lang="en-US"/>
            </a:br>
            <a:r>
              <a:rPr lang="en-US"/>
              <a:t>Associate Principal Solutions Architect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/>
              <a:t>Red Hat</a:t>
            </a:r>
            <a:endParaRPr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975" y="1804151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1200" y="1804151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Installing Fedora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570023" y="2186805"/>
            <a:ext cx="7497300" cy="2146800"/>
          </a:xfrm>
          <a:prstGeom prst="rect">
            <a:avLst/>
          </a:prstGeom>
        </p:spPr>
        <p:txBody>
          <a:bodyPr anchorCtr="0" anchor="t" bIns="288000" lIns="288000" spcFirstLastPara="1" rIns="288000" wrap="square" tIns="28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564572" y="4333658"/>
            <a:ext cx="7478400" cy="46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7" name="Google Shape;237;p36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333845" y="281562"/>
            <a:ext cx="10834898" cy="40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Session Overview</a:t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33847" y="1457900"/>
            <a:ext cx="5480400" cy="4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57" name="Google Shape;57;p10" title="DC-ROMA-RISC-V-Laptop-II_21_240625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999" y="2213725"/>
            <a:ext cx="2837775" cy="22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 title="fedora-bl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7872" y="4677275"/>
            <a:ext cx="47720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Optimization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570023" y="2186805"/>
            <a:ext cx="7497300" cy="2146800"/>
          </a:xfrm>
          <a:prstGeom prst="rect">
            <a:avLst/>
          </a:prstGeom>
        </p:spPr>
        <p:txBody>
          <a:bodyPr anchorCtr="0" anchor="t" bIns="288000" lIns="288000" spcFirstLastPara="1" rIns="288000" wrap="square" tIns="28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AI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564572" y="4333658"/>
            <a:ext cx="7478400" cy="46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2" name="Google Shape;292;p44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570023" y="2186805"/>
            <a:ext cx="7497300" cy="2146800"/>
          </a:xfrm>
          <a:prstGeom prst="rect">
            <a:avLst/>
          </a:prstGeom>
        </p:spPr>
        <p:txBody>
          <a:bodyPr anchorCtr="0" anchor="t" bIns="288000" lIns="288000" spcFirstLastPara="1" rIns="288000" wrap="square" tIns="28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the Image</a:t>
            </a:r>
            <a:endParaRPr/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23997" y="3429008"/>
            <a:ext cx="7478400" cy="46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Walkthrough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33850" y="2947800"/>
            <a:ext cx="11019900" cy="27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b="1" lang="en-US" sz="2000" u="sng">
                <a:solidFill>
                  <a:srgbClr val="0000FF"/>
                </a:solidFill>
              </a:rPr>
              <a:t>http://120.92.155.32:8082/artifactory/virtOS/eswin-fedora/fedora-42-20250908.img.zip</a:t>
            </a:r>
            <a:endParaRPr b="1" sz="2000" u="sng">
              <a:solidFill>
                <a:srgbClr val="0000FF"/>
              </a:solidFill>
            </a:endParaRPr>
          </a:p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Download the DC Roma II Fedora 42 image</a:t>
            </a:r>
            <a:br>
              <a:rPr lang="en-US"/>
            </a:b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6221896" y="1455995"/>
            <a:ext cx="5131800" cy="4218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 sz="1600">
                <a:solidFill>
                  <a:srgbClr val="00FF00"/>
                </a:solidFill>
              </a:rPr>
              <a:t>$  ls -l *.zip</a:t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 sz="1600">
                <a:solidFill>
                  <a:srgbClr val="00FF00"/>
                </a:solidFill>
              </a:rPr>
              <a:t>-rw-r--r--. 1 mstonge mstonge 6102037516 Oct  1 19:09 fedora-42-20250908.img.zip</a:t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 sz="1600">
                <a:solidFill>
                  <a:srgbClr val="00FF00"/>
                </a:solidFill>
              </a:rPr>
              <a:t>$  unzip fedora-42-20250908.img.zip</a:t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 sz="1600">
                <a:solidFill>
                  <a:srgbClr val="00FF00"/>
                </a:solidFill>
              </a:rPr>
              <a:t>$   ls </a:t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 sz="1600">
                <a:solidFill>
                  <a:srgbClr val="00FF00"/>
                </a:solidFill>
              </a:rPr>
              <a:t>fedora-42-20250908.img.zip</a:t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 sz="1600">
                <a:solidFill>
                  <a:srgbClr val="00FF00"/>
                </a:solidFill>
              </a:rPr>
              <a:t>sdcard.img</a:t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00FF00"/>
              </a:solidFill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rgbClr val="00FF00"/>
              </a:solidFill>
            </a:endParaRPr>
          </a:p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Uncompress the downloaded Image file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Open Balena Etcher 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br>
              <a:rPr lang="en-US"/>
            </a:br>
            <a:br>
              <a:rPr lang="en-US"/>
            </a:br>
            <a:r>
              <a:rPr lang="en-US"/>
              <a:t>NOTE: If you don’t already have it - download it from here:</a:t>
            </a:r>
            <a:br>
              <a:rPr lang="en-US"/>
            </a:b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https://etcher.balena.io/</a:t>
            </a:r>
            <a:r>
              <a:rPr lang="en-US"/>
              <a:t>   </a:t>
            </a:r>
            <a:endParaRPr/>
          </a:p>
        </p:txBody>
      </p:sp>
      <p:pic>
        <p:nvPicPr>
          <p:cNvPr id="85" name="Google Shape;85;p14" title="Screenshot From 2025-10-03 11-51-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913" y="1485425"/>
            <a:ext cx="6416787" cy="4160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Click on </a:t>
            </a:r>
            <a:r>
              <a:rPr b="1" i="1" lang="en-US"/>
              <a:t>Flash from file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Then select the image file you choose to flash with…</a:t>
            </a:r>
            <a:endParaRPr/>
          </a:p>
        </p:txBody>
      </p:sp>
      <p:pic>
        <p:nvPicPr>
          <p:cNvPr id="92" name="Google Shape;92;p15" title="Screenshot From 2025-10-03 11-59-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324" y="1256037"/>
            <a:ext cx="5893476" cy="43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33845" y="281562"/>
            <a:ext cx="108348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/>
              <a:t>Creating the Fedora Image</a:t>
            </a:r>
            <a:endParaRPr/>
          </a:p>
        </p:txBody>
      </p:sp>
      <p:sp>
        <p:nvSpPr>
          <p:cNvPr id="98" name="Google Shape;98;p16"/>
          <p:cNvSpPr txBox="1"/>
          <p:nvPr>
            <p:ph idx="2" type="body"/>
          </p:nvPr>
        </p:nvSpPr>
        <p:spPr>
          <a:xfrm>
            <a:off x="338613" y="1455995"/>
            <a:ext cx="5131800" cy="4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Click on </a:t>
            </a:r>
            <a:r>
              <a:rPr b="1" i="1" lang="en-US"/>
              <a:t>Select target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Then select your microSD card</a:t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070B5"/>
              </a:buClr>
              <a:buSzPts val="2800"/>
              <a:buFont typeface="Arial"/>
              <a:buNone/>
            </a:pPr>
            <a:r>
              <a:rPr lang="en-US"/>
              <a:t>Then click on </a:t>
            </a:r>
            <a:r>
              <a:rPr b="1" i="1" lang="en-US"/>
              <a:t>Select 1</a:t>
            </a:r>
            <a:endParaRPr b="1" i="1"/>
          </a:p>
        </p:txBody>
      </p:sp>
      <p:pic>
        <p:nvPicPr>
          <p:cNvPr id="99" name="Google Shape;99;p16" title="Screenshot From 2025-10-03 12-00-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888" y="1469200"/>
            <a:ext cx="6416788" cy="419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