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Comfortaa SemiBold"/>
      <p:regular r:id="rId26"/>
      <p:bold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Nunito"/>
      <p:regular r:id="rId32"/>
      <p:bold r:id="rId33"/>
      <p:italic r:id="rId34"/>
      <p:boldItalic r:id="rId35"/>
    </p:embeddedFont>
    <p:embeddedFont>
      <p:font typeface="Comfortaa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SemiBold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font" Target="fonts/Comfortaa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37" Type="http://schemas.openxmlformats.org/officeDocument/2006/relationships/font" Target="fonts/Comfortaa-bold.fntdata"/><Relationship Id="rId14" Type="http://schemas.openxmlformats.org/officeDocument/2006/relationships/slide" Target="slides/slide9.xml"/><Relationship Id="rId36" Type="http://schemas.openxmlformats.org/officeDocument/2006/relationships/font" Target="fonts/Comfortaa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7d872fed4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a7d872fed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72865f9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a72865f9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a72865f9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a72865f9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72865f9d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a72865f9d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a72865f9d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a72865f9d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a72865f9d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a72865f9d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72865f9d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a72865f9d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a77ed9b8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a77ed9b8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a77ed9b82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a77ed9b82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a7da01e64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a7da01e64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6b79307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6b79307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a84a1843e8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a84a1843e8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84a1843e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84a1843e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6b793071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6b793071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6b793071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6b793071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7217986f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7217986f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7217986f3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7217986f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7217986f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7217986f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7217986f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7217986f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3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7.png"/><Relationship Id="rId4" Type="http://schemas.openxmlformats.org/officeDocument/2006/relationships/image" Target="../media/image21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8.png"/><Relationship Id="rId4" Type="http://schemas.openxmlformats.org/officeDocument/2006/relationships/image" Target="../media/image28.png"/><Relationship Id="rId5" Type="http://schemas.openxmlformats.org/officeDocument/2006/relationships/image" Target="../media/image33.png"/><Relationship Id="rId6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kaggle.com/datasets/heesoo37/120-years-of-olympic-history-athletes-and-result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5.png"/><Relationship Id="rId5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29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Olympic Data Analysis: </a:t>
            </a:r>
            <a:br>
              <a:rPr lang="en"/>
            </a:br>
            <a:r>
              <a:rPr lang="en"/>
              <a:t>120 years of the games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Andrea Colin, Matthew Sturt, Nick Johanson, and Elizabeth Christian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638" y="274727"/>
            <a:ext cx="2976727" cy="144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355775" y="351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en" sz="2278"/>
              <a:t>Age and Medalist Correlation in Women’s Gymnasts</a:t>
            </a:r>
            <a:endParaRPr sz="2620"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1300" y="276275"/>
            <a:ext cx="1305174" cy="62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8532" y="1142375"/>
            <a:ext cx="3357469" cy="25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925" y="1142375"/>
            <a:ext cx="3778600" cy="28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175" y="979975"/>
            <a:ext cx="4121424" cy="33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 txBox="1"/>
          <p:nvPr>
            <p:ph type="title"/>
          </p:nvPr>
        </p:nvSpPr>
        <p:spPr>
          <a:xfrm>
            <a:off x="449550" y="12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Olympic Games Overview </a:t>
            </a:r>
            <a:endParaRPr/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3600" y="848175"/>
            <a:ext cx="4453324" cy="35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442275" y="287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Winter Olympics</a:t>
            </a:r>
            <a:r>
              <a:rPr lang="en"/>
              <a:t> </a:t>
            </a:r>
            <a:endParaRPr/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75" y="1181000"/>
            <a:ext cx="4129725" cy="331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800" y="1374750"/>
            <a:ext cx="3928974" cy="311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250" y="1175575"/>
            <a:ext cx="3824149" cy="319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125" y="988425"/>
            <a:ext cx="4191725" cy="33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5"/>
          <p:cNvSpPr txBox="1"/>
          <p:nvPr/>
        </p:nvSpPr>
        <p:spPr>
          <a:xfrm>
            <a:off x="307800" y="342700"/>
            <a:ext cx="852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Summer </a:t>
            </a: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Olympics</a:t>
            </a:r>
            <a:r>
              <a:rPr lang="en" sz="2800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/>
        </p:nvSpPr>
        <p:spPr>
          <a:xfrm>
            <a:off x="176350" y="220425"/>
            <a:ext cx="852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North America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27" name="Google Shape;2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50" y="950325"/>
            <a:ext cx="4143650" cy="324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1000" y="1051750"/>
            <a:ext cx="4143651" cy="31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/>
        </p:nvSpPr>
        <p:spPr>
          <a:xfrm>
            <a:off x="176350" y="220425"/>
            <a:ext cx="852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Europe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175" y="988425"/>
            <a:ext cx="4031250" cy="331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40625"/>
            <a:ext cx="4274550" cy="326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/>
        </p:nvSpPr>
        <p:spPr>
          <a:xfrm>
            <a:off x="176350" y="220425"/>
            <a:ext cx="852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Asia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00" y="988425"/>
            <a:ext cx="4320600" cy="35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988425"/>
            <a:ext cx="4169700" cy="343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741100" y="299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Height of Medalist vs Non-Medalist (Women)</a:t>
            </a:r>
            <a:endParaRPr/>
          </a:p>
        </p:txBody>
      </p:sp>
      <p:pic>
        <p:nvPicPr>
          <p:cNvPr id="248" name="Google Shape;2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25" y="1324950"/>
            <a:ext cx="6303850" cy="348880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9"/>
          <p:cNvSpPr txBox="1"/>
          <p:nvPr/>
        </p:nvSpPr>
        <p:spPr>
          <a:xfrm>
            <a:off x="3570475" y="3751175"/>
            <a:ext cx="2246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 Test</a:t>
            </a:r>
            <a:r>
              <a:rPr lang="en" sz="900"/>
              <a:t> Result: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Statistic=1.2910745454235144,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 - value=0.19711525992599624</a:t>
            </a:r>
            <a:endParaRPr sz="1800"/>
          </a:p>
        </p:txBody>
      </p:sp>
      <p:pic>
        <p:nvPicPr>
          <p:cNvPr id="250" name="Google Shape;25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5975" y="1131113"/>
            <a:ext cx="2282000" cy="127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7800" y="2571750"/>
            <a:ext cx="1183935" cy="182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5975" y="2672775"/>
            <a:ext cx="1626647" cy="1151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>
            <p:ph type="title"/>
          </p:nvPr>
        </p:nvSpPr>
        <p:spPr>
          <a:xfrm>
            <a:off x="741125" y="266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Average Height of Medalist vs Non-Medalist (Men)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25" y="1220975"/>
            <a:ext cx="6333200" cy="369207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0"/>
          <p:cNvSpPr txBox="1"/>
          <p:nvPr/>
        </p:nvSpPr>
        <p:spPr>
          <a:xfrm>
            <a:off x="3824000" y="3844225"/>
            <a:ext cx="2079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 Test</a:t>
            </a:r>
            <a:r>
              <a:rPr lang="en" sz="900"/>
              <a:t> Result: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Statistic=7.283799718776104,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 - value=6.211224212140947e-13</a:t>
            </a:r>
            <a:endParaRPr sz="1800"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4313" y="1170124"/>
            <a:ext cx="1868475" cy="13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9825" y="2505425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63844" y="1220975"/>
            <a:ext cx="1003475" cy="12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type="title"/>
          </p:nvPr>
        </p:nvSpPr>
        <p:spPr>
          <a:xfrm>
            <a:off x="819150" y="524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 </a:t>
            </a:r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087" y="1406875"/>
            <a:ext cx="6843827" cy="33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fortaa SemiBold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mfortaa SemiBold"/>
                <a:ea typeface="Comfortaa SemiBold"/>
                <a:cs typeface="Comfortaa SemiBold"/>
                <a:sym typeface="Comfortaa SemiBold"/>
              </a:rPr>
              <a:t>120 years of Olympic history: athletes and results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fortaa SemiBold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mfortaa SemiBold"/>
                <a:ea typeface="Comfortaa SemiBold"/>
                <a:cs typeface="Comfortaa SemiBold"/>
                <a:sym typeface="Comfortaa SemiBold"/>
              </a:rPr>
              <a:t>All the Games from Athens 1896 to Rio 2016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fortaa SemiBold"/>
              <a:buChar char="●"/>
            </a:pPr>
            <a:r>
              <a:rPr lang="en">
                <a:solidFill>
                  <a:srgbClr val="000000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Dataset was obtained from Kaggle</a:t>
            </a:r>
            <a:endParaRPr>
              <a:solidFill>
                <a:srgbClr val="000000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fortaa SemiBold"/>
              <a:buChar char="●"/>
            </a:pPr>
            <a:r>
              <a:rPr lang="en">
                <a:solidFill>
                  <a:srgbClr val="000000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Variables included: ID, Name, Sex, Age, Height, Weight, Team, NOC, Games, Year, Season, City, Sport, Event, Medal</a:t>
            </a:r>
            <a:endParaRPr>
              <a:solidFill>
                <a:srgbClr val="000000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799" y="3982899"/>
            <a:ext cx="1606425" cy="82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 </a:t>
            </a:r>
            <a:endParaRPr/>
          </a:p>
        </p:txBody>
      </p:sp>
      <p:sp>
        <p:nvSpPr>
          <p:cNvPr id="274" name="Google Shape;274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120 years of Olympic history: athletes and results: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https://www.kaggle.com/datasets/heesoo37/120-years-of-olympic-history-athletes-and-results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Questions/Areas of Analysis  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fortaa"/>
              <a:buChar char="●"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Gender representation at games from 1970s – 2016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fortaa"/>
              <a:buChar char="●"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Relationship between age and medals won in Women’s Gymnastics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fortaa"/>
              <a:buChar char="●"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Major countries correlation of participation in sports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fortaa"/>
              <a:buChar char="●"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How average height affects country’s ability to medal for men’s and women’s basketball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311700" y="358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ratios of athletes at Olympic games 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31350"/>
            <a:ext cx="7332851" cy="390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/>
        </p:nvSpPr>
        <p:spPr>
          <a:xfrm>
            <a:off x="7872325" y="2411275"/>
            <a:ext cx="1061700" cy="13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4043"/>
                </a:solidFill>
                <a:highlight>
                  <a:srgbClr val="FFFFFF"/>
                </a:highlight>
              </a:rPr>
              <a:t>Winter and Summer Games were held in the same year up until 1992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249000" y="297025"/>
            <a:ext cx="8520600" cy="9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Separate the Summer and Winter Games with Gender Split</a:t>
            </a:r>
            <a:endParaRPr sz="2500"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00" y="1674487"/>
            <a:ext cx="4197600" cy="2256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9563" y="1674475"/>
            <a:ext cx="4384551" cy="235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7325" y="4142050"/>
            <a:ext cx="660375" cy="66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7950" y="4142050"/>
            <a:ext cx="660375" cy="6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66000" y="284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50"/>
              <a:t>Age and Medalist Correlation in Women’s Gymnasts</a:t>
            </a:r>
            <a:endParaRPr sz="2250"/>
          </a:p>
        </p:txBody>
      </p:sp>
      <p:sp>
        <p:nvSpPr>
          <p:cNvPr id="165" name="Google Shape;165;p18"/>
          <p:cNvSpPr txBox="1"/>
          <p:nvPr/>
        </p:nvSpPr>
        <p:spPr>
          <a:xfrm>
            <a:off x="494275" y="1064075"/>
            <a:ext cx="8479800" cy="3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275" y="253100"/>
            <a:ext cx="1171551" cy="62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125" y="1824613"/>
            <a:ext cx="996200" cy="149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0850" y="923850"/>
            <a:ext cx="4578554" cy="36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836850" y="398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250"/>
              <a:t>Age and Medalist Correlation in Women’s Gymnasts</a:t>
            </a:r>
            <a:endParaRPr sz="2250"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275" y="253100"/>
            <a:ext cx="1157275" cy="62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5400" y="1187250"/>
            <a:ext cx="4353200" cy="340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819150" y="297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113"/>
              <a:buFont typeface="Arial"/>
              <a:buNone/>
            </a:pPr>
            <a:r>
              <a:rPr lang="en" sz="2531"/>
              <a:t>Age and Medalist Correlation in Women’s Gymnasts</a:t>
            </a:r>
            <a:endParaRPr sz="253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863" y="923000"/>
            <a:ext cx="548226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5275" y="253100"/>
            <a:ext cx="1157275" cy="62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355775" y="351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en" sz="2278"/>
              <a:t>Age and Medalist Correlation in Women’s Gymnasts</a:t>
            </a:r>
            <a:endParaRPr sz="2620"/>
          </a:p>
        </p:txBody>
      </p:sp>
      <p:sp>
        <p:nvSpPr>
          <p:cNvPr id="188" name="Google Shape;188;p21"/>
          <p:cNvSpPr txBox="1"/>
          <p:nvPr/>
        </p:nvSpPr>
        <p:spPr>
          <a:xfrm>
            <a:off x="509725" y="1032025"/>
            <a:ext cx="8688300" cy="3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89" name="Google Shape;189;p21"/>
          <p:cNvPicPr preferRelativeResize="0"/>
          <p:nvPr/>
        </p:nvPicPr>
        <p:blipFill rotWithShape="1">
          <a:blip r:embed="rId3">
            <a:alphaModFix/>
          </a:blip>
          <a:srcRect b="0" l="0" r="44286" t="0"/>
          <a:stretch/>
        </p:blipFill>
        <p:spPr>
          <a:xfrm>
            <a:off x="509719" y="1017725"/>
            <a:ext cx="1958150" cy="36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 rotWithShape="1">
          <a:blip r:embed="rId4">
            <a:alphaModFix/>
          </a:blip>
          <a:srcRect b="0" l="0" r="45319" t="0"/>
          <a:stretch/>
        </p:blipFill>
        <p:spPr>
          <a:xfrm>
            <a:off x="6925454" y="1032025"/>
            <a:ext cx="1906850" cy="36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8059" y="1425688"/>
            <a:ext cx="4077201" cy="28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15275" y="253100"/>
            <a:ext cx="1185851" cy="62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