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f" ContentType="image/tiff"/>
  <Default Extension="emf" ContentType="image/x-emf"/>
  <Default Extension="rels" ContentType="application/vnd.openxmlformats-package.relationships+xml"/>
  <Default Extension="png" ContentType="image/png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74" r:id="rId2"/>
    <p:sldId id="276" r:id="rId3"/>
    <p:sldId id="296" r:id="rId4"/>
    <p:sldId id="269" r:id="rId5"/>
    <p:sldId id="291" r:id="rId6"/>
    <p:sldId id="292" r:id="rId7"/>
    <p:sldId id="293" r:id="rId8"/>
    <p:sldId id="294" r:id="rId9"/>
    <p:sldId id="295" r:id="rId10"/>
    <p:sldId id="289" r:id="rId11"/>
    <p:sldId id="290" r:id="rId12"/>
    <p:sldId id="288" r:id="rId13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66"/>
    <a:srgbClr val="A7EAFF"/>
    <a:srgbClr val="33CC33"/>
    <a:srgbClr val="66CCFF"/>
    <a:srgbClr val="D55BC9"/>
    <a:srgbClr val="5D7C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16" autoAdjust="0"/>
    <p:restoredTop sz="94494" autoAdjust="0"/>
  </p:normalViewPr>
  <p:slideViewPr>
    <p:cSldViewPr snapToGrid="0">
      <p:cViewPr>
        <p:scale>
          <a:sx n="150" d="100"/>
          <a:sy n="150" d="100"/>
        </p:scale>
        <p:origin x="-432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4FF212C-1BCE-488E-B37B-007F3FEBA88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42762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FF212C-1BCE-488E-B37B-007F3FEBA88F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7074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33EED5-15AD-444F-A57E-A615D34C283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275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B6D5FE-454D-4851-A6A8-FEBAE8B1C9B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958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B50DBF-EB71-41B5-B4C9-01060F08F9C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777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D4E106-5EF5-4B92-A84A-7E1DFE1F48E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5366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BA6141-50F7-475F-A986-C917CFA28C0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2165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B0A774-C2FD-4D20-88C4-B4F60DB7916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9756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813463-16B7-47BE-AAFB-EC5330312D6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2721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6DD139-3BB6-454F-A684-40312962D41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5521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3F37EF-299D-4D9A-8579-8134282B2E3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1137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A563F9-5DDE-4DEC-B3EF-4895697E002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7010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F7C18C-421F-4EA9-8593-EA8D0902C6E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8326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DDA03351-16E3-47F5-86FA-A5987B2F64F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jpeg"/><Relationship Id="rId3" Type="http://schemas.openxmlformats.org/officeDocument/2006/relationships/hyperlink" Target="https://github.com/matttaylor5060/largeScaleAutomatio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4" Type="http://schemas.openxmlformats.org/officeDocument/2006/relationships/image" Target="../media/image12.png"/><Relationship Id="rId15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wmf"/><Relationship Id="rId5" Type="http://schemas.openxmlformats.org/officeDocument/2006/relationships/image" Target="../media/image3.wmf"/><Relationship Id="rId6" Type="http://schemas.openxmlformats.org/officeDocument/2006/relationships/image" Target="../media/image4.wmf"/><Relationship Id="rId7" Type="http://schemas.openxmlformats.org/officeDocument/2006/relationships/image" Target="../media/image5.png"/><Relationship Id="rId8" Type="http://schemas.openxmlformats.org/officeDocument/2006/relationships/image" Target="../media/image6.emf"/><Relationship Id="rId9" Type="http://schemas.openxmlformats.org/officeDocument/2006/relationships/image" Target="../media/image7.wmf"/><Relationship Id="rId10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31"/>
          <p:cNvSpPr txBox="1">
            <a:spLocks noChangeArrowheads="1"/>
          </p:cNvSpPr>
          <p:nvPr/>
        </p:nvSpPr>
        <p:spPr bwMode="auto">
          <a:xfrm>
            <a:off x="531628" y="829340"/>
            <a:ext cx="8229599" cy="2708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4000" b="1" dirty="0" smtClean="0">
                <a:ea typeface="ＭＳ Ｐゴシック" pitchFamily="34" charset="-128"/>
              </a:rPr>
              <a:t>Automation of Very Large Scale Network Deployment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GB" altLang="en-US" sz="4000" b="1" dirty="0">
              <a:ea typeface="ＭＳ Ｐゴシック" pitchFamily="34" charset="-128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500" b="1" dirty="0" smtClean="0">
                <a:ea typeface="ＭＳ Ｐゴシック" pitchFamily="34" charset="-128"/>
              </a:rPr>
              <a:t>Matthew Taylor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500" b="1" dirty="0" smtClean="0">
                <a:ea typeface="ＭＳ Ｐゴシック" pitchFamily="34" charset="-128"/>
              </a:rPr>
              <a:t>Network Automation Consultant</a:t>
            </a:r>
            <a:endParaRPr lang="en-GB" altLang="en-US" sz="2500" b="1" dirty="0">
              <a:ea typeface="ＭＳ Ｐゴシック" pitchFamily="34" charset="-128"/>
            </a:endParaRPr>
          </a:p>
        </p:txBody>
      </p:sp>
      <p:sp>
        <p:nvSpPr>
          <p:cNvPr id="4" name="Text Box 231"/>
          <p:cNvSpPr txBox="1">
            <a:spLocks noChangeArrowheads="1"/>
          </p:cNvSpPr>
          <p:nvPr/>
        </p:nvSpPr>
        <p:spPr bwMode="auto">
          <a:xfrm>
            <a:off x="7150608" y="6523004"/>
            <a:ext cx="189280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000" b="1" dirty="0" smtClean="0">
                <a:ea typeface="ＭＳ Ｐゴシック" pitchFamily="34" charset="-128"/>
              </a:rPr>
              <a:t>matttaylor5060@gmail.com</a:t>
            </a:r>
            <a:endParaRPr lang="en-GB" altLang="en-US" sz="800" b="1" dirty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31"/>
          <p:cNvSpPr txBox="1">
            <a:spLocks noChangeArrowheads="1"/>
          </p:cNvSpPr>
          <p:nvPr/>
        </p:nvSpPr>
        <p:spPr bwMode="auto">
          <a:xfrm>
            <a:off x="7150608" y="6523004"/>
            <a:ext cx="189280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000" b="1" dirty="0" smtClean="0">
                <a:ea typeface="ＭＳ Ｐゴシック" pitchFamily="34" charset="-128"/>
              </a:rPr>
              <a:t>matttaylor5060@gmail.com</a:t>
            </a:r>
            <a:endParaRPr lang="en-GB" altLang="en-US" sz="800" b="1" dirty="0">
              <a:ea typeface="ＭＳ Ｐゴシック" pitchFamily="34" charset="-12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56816" y="894041"/>
            <a:ext cx="6373368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interface ATM</a:t>
            </a:r>
            <a:r>
              <a:rPr lang="mr-IN" sz="2000" dirty="0">
                <a:solidFill>
                  <a:srgbClr val="0000FF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&lt;&gt;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 description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- ADSL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 no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ip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 address</a:t>
            </a:r>
          </a:p>
          <a:p>
            <a:r>
              <a:rPr lang="mr-IN" sz="2000" dirty="0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pvc</a:t>
            </a:r>
            <a:r>
              <a:rPr lang="mr-IN" sz="2000" dirty="0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solidFill>
                  <a:srgbClr val="0000FF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&lt;&gt;</a:t>
            </a:r>
            <a:r>
              <a:rPr lang="mr-IN" sz="2000" dirty="0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mr-IN" sz="2000" dirty="0">
                <a:solidFill>
                  <a:srgbClr val="0000FF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&lt;&gt;</a:t>
            </a:r>
            <a:r>
              <a:rPr lang="mr-IN" sz="2000" dirty="0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  encapsulation aal5mux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ppp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 dialer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  dialer pool-member 1</a:t>
            </a:r>
          </a:p>
          <a:p>
            <a:r>
              <a:rPr lang="mr-IN" sz="2000" dirty="0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 !</a:t>
            </a:r>
          </a:p>
          <a:p>
            <a:r>
              <a:rPr lang="mr-IN" sz="2000" dirty="0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!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interface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Dialer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&lt;&gt;</a:t>
            </a: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ip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 address </a:t>
            </a:r>
            <a:r>
              <a:rPr lang="en-US" sz="2000" b="1" dirty="0">
                <a:solidFill>
                  <a:srgbClr val="FF0000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negotiated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 encapsulation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ppp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 dialer pool 1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ppp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 chap hostname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&lt;&gt;</a:t>
            </a:r>
            <a:endParaRPr lang="en-US" sz="2000" dirty="0">
              <a:solidFill>
                <a:srgbClr val="0000FF"/>
              </a:solidFill>
              <a:highlight>
                <a:srgbClr val="FFFFFF"/>
              </a:highlight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ppp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 chap password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&lt;&gt;</a:t>
            </a:r>
          </a:p>
          <a:p>
            <a:r>
              <a:rPr lang="mr-IN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!</a:t>
            </a:r>
            <a:endParaRPr lang="en-US" sz="20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534" y="6061339"/>
            <a:ext cx="9025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Key </a:t>
            </a:r>
            <a:r>
              <a:rPr lang="en-GB" sz="2400" b="1" dirty="0" err="1" smtClean="0"/>
              <a:t>configs</a:t>
            </a:r>
            <a:r>
              <a:rPr lang="en-GB" sz="2400" b="1" dirty="0" smtClean="0"/>
              <a:t> for dynamic IP addressing (cisco, DSL example)</a:t>
            </a:r>
            <a:endParaRPr lang="en-GB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340864" y="266668"/>
            <a:ext cx="4535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Remote site router </a:t>
            </a:r>
            <a:r>
              <a:rPr lang="en-GB" sz="2400" b="1" smtClean="0"/>
              <a:t>(identical) 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940060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92123" y="539313"/>
            <a:ext cx="7475221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mr-IN" dirty="0">
              <a:solidFill>
                <a:srgbClr val="000000"/>
              </a:solidFill>
              <a:highlight>
                <a:srgbClr val="FFFFFF"/>
              </a:highlight>
              <a:latin typeface="Monaco" charset="0"/>
            </a:endParaRPr>
          </a:p>
          <a:p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aaa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 authentication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ppp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&lt;&gt;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 group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&lt;&gt;</a:t>
            </a:r>
          </a:p>
          <a:p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aaa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authorization network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&lt;&gt;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group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&lt;&gt;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 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!</a:t>
            </a:r>
          </a:p>
          <a:p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vpdn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enable</a:t>
            </a:r>
          </a:p>
          <a:p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vpdn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 search-order domain  </a:t>
            </a:r>
          </a:p>
          <a:p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vpdn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-group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&lt;&gt;</a:t>
            </a:r>
            <a:endParaRPr lang="en-US" sz="2000" dirty="0">
              <a:solidFill>
                <a:srgbClr val="0000FF"/>
              </a:solidFill>
              <a:highlight>
                <a:srgbClr val="FFFFFF"/>
              </a:highlight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 accept-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dialin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  virtual-template 1</a:t>
            </a:r>
          </a:p>
          <a:p>
            <a:r>
              <a:rPr lang="mr-IN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!</a:t>
            </a:r>
            <a:endParaRPr lang="mr-IN" sz="2000" dirty="0">
              <a:solidFill>
                <a:srgbClr val="000000"/>
              </a:solidFill>
              <a:highlight>
                <a:srgbClr val="FFFFFF"/>
              </a:highlight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interface Virtual-Template1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 no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ip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 address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peer default </a:t>
            </a:r>
            <a:r>
              <a:rPr lang="en-US" sz="2000" b="1" dirty="0" err="1">
                <a:solidFill>
                  <a:srgbClr val="FF0000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ip</a:t>
            </a:r>
            <a:r>
              <a:rPr lang="en-US" sz="2000" b="1" dirty="0">
                <a:solidFill>
                  <a:srgbClr val="FF0000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 address pool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init_ip_pool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ppp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 authentication chap pap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&lt;&gt;</a:t>
            </a:r>
            <a:endParaRPr lang="en-US" sz="2000" dirty="0">
              <a:solidFill>
                <a:srgbClr val="0000FF"/>
              </a:solidFill>
              <a:highlight>
                <a:srgbClr val="FFFFFF"/>
              </a:highlight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ppp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 authorization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&lt;&gt;</a:t>
            </a:r>
            <a:endParaRPr lang="en-US" sz="2000" dirty="0">
              <a:solidFill>
                <a:srgbClr val="0000FF"/>
              </a:solidFill>
              <a:highlight>
                <a:srgbClr val="FFFFFF"/>
              </a:highlight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2000" dirty="0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!</a:t>
            </a:r>
          </a:p>
          <a:p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ip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 local pool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init_ip_pool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to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64467" y="191841"/>
            <a:ext cx="2763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smtClean="0"/>
              <a:t>NNI router </a:t>
            </a:r>
            <a:endParaRPr lang="en-GB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18534" y="6061339"/>
            <a:ext cx="9025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Key </a:t>
            </a:r>
            <a:r>
              <a:rPr lang="en-GB" sz="2400" b="1" dirty="0" err="1" smtClean="0"/>
              <a:t>configs</a:t>
            </a:r>
            <a:r>
              <a:rPr lang="en-GB" sz="2400" b="1" dirty="0" smtClean="0"/>
              <a:t> for dynamic IP addressing (cisco, DSL example)</a:t>
            </a:r>
            <a:endParaRPr lang="en-GB" sz="2400" b="1" dirty="0"/>
          </a:p>
        </p:txBody>
      </p:sp>
      <p:sp>
        <p:nvSpPr>
          <p:cNvPr id="8" name="Text Box 231"/>
          <p:cNvSpPr txBox="1">
            <a:spLocks noChangeArrowheads="1"/>
          </p:cNvSpPr>
          <p:nvPr/>
        </p:nvSpPr>
        <p:spPr bwMode="auto">
          <a:xfrm>
            <a:off x="7150608" y="6523004"/>
            <a:ext cx="189280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000" b="1" dirty="0" smtClean="0">
                <a:ea typeface="ＭＳ Ｐゴシック" pitchFamily="34" charset="-128"/>
              </a:rPr>
              <a:t>matttaylor5060@gmail.com</a:t>
            </a:r>
            <a:endParaRPr lang="en-GB" altLang="en-US" sz="800" b="1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4454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wpmu.org/wp-content/uploads/2011/12/WordPress-question-competi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1989" y="480689"/>
            <a:ext cx="5276850" cy="5276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Box 231"/>
          <p:cNvSpPr txBox="1">
            <a:spLocks noChangeArrowheads="1"/>
          </p:cNvSpPr>
          <p:nvPr/>
        </p:nvSpPr>
        <p:spPr bwMode="auto">
          <a:xfrm>
            <a:off x="1439333" y="5830895"/>
            <a:ext cx="770466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 b="1" dirty="0" err="1" smtClean="0">
                <a:ea typeface="ＭＳ Ｐゴシック" pitchFamily="34" charset="-128"/>
              </a:rPr>
              <a:t>Github</a:t>
            </a:r>
            <a:r>
              <a:rPr lang="en-GB" altLang="en-US" sz="1600" b="1" dirty="0" smtClean="0">
                <a:ea typeface="ＭＳ Ｐゴシック" pitchFamily="34" charset="-128"/>
              </a:rPr>
              <a:t>:   </a:t>
            </a:r>
            <a:r>
              <a:rPr lang="en-GB" altLang="en-US" sz="1600" b="1" dirty="0" smtClean="0">
                <a:ea typeface="ＭＳ Ｐゴシック" pitchFamily="34" charset="-128"/>
                <a:hlinkClick r:id="rId3"/>
              </a:rPr>
              <a:t>https</a:t>
            </a:r>
            <a:r>
              <a:rPr lang="en-GB" altLang="en-US" sz="1600" b="1" dirty="0">
                <a:ea typeface="ＭＳ Ｐゴシック" pitchFamily="34" charset="-128"/>
                <a:hlinkClick r:id="rId3"/>
              </a:rPr>
              <a:t>://</a:t>
            </a:r>
            <a:r>
              <a:rPr lang="en-GB" altLang="en-US" sz="1600" b="1" dirty="0" smtClean="0">
                <a:ea typeface="ＭＳ Ｐゴシック" pitchFamily="34" charset="-128"/>
                <a:hlinkClick r:id="rId3"/>
              </a:rPr>
              <a:t>github.com/matttaylor5060/largeScaleAutomation</a:t>
            </a:r>
            <a:endParaRPr lang="en-GB" altLang="en-US" sz="1600" b="1" dirty="0" smtClean="0">
              <a:ea typeface="ＭＳ Ｐゴシック" pitchFamily="34" charset="-128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 b="1" dirty="0" smtClean="0">
                <a:ea typeface="ＭＳ Ｐゴシック" pitchFamily="34" charset="-128"/>
              </a:rPr>
              <a:t>Email:	matttaylor5060@gmail.com</a:t>
            </a:r>
            <a:endParaRPr lang="en-GB" altLang="en-US" sz="1200" b="1" dirty="0">
              <a:ea typeface="ＭＳ Ｐゴシック" pitchFamily="34" charset="-128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600" b="1" dirty="0" smtClean="0">
                <a:ea typeface="ＭＳ Ｐゴシック" pitchFamily="34" charset="-128"/>
              </a:rPr>
              <a:t> </a:t>
            </a:r>
            <a:endParaRPr lang="en-GB" altLang="en-US" sz="1600" b="1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5314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1440" y="402336"/>
            <a:ext cx="88542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800" b="1" dirty="0" smtClean="0"/>
              <a:t>Here’s the problem</a:t>
            </a:r>
          </a:p>
        </p:txBody>
      </p:sp>
      <p:sp>
        <p:nvSpPr>
          <p:cNvPr id="4" name="Text Box 231"/>
          <p:cNvSpPr txBox="1">
            <a:spLocks noChangeArrowheads="1"/>
          </p:cNvSpPr>
          <p:nvPr/>
        </p:nvSpPr>
        <p:spPr bwMode="auto">
          <a:xfrm>
            <a:off x="7150608" y="6523004"/>
            <a:ext cx="189280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000" b="1" dirty="0" smtClean="0">
                <a:ea typeface="ＭＳ Ｐゴシック" pitchFamily="34" charset="-128"/>
              </a:rPr>
              <a:t>matttaylor5060@gmail.com</a:t>
            </a:r>
            <a:endParaRPr lang="en-GB" altLang="en-US" sz="800" b="1" dirty="0">
              <a:ea typeface="ＭＳ Ｐゴシック" pitchFamily="34" charset="-12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39" y="3797666"/>
            <a:ext cx="88542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b="1" dirty="0" smtClean="0"/>
              <a:t>How can we do this?</a:t>
            </a:r>
            <a:endParaRPr lang="en-GB" sz="2400" b="1" dirty="0"/>
          </a:p>
        </p:txBody>
      </p:sp>
      <p:sp>
        <p:nvSpPr>
          <p:cNvPr id="8" name="Rectangle 7"/>
          <p:cNvSpPr/>
          <p:nvPr/>
        </p:nvSpPr>
        <p:spPr>
          <a:xfrm>
            <a:off x="91439" y="1096170"/>
            <a:ext cx="88542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GB" sz="2400" b="1" dirty="0" smtClean="0"/>
              <a:t>You have over 10,000 remote sites </a:t>
            </a:r>
          </a:p>
        </p:txBody>
      </p:sp>
      <p:sp>
        <p:nvSpPr>
          <p:cNvPr id="9" name="Rectangle 8"/>
          <p:cNvSpPr/>
          <p:nvPr/>
        </p:nvSpPr>
        <p:spPr>
          <a:xfrm>
            <a:off x="91438" y="1563892"/>
            <a:ext cx="88542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GB" sz="2400" b="1" dirty="0" smtClean="0"/>
              <a:t>You want to migrate them all to a new WAN and install a new remote site router and LAN switches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91438" y="2393254"/>
            <a:ext cx="88542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GB" sz="2400" b="1" dirty="0" smtClean="0"/>
              <a:t>You MUST achieve this in 9 months.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2547351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1"/>
      <p:bldP spid="8" grpId="0"/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9711" y="1178460"/>
            <a:ext cx="885428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GB" sz="2400" b="1" dirty="0" smtClean="0"/>
              <a:t>No pre-installation of site specific configurations to the remote site equipment (allowing any equipment to be shipped </a:t>
            </a:r>
            <a:r>
              <a:rPr lang="en-GB" sz="2400" b="1" dirty="0" smtClean="0"/>
              <a:t>to any site)</a:t>
            </a:r>
            <a:endParaRPr lang="en-GB" sz="2400" b="1" dirty="0" smtClean="0"/>
          </a:p>
        </p:txBody>
      </p:sp>
      <p:sp>
        <p:nvSpPr>
          <p:cNvPr id="3" name="Rectangle 2"/>
          <p:cNvSpPr/>
          <p:nvPr/>
        </p:nvSpPr>
        <p:spPr>
          <a:xfrm>
            <a:off x="91440" y="402336"/>
            <a:ext cx="88542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800" b="1" dirty="0" smtClean="0"/>
              <a:t>The Plan</a:t>
            </a:r>
          </a:p>
        </p:txBody>
      </p:sp>
      <p:sp>
        <p:nvSpPr>
          <p:cNvPr id="4" name="Text Box 231"/>
          <p:cNvSpPr txBox="1">
            <a:spLocks noChangeArrowheads="1"/>
          </p:cNvSpPr>
          <p:nvPr/>
        </p:nvSpPr>
        <p:spPr bwMode="auto">
          <a:xfrm>
            <a:off x="7150608" y="6523004"/>
            <a:ext cx="189280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000" b="1" dirty="0" smtClean="0">
                <a:ea typeface="ＭＳ Ｐゴシック" pitchFamily="34" charset="-128"/>
              </a:rPr>
              <a:t>matttaylor5060@gmail.com</a:t>
            </a:r>
            <a:endParaRPr lang="en-GB" altLang="en-US" sz="800" b="1" dirty="0">
              <a:ea typeface="ＭＳ Ｐゴシック" pitchFamily="34" charset="-12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9711" y="2337242"/>
            <a:ext cx="885428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GB" sz="2400" b="1" dirty="0" smtClean="0"/>
              <a:t>Avoid the need for the on-site installation engineer to load site-specific configurations or connect to the </a:t>
            </a:r>
            <a:r>
              <a:rPr lang="en-GB" sz="2400" b="1" dirty="0"/>
              <a:t>remote site </a:t>
            </a:r>
            <a:r>
              <a:rPr lang="en-GB" sz="2400" b="1" dirty="0" smtClean="0"/>
              <a:t>equipment (to access larger pool of non-cisco aware installation engineers)</a:t>
            </a:r>
            <a:endParaRPr lang="en-GB" b="1" dirty="0"/>
          </a:p>
        </p:txBody>
      </p:sp>
      <p:sp>
        <p:nvSpPr>
          <p:cNvPr id="6" name="Rectangle 5"/>
          <p:cNvSpPr/>
          <p:nvPr/>
        </p:nvSpPr>
        <p:spPr>
          <a:xfrm>
            <a:off x="289710" y="3927604"/>
            <a:ext cx="88542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GB" sz="2400" b="1" dirty="0" smtClean="0"/>
              <a:t>In other words have </a:t>
            </a:r>
            <a:r>
              <a:rPr lang="en-GB" sz="2400" b="1" u="sng" dirty="0" smtClean="0"/>
              <a:t>identical</a:t>
            </a:r>
            <a:r>
              <a:rPr lang="en-GB" sz="2400" b="1" dirty="0" smtClean="0"/>
              <a:t> configurations on all equipment </a:t>
            </a:r>
            <a:endParaRPr lang="en-GB" b="1" dirty="0"/>
          </a:p>
        </p:txBody>
      </p:sp>
      <p:sp>
        <p:nvSpPr>
          <p:cNvPr id="7" name="Rectangle 6"/>
          <p:cNvSpPr/>
          <p:nvPr/>
        </p:nvSpPr>
        <p:spPr>
          <a:xfrm>
            <a:off x="289709" y="4758601"/>
            <a:ext cx="885428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GB" sz="2400" b="1" dirty="0" smtClean="0"/>
              <a:t>Automate the loading of site specific configurations and testing during the engineering visit.</a:t>
            </a:r>
          </a:p>
          <a:p>
            <a:pPr marL="285750" indent="-285750">
              <a:buFont typeface="Arial" charset="0"/>
              <a:buChar char="•"/>
            </a:pP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988604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/>
          <p:cNvGrpSpPr/>
          <p:nvPr/>
        </p:nvGrpSpPr>
        <p:grpSpPr>
          <a:xfrm>
            <a:off x="1433892" y="3907203"/>
            <a:ext cx="4124936" cy="830722"/>
            <a:chOff x="-1019597" y="5636414"/>
            <a:chExt cx="4124936" cy="830722"/>
          </a:xfrm>
        </p:grpSpPr>
        <p:sp>
          <p:nvSpPr>
            <p:cNvPr id="247" name="TextBox 246"/>
            <p:cNvSpPr txBox="1"/>
            <p:nvPr/>
          </p:nvSpPr>
          <p:spPr>
            <a:xfrm>
              <a:off x="-79513" y="5636414"/>
              <a:ext cx="207924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b="1" smtClean="0"/>
                <a:t>Commissioning Helpdesk </a:t>
              </a:r>
              <a:r>
                <a:rPr lang="en-GB" sz="900" b="1" dirty="0" smtClean="0"/>
                <a:t>Console</a:t>
              </a:r>
              <a:endParaRPr lang="en-GB" sz="900" b="1" dirty="0"/>
            </a:p>
          </p:txBody>
        </p:sp>
        <p:pic>
          <p:nvPicPr>
            <p:cNvPr id="49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019597" y="5816097"/>
              <a:ext cx="4124936" cy="6510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466" name="Group 19465"/>
          <p:cNvGrpSpPr/>
          <p:nvPr/>
        </p:nvGrpSpPr>
        <p:grpSpPr>
          <a:xfrm>
            <a:off x="108034" y="18106"/>
            <a:ext cx="4846956" cy="555683"/>
            <a:chOff x="351317" y="156257"/>
            <a:chExt cx="3784922" cy="428265"/>
          </a:xfrm>
        </p:grpSpPr>
        <p:sp>
          <p:nvSpPr>
            <p:cNvPr id="19464" name="Rounded Rectangular Callout 19463"/>
            <p:cNvSpPr/>
            <p:nvPr/>
          </p:nvSpPr>
          <p:spPr>
            <a:xfrm>
              <a:off x="383486" y="156257"/>
              <a:ext cx="3557035" cy="428265"/>
            </a:xfrm>
            <a:prstGeom prst="wedgeRoundRect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1" name="TextBox 620"/>
            <p:cNvSpPr txBox="1"/>
            <p:nvPr/>
          </p:nvSpPr>
          <p:spPr>
            <a:xfrm>
              <a:off x="351317" y="180598"/>
              <a:ext cx="3784922" cy="2846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 smtClean="0"/>
                <a:t>10 – Hi.  I am in the remote site 111111, and the serial number of the new Cisco router is GR1234567.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914776" y="828302"/>
            <a:ext cx="2811682" cy="1715114"/>
            <a:chOff x="2919725" y="853227"/>
            <a:chExt cx="2811682" cy="1715114"/>
          </a:xfrm>
        </p:grpSpPr>
        <p:pic>
          <p:nvPicPr>
            <p:cNvPr id="274" name="Picture 14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9725" y="853227"/>
              <a:ext cx="2005325" cy="1715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5" name="Text Box 42"/>
            <p:cNvSpPr txBox="1">
              <a:spLocks noChangeArrowheads="1"/>
            </p:cNvSpPr>
            <p:nvPr/>
          </p:nvSpPr>
          <p:spPr bwMode="auto">
            <a:xfrm>
              <a:off x="3114405" y="1062455"/>
              <a:ext cx="1083248" cy="64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200" b="1" smtClean="0">
                  <a:ea typeface="ＭＳ Ｐゴシック" pitchFamily="34" charset="-128"/>
                </a:rPr>
                <a:t>PPP based Access </a:t>
              </a:r>
              <a:endParaRPr lang="en-GB" altLang="en-US" sz="1200" b="1" dirty="0" smtClean="0">
                <a:ea typeface="ＭＳ Ｐゴシック" pitchFamily="34" charset="-128"/>
              </a:endParaRP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200" b="1" dirty="0" smtClean="0">
                  <a:ea typeface="ＭＳ Ｐゴシック" pitchFamily="34" charset="-128"/>
                </a:rPr>
                <a:t>e.g. DSL</a:t>
              </a:r>
              <a:endParaRPr lang="en-GB" altLang="en-US" sz="1200" b="1" dirty="0">
                <a:ea typeface="ＭＳ Ｐゴシック" pitchFamily="34" charset="-128"/>
              </a:endParaRPr>
            </a:p>
          </p:txBody>
        </p:sp>
        <p:cxnSp>
          <p:nvCxnSpPr>
            <p:cNvPr id="358" name="Straight Connector 357"/>
            <p:cNvCxnSpPr/>
            <p:nvPr/>
          </p:nvCxnSpPr>
          <p:spPr>
            <a:xfrm flipV="1">
              <a:off x="4806069" y="1214097"/>
              <a:ext cx="925338" cy="18812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Straight Connector 42"/>
          <p:cNvCxnSpPr/>
          <p:nvPr/>
        </p:nvCxnSpPr>
        <p:spPr>
          <a:xfrm>
            <a:off x="2066555" y="1567861"/>
            <a:ext cx="848221" cy="1027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1538649" y="1388599"/>
            <a:ext cx="534987" cy="287222"/>
            <a:chOff x="1039822" y="1024354"/>
            <a:chExt cx="534987" cy="287222"/>
          </a:xfrm>
        </p:grpSpPr>
        <p:grpSp>
          <p:nvGrpSpPr>
            <p:cNvPr id="33" name="Group 32"/>
            <p:cNvGrpSpPr/>
            <p:nvPr/>
          </p:nvGrpSpPr>
          <p:grpSpPr>
            <a:xfrm>
              <a:off x="1039822" y="1024354"/>
              <a:ext cx="534987" cy="287222"/>
              <a:chOff x="1039822" y="1024354"/>
              <a:chExt cx="534987" cy="287222"/>
            </a:xfrm>
          </p:grpSpPr>
          <p:sp>
            <p:nvSpPr>
              <p:cNvPr id="304" name="Oval 276"/>
              <p:cNvSpPr>
                <a:spLocks noChangeArrowheads="1"/>
              </p:cNvSpPr>
              <p:nvPr/>
            </p:nvSpPr>
            <p:spPr bwMode="auto">
              <a:xfrm>
                <a:off x="1041998" y="1152826"/>
                <a:ext cx="531812" cy="158750"/>
              </a:xfrm>
              <a:prstGeom prst="ellipse">
                <a:avLst/>
              </a:prstGeom>
              <a:solidFill>
                <a:srgbClr val="FFC000"/>
              </a:solidFill>
              <a:ln w="6350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grpSp>
            <p:nvGrpSpPr>
              <p:cNvPr id="32" name="Group 31"/>
              <p:cNvGrpSpPr/>
              <p:nvPr/>
            </p:nvGrpSpPr>
            <p:grpSpPr>
              <a:xfrm>
                <a:off x="1039822" y="1024354"/>
                <a:ext cx="534987" cy="276225"/>
                <a:chOff x="2576513" y="4467225"/>
                <a:chExt cx="534987" cy="276225"/>
              </a:xfrm>
            </p:grpSpPr>
            <p:sp>
              <p:nvSpPr>
                <p:cNvPr id="4" name="AutoShape 271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2576513" y="4467225"/>
                  <a:ext cx="534987" cy="2762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" name="Oval 273"/>
                <p:cNvSpPr>
                  <a:spLocks noChangeArrowheads="1"/>
                </p:cNvSpPr>
                <p:nvPr/>
              </p:nvSpPr>
              <p:spPr bwMode="auto">
                <a:xfrm>
                  <a:off x="2578100" y="4583113"/>
                  <a:ext cx="531812" cy="158750"/>
                </a:xfrm>
                <a:prstGeom prst="ellipse">
                  <a:avLst/>
                </a:prstGeom>
                <a:solidFill>
                  <a:srgbClr val="FFC000"/>
                </a:solidFill>
                <a:ln w="3175">
                  <a:solidFill>
                    <a:srgbClr val="AAE6FF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solidFill>
                      <a:srgbClr val="FFC000"/>
                    </a:solidFill>
                  </a:endParaRPr>
                </a:p>
              </p:txBody>
            </p:sp>
            <p:sp>
              <p:nvSpPr>
                <p:cNvPr id="6" name="Rectangle 274"/>
                <p:cNvSpPr>
                  <a:spLocks noChangeArrowheads="1"/>
                </p:cNvSpPr>
                <p:nvPr/>
              </p:nvSpPr>
              <p:spPr bwMode="auto">
                <a:xfrm>
                  <a:off x="2576513" y="4549775"/>
                  <a:ext cx="531812" cy="114300"/>
                </a:xfrm>
                <a:prstGeom prst="rect">
                  <a:avLst/>
                </a:prstGeom>
                <a:solidFill>
                  <a:srgbClr val="0078A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7" name="Rectangle 275"/>
                <p:cNvSpPr>
                  <a:spLocks noChangeArrowheads="1"/>
                </p:cNvSpPr>
                <p:nvPr/>
              </p:nvSpPr>
              <p:spPr bwMode="auto">
                <a:xfrm>
                  <a:off x="2576513" y="4549775"/>
                  <a:ext cx="531812" cy="114300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8" name="Oval 276"/>
                <p:cNvSpPr>
                  <a:spLocks noChangeArrowheads="1"/>
                </p:cNvSpPr>
                <p:nvPr/>
              </p:nvSpPr>
              <p:spPr bwMode="auto">
                <a:xfrm>
                  <a:off x="2578100" y="4468813"/>
                  <a:ext cx="531812" cy="158750"/>
                </a:xfrm>
                <a:prstGeom prst="ellipse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grpSp>
              <p:nvGrpSpPr>
                <p:cNvPr id="9" name="Group 295"/>
                <p:cNvGrpSpPr>
                  <a:grpSpLocks/>
                </p:cNvGrpSpPr>
                <p:nvPr/>
              </p:nvGrpSpPr>
              <p:grpSpPr bwMode="auto">
                <a:xfrm>
                  <a:off x="2657475" y="4487863"/>
                  <a:ext cx="369887" cy="122238"/>
                  <a:chOff x="1674" y="2827"/>
                  <a:chExt cx="233" cy="77"/>
                </a:xfrm>
              </p:grpSpPr>
              <p:grpSp>
                <p:nvGrpSpPr>
                  <p:cNvPr id="12" name="Group 285"/>
                  <p:cNvGrpSpPr>
                    <a:grpSpLocks/>
                  </p:cNvGrpSpPr>
                  <p:nvPr/>
                </p:nvGrpSpPr>
                <p:grpSpPr bwMode="auto">
                  <a:xfrm>
                    <a:off x="1674" y="2827"/>
                    <a:ext cx="231" cy="75"/>
                    <a:chOff x="1674" y="2827"/>
                    <a:chExt cx="231" cy="75"/>
                  </a:xfrm>
                </p:grpSpPr>
                <p:sp>
                  <p:nvSpPr>
                    <p:cNvPr id="24" name="Freeform 277"/>
                    <p:cNvSpPr>
                      <a:spLocks/>
                    </p:cNvSpPr>
                    <p:nvPr/>
                  </p:nvSpPr>
                  <p:spPr bwMode="auto">
                    <a:xfrm>
                      <a:off x="1795" y="2828"/>
                      <a:ext cx="110" cy="33"/>
                    </a:xfrm>
                    <a:custGeom>
                      <a:avLst/>
                      <a:gdLst>
                        <a:gd name="T0" fmla="*/ 0 w 110"/>
                        <a:gd name="T1" fmla="*/ 25 h 33"/>
                        <a:gd name="T2" fmla="*/ 24 w 110"/>
                        <a:gd name="T3" fmla="*/ 33 h 33"/>
                        <a:gd name="T4" fmla="*/ 83 w 110"/>
                        <a:gd name="T5" fmla="*/ 11 h 33"/>
                        <a:gd name="T6" fmla="*/ 110 w 110"/>
                        <a:gd name="T7" fmla="*/ 18 h 33"/>
                        <a:gd name="T8" fmla="*/ 96 w 110"/>
                        <a:gd name="T9" fmla="*/ 0 h 33"/>
                        <a:gd name="T10" fmla="*/ 26 w 110"/>
                        <a:gd name="T11" fmla="*/ 0 h 33"/>
                        <a:gd name="T12" fmla="*/ 55 w 110"/>
                        <a:gd name="T13" fmla="*/ 6 h 33"/>
                        <a:gd name="T14" fmla="*/ 0 w 110"/>
                        <a:gd name="T15" fmla="*/ 25 h 3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</a:cxnLst>
                      <a:rect l="0" t="0" r="r" b="b"/>
                      <a:pathLst>
                        <a:path w="110" h="33">
                          <a:moveTo>
                            <a:pt x="0" y="25"/>
                          </a:moveTo>
                          <a:lnTo>
                            <a:pt x="24" y="33"/>
                          </a:lnTo>
                          <a:lnTo>
                            <a:pt x="83" y="11"/>
                          </a:lnTo>
                          <a:lnTo>
                            <a:pt x="110" y="18"/>
                          </a:lnTo>
                          <a:lnTo>
                            <a:pt x="96" y="0"/>
                          </a:lnTo>
                          <a:lnTo>
                            <a:pt x="26" y="0"/>
                          </a:lnTo>
                          <a:lnTo>
                            <a:pt x="55" y="6"/>
                          </a:lnTo>
                          <a:lnTo>
                            <a:pt x="0" y="25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/>
                    </a:p>
                  </p:txBody>
                </p:sp>
                <p:sp>
                  <p:nvSpPr>
                    <p:cNvPr id="25" name="Freeform 278"/>
                    <p:cNvSpPr>
                      <a:spLocks/>
                    </p:cNvSpPr>
                    <p:nvPr/>
                  </p:nvSpPr>
                  <p:spPr bwMode="auto">
                    <a:xfrm>
                      <a:off x="1795" y="2828"/>
                      <a:ext cx="110" cy="33"/>
                    </a:xfrm>
                    <a:custGeom>
                      <a:avLst/>
                      <a:gdLst>
                        <a:gd name="T0" fmla="*/ 0 w 110"/>
                        <a:gd name="T1" fmla="*/ 25 h 33"/>
                        <a:gd name="T2" fmla="*/ 24 w 110"/>
                        <a:gd name="T3" fmla="*/ 33 h 33"/>
                        <a:gd name="T4" fmla="*/ 83 w 110"/>
                        <a:gd name="T5" fmla="*/ 11 h 33"/>
                        <a:gd name="T6" fmla="*/ 110 w 110"/>
                        <a:gd name="T7" fmla="*/ 18 h 33"/>
                        <a:gd name="T8" fmla="*/ 96 w 110"/>
                        <a:gd name="T9" fmla="*/ 0 h 33"/>
                        <a:gd name="T10" fmla="*/ 26 w 110"/>
                        <a:gd name="T11" fmla="*/ 0 h 33"/>
                        <a:gd name="T12" fmla="*/ 55 w 110"/>
                        <a:gd name="T13" fmla="*/ 6 h 33"/>
                        <a:gd name="T14" fmla="*/ 0 w 110"/>
                        <a:gd name="T15" fmla="*/ 25 h 3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</a:cxnLst>
                      <a:rect l="0" t="0" r="r" b="b"/>
                      <a:pathLst>
                        <a:path w="110" h="33">
                          <a:moveTo>
                            <a:pt x="0" y="25"/>
                          </a:moveTo>
                          <a:lnTo>
                            <a:pt x="24" y="33"/>
                          </a:lnTo>
                          <a:lnTo>
                            <a:pt x="83" y="11"/>
                          </a:lnTo>
                          <a:lnTo>
                            <a:pt x="110" y="18"/>
                          </a:lnTo>
                          <a:lnTo>
                            <a:pt x="96" y="0"/>
                          </a:lnTo>
                          <a:lnTo>
                            <a:pt x="26" y="0"/>
                          </a:lnTo>
                          <a:lnTo>
                            <a:pt x="55" y="6"/>
                          </a:lnTo>
                          <a:lnTo>
                            <a:pt x="0" y="25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/>
                    </a:p>
                  </p:txBody>
                </p:sp>
                <p:sp>
                  <p:nvSpPr>
                    <p:cNvPr id="26" name="Freeform 279"/>
                    <p:cNvSpPr>
                      <a:spLocks/>
                    </p:cNvSpPr>
                    <p:nvPr/>
                  </p:nvSpPr>
                  <p:spPr bwMode="auto">
                    <a:xfrm>
                      <a:off x="1674" y="2866"/>
                      <a:ext cx="110" cy="34"/>
                    </a:xfrm>
                    <a:custGeom>
                      <a:avLst/>
                      <a:gdLst>
                        <a:gd name="T0" fmla="*/ 110 w 110"/>
                        <a:gd name="T1" fmla="*/ 7 h 34"/>
                        <a:gd name="T2" fmla="*/ 86 w 110"/>
                        <a:gd name="T3" fmla="*/ 0 h 34"/>
                        <a:gd name="T4" fmla="*/ 29 w 110"/>
                        <a:gd name="T5" fmla="*/ 22 h 34"/>
                        <a:gd name="T6" fmla="*/ 0 w 110"/>
                        <a:gd name="T7" fmla="*/ 14 h 34"/>
                        <a:gd name="T8" fmla="*/ 14 w 110"/>
                        <a:gd name="T9" fmla="*/ 34 h 34"/>
                        <a:gd name="T10" fmla="*/ 86 w 110"/>
                        <a:gd name="T11" fmla="*/ 34 h 34"/>
                        <a:gd name="T12" fmla="*/ 55 w 110"/>
                        <a:gd name="T13" fmla="*/ 27 h 34"/>
                        <a:gd name="T14" fmla="*/ 110 w 110"/>
                        <a:gd name="T15" fmla="*/ 7 h 3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</a:cxnLst>
                      <a:rect l="0" t="0" r="r" b="b"/>
                      <a:pathLst>
                        <a:path w="110" h="34">
                          <a:moveTo>
                            <a:pt x="110" y="7"/>
                          </a:moveTo>
                          <a:lnTo>
                            <a:pt x="86" y="0"/>
                          </a:lnTo>
                          <a:lnTo>
                            <a:pt x="29" y="22"/>
                          </a:lnTo>
                          <a:lnTo>
                            <a:pt x="0" y="14"/>
                          </a:lnTo>
                          <a:lnTo>
                            <a:pt x="14" y="34"/>
                          </a:lnTo>
                          <a:lnTo>
                            <a:pt x="86" y="34"/>
                          </a:lnTo>
                          <a:lnTo>
                            <a:pt x="55" y="27"/>
                          </a:lnTo>
                          <a:lnTo>
                            <a:pt x="110" y="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/>
                    </a:p>
                  </p:txBody>
                </p:sp>
                <p:sp>
                  <p:nvSpPr>
                    <p:cNvPr id="27" name="Freeform 280"/>
                    <p:cNvSpPr>
                      <a:spLocks/>
                    </p:cNvSpPr>
                    <p:nvPr/>
                  </p:nvSpPr>
                  <p:spPr bwMode="auto">
                    <a:xfrm>
                      <a:off x="1674" y="2866"/>
                      <a:ext cx="110" cy="34"/>
                    </a:xfrm>
                    <a:custGeom>
                      <a:avLst/>
                      <a:gdLst>
                        <a:gd name="T0" fmla="*/ 110 w 110"/>
                        <a:gd name="T1" fmla="*/ 7 h 34"/>
                        <a:gd name="T2" fmla="*/ 86 w 110"/>
                        <a:gd name="T3" fmla="*/ 0 h 34"/>
                        <a:gd name="T4" fmla="*/ 29 w 110"/>
                        <a:gd name="T5" fmla="*/ 22 h 34"/>
                        <a:gd name="T6" fmla="*/ 0 w 110"/>
                        <a:gd name="T7" fmla="*/ 14 h 34"/>
                        <a:gd name="T8" fmla="*/ 14 w 110"/>
                        <a:gd name="T9" fmla="*/ 34 h 34"/>
                        <a:gd name="T10" fmla="*/ 86 w 110"/>
                        <a:gd name="T11" fmla="*/ 34 h 34"/>
                        <a:gd name="T12" fmla="*/ 55 w 110"/>
                        <a:gd name="T13" fmla="*/ 27 h 34"/>
                        <a:gd name="T14" fmla="*/ 110 w 110"/>
                        <a:gd name="T15" fmla="*/ 7 h 3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</a:cxnLst>
                      <a:rect l="0" t="0" r="r" b="b"/>
                      <a:pathLst>
                        <a:path w="110" h="34">
                          <a:moveTo>
                            <a:pt x="110" y="7"/>
                          </a:moveTo>
                          <a:lnTo>
                            <a:pt x="86" y="0"/>
                          </a:lnTo>
                          <a:lnTo>
                            <a:pt x="29" y="22"/>
                          </a:lnTo>
                          <a:lnTo>
                            <a:pt x="0" y="14"/>
                          </a:lnTo>
                          <a:lnTo>
                            <a:pt x="14" y="34"/>
                          </a:lnTo>
                          <a:lnTo>
                            <a:pt x="86" y="34"/>
                          </a:lnTo>
                          <a:lnTo>
                            <a:pt x="55" y="27"/>
                          </a:lnTo>
                          <a:lnTo>
                            <a:pt x="110" y="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/>
                    </a:p>
                  </p:txBody>
                </p:sp>
                <p:sp>
                  <p:nvSpPr>
                    <p:cNvPr id="28" name="Freeform 281"/>
                    <p:cNvSpPr>
                      <a:spLocks/>
                    </p:cNvSpPr>
                    <p:nvPr/>
                  </p:nvSpPr>
                  <p:spPr bwMode="auto">
                    <a:xfrm>
                      <a:off x="1680" y="2827"/>
                      <a:ext cx="110" cy="32"/>
                    </a:xfrm>
                    <a:custGeom>
                      <a:avLst/>
                      <a:gdLst>
                        <a:gd name="T0" fmla="*/ 0 w 110"/>
                        <a:gd name="T1" fmla="*/ 7 h 32"/>
                        <a:gd name="T2" fmla="*/ 25 w 110"/>
                        <a:gd name="T3" fmla="*/ 0 h 32"/>
                        <a:gd name="T4" fmla="*/ 84 w 110"/>
                        <a:gd name="T5" fmla="*/ 19 h 32"/>
                        <a:gd name="T6" fmla="*/ 110 w 110"/>
                        <a:gd name="T7" fmla="*/ 14 h 32"/>
                        <a:gd name="T8" fmla="*/ 96 w 110"/>
                        <a:gd name="T9" fmla="*/ 32 h 32"/>
                        <a:gd name="T10" fmla="*/ 27 w 110"/>
                        <a:gd name="T11" fmla="*/ 32 h 32"/>
                        <a:gd name="T12" fmla="*/ 55 w 110"/>
                        <a:gd name="T13" fmla="*/ 26 h 32"/>
                        <a:gd name="T14" fmla="*/ 0 w 110"/>
                        <a:gd name="T15" fmla="*/ 7 h 3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</a:cxnLst>
                      <a:rect l="0" t="0" r="r" b="b"/>
                      <a:pathLst>
                        <a:path w="110" h="32">
                          <a:moveTo>
                            <a:pt x="0" y="7"/>
                          </a:moveTo>
                          <a:lnTo>
                            <a:pt x="25" y="0"/>
                          </a:lnTo>
                          <a:lnTo>
                            <a:pt x="84" y="19"/>
                          </a:lnTo>
                          <a:lnTo>
                            <a:pt x="110" y="14"/>
                          </a:lnTo>
                          <a:lnTo>
                            <a:pt x="96" y="32"/>
                          </a:lnTo>
                          <a:lnTo>
                            <a:pt x="27" y="32"/>
                          </a:lnTo>
                          <a:lnTo>
                            <a:pt x="55" y="26"/>
                          </a:lnTo>
                          <a:lnTo>
                            <a:pt x="0" y="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/>
                    </a:p>
                  </p:txBody>
                </p:sp>
                <p:sp>
                  <p:nvSpPr>
                    <p:cNvPr id="29" name="Freeform 282"/>
                    <p:cNvSpPr>
                      <a:spLocks/>
                    </p:cNvSpPr>
                    <p:nvPr/>
                  </p:nvSpPr>
                  <p:spPr bwMode="auto">
                    <a:xfrm>
                      <a:off x="1680" y="2827"/>
                      <a:ext cx="110" cy="32"/>
                    </a:xfrm>
                    <a:custGeom>
                      <a:avLst/>
                      <a:gdLst>
                        <a:gd name="T0" fmla="*/ 0 w 110"/>
                        <a:gd name="T1" fmla="*/ 7 h 32"/>
                        <a:gd name="T2" fmla="*/ 25 w 110"/>
                        <a:gd name="T3" fmla="*/ 0 h 32"/>
                        <a:gd name="T4" fmla="*/ 84 w 110"/>
                        <a:gd name="T5" fmla="*/ 19 h 32"/>
                        <a:gd name="T6" fmla="*/ 110 w 110"/>
                        <a:gd name="T7" fmla="*/ 14 h 32"/>
                        <a:gd name="T8" fmla="*/ 96 w 110"/>
                        <a:gd name="T9" fmla="*/ 32 h 32"/>
                        <a:gd name="T10" fmla="*/ 27 w 110"/>
                        <a:gd name="T11" fmla="*/ 32 h 32"/>
                        <a:gd name="T12" fmla="*/ 55 w 110"/>
                        <a:gd name="T13" fmla="*/ 26 h 32"/>
                        <a:gd name="T14" fmla="*/ 0 w 110"/>
                        <a:gd name="T15" fmla="*/ 7 h 3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</a:cxnLst>
                      <a:rect l="0" t="0" r="r" b="b"/>
                      <a:pathLst>
                        <a:path w="110" h="32">
                          <a:moveTo>
                            <a:pt x="0" y="7"/>
                          </a:moveTo>
                          <a:lnTo>
                            <a:pt x="25" y="0"/>
                          </a:lnTo>
                          <a:lnTo>
                            <a:pt x="84" y="19"/>
                          </a:lnTo>
                          <a:lnTo>
                            <a:pt x="110" y="14"/>
                          </a:lnTo>
                          <a:lnTo>
                            <a:pt x="96" y="32"/>
                          </a:lnTo>
                          <a:lnTo>
                            <a:pt x="27" y="32"/>
                          </a:lnTo>
                          <a:lnTo>
                            <a:pt x="55" y="26"/>
                          </a:lnTo>
                          <a:lnTo>
                            <a:pt x="0" y="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0" name="Freeform 283"/>
                    <p:cNvSpPr>
                      <a:spLocks/>
                    </p:cNvSpPr>
                    <p:nvPr/>
                  </p:nvSpPr>
                  <p:spPr bwMode="auto">
                    <a:xfrm>
                      <a:off x="1790" y="2870"/>
                      <a:ext cx="111" cy="32"/>
                    </a:xfrm>
                    <a:custGeom>
                      <a:avLst/>
                      <a:gdLst>
                        <a:gd name="T0" fmla="*/ 111 w 111"/>
                        <a:gd name="T1" fmla="*/ 25 h 32"/>
                        <a:gd name="T2" fmla="*/ 86 w 111"/>
                        <a:gd name="T3" fmla="*/ 32 h 32"/>
                        <a:gd name="T4" fmla="*/ 29 w 111"/>
                        <a:gd name="T5" fmla="*/ 10 h 32"/>
                        <a:gd name="T6" fmla="*/ 0 w 111"/>
                        <a:gd name="T7" fmla="*/ 18 h 32"/>
                        <a:gd name="T8" fmla="*/ 15 w 111"/>
                        <a:gd name="T9" fmla="*/ 0 h 32"/>
                        <a:gd name="T10" fmla="*/ 86 w 111"/>
                        <a:gd name="T11" fmla="*/ 0 h 32"/>
                        <a:gd name="T12" fmla="*/ 56 w 111"/>
                        <a:gd name="T13" fmla="*/ 5 h 32"/>
                        <a:gd name="T14" fmla="*/ 111 w 111"/>
                        <a:gd name="T15" fmla="*/ 25 h 3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</a:cxnLst>
                      <a:rect l="0" t="0" r="r" b="b"/>
                      <a:pathLst>
                        <a:path w="111" h="32">
                          <a:moveTo>
                            <a:pt x="111" y="25"/>
                          </a:moveTo>
                          <a:lnTo>
                            <a:pt x="86" y="32"/>
                          </a:lnTo>
                          <a:lnTo>
                            <a:pt x="29" y="10"/>
                          </a:lnTo>
                          <a:lnTo>
                            <a:pt x="0" y="18"/>
                          </a:lnTo>
                          <a:lnTo>
                            <a:pt x="15" y="0"/>
                          </a:lnTo>
                          <a:lnTo>
                            <a:pt x="86" y="0"/>
                          </a:lnTo>
                          <a:lnTo>
                            <a:pt x="56" y="5"/>
                          </a:lnTo>
                          <a:lnTo>
                            <a:pt x="111" y="25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1" name="Freeform 284"/>
                    <p:cNvSpPr>
                      <a:spLocks/>
                    </p:cNvSpPr>
                    <p:nvPr/>
                  </p:nvSpPr>
                  <p:spPr bwMode="auto">
                    <a:xfrm>
                      <a:off x="1790" y="2870"/>
                      <a:ext cx="111" cy="32"/>
                    </a:xfrm>
                    <a:custGeom>
                      <a:avLst/>
                      <a:gdLst>
                        <a:gd name="T0" fmla="*/ 111 w 111"/>
                        <a:gd name="T1" fmla="*/ 25 h 32"/>
                        <a:gd name="T2" fmla="*/ 86 w 111"/>
                        <a:gd name="T3" fmla="*/ 32 h 32"/>
                        <a:gd name="T4" fmla="*/ 29 w 111"/>
                        <a:gd name="T5" fmla="*/ 10 h 32"/>
                        <a:gd name="T6" fmla="*/ 0 w 111"/>
                        <a:gd name="T7" fmla="*/ 18 h 32"/>
                        <a:gd name="T8" fmla="*/ 15 w 111"/>
                        <a:gd name="T9" fmla="*/ 0 h 32"/>
                        <a:gd name="T10" fmla="*/ 86 w 111"/>
                        <a:gd name="T11" fmla="*/ 0 h 32"/>
                        <a:gd name="T12" fmla="*/ 56 w 111"/>
                        <a:gd name="T13" fmla="*/ 5 h 32"/>
                        <a:gd name="T14" fmla="*/ 111 w 111"/>
                        <a:gd name="T15" fmla="*/ 25 h 3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</a:cxnLst>
                      <a:rect l="0" t="0" r="r" b="b"/>
                      <a:pathLst>
                        <a:path w="111" h="32">
                          <a:moveTo>
                            <a:pt x="111" y="25"/>
                          </a:moveTo>
                          <a:lnTo>
                            <a:pt x="86" y="32"/>
                          </a:lnTo>
                          <a:lnTo>
                            <a:pt x="29" y="10"/>
                          </a:lnTo>
                          <a:lnTo>
                            <a:pt x="0" y="18"/>
                          </a:lnTo>
                          <a:lnTo>
                            <a:pt x="15" y="0"/>
                          </a:lnTo>
                          <a:lnTo>
                            <a:pt x="86" y="0"/>
                          </a:lnTo>
                          <a:lnTo>
                            <a:pt x="56" y="5"/>
                          </a:lnTo>
                          <a:lnTo>
                            <a:pt x="111" y="25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13" name="Group 294"/>
                  <p:cNvGrpSpPr>
                    <a:grpSpLocks/>
                  </p:cNvGrpSpPr>
                  <p:nvPr/>
                </p:nvGrpSpPr>
                <p:grpSpPr bwMode="auto">
                  <a:xfrm>
                    <a:off x="1676" y="2828"/>
                    <a:ext cx="231" cy="76"/>
                    <a:chOff x="1676" y="2828"/>
                    <a:chExt cx="231" cy="76"/>
                  </a:xfrm>
                </p:grpSpPr>
                <p:sp>
                  <p:nvSpPr>
                    <p:cNvPr id="16" name="Freeform 286"/>
                    <p:cNvSpPr>
                      <a:spLocks/>
                    </p:cNvSpPr>
                    <p:nvPr/>
                  </p:nvSpPr>
                  <p:spPr bwMode="auto">
                    <a:xfrm>
                      <a:off x="1797" y="2830"/>
                      <a:ext cx="110" cy="32"/>
                    </a:xfrm>
                    <a:custGeom>
                      <a:avLst/>
                      <a:gdLst>
                        <a:gd name="T0" fmla="*/ 0 w 110"/>
                        <a:gd name="T1" fmla="*/ 25 h 32"/>
                        <a:gd name="T2" fmla="*/ 24 w 110"/>
                        <a:gd name="T3" fmla="*/ 32 h 32"/>
                        <a:gd name="T4" fmla="*/ 83 w 110"/>
                        <a:gd name="T5" fmla="*/ 11 h 32"/>
                        <a:gd name="T6" fmla="*/ 110 w 110"/>
                        <a:gd name="T7" fmla="*/ 18 h 32"/>
                        <a:gd name="T8" fmla="*/ 96 w 110"/>
                        <a:gd name="T9" fmla="*/ 0 h 32"/>
                        <a:gd name="T10" fmla="*/ 26 w 110"/>
                        <a:gd name="T11" fmla="*/ 0 h 32"/>
                        <a:gd name="T12" fmla="*/ 55 w 110"/>
                        <a:gd name="T13" fmla="*/ 6 h 32"/>
                        <a:gd name="T14" fmla="*/ 0 w 110"/>
                        <a:gd name="T15" fmla="*/ 25 h 3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</a:cxnLst>
                      <a:rect l="0" t="0" r="r" b="b"/>
                      <a:pathLst>
                        <a:path w="110" h="32">
                          <a:moveTo>
                            <a:pt x="0" y="25"/>
                          </a:moveTo>
                          <a:lnTo>
                            <a:pt x="24" y="32"/>
                          </a:lnTo>
                          <a:lnTo>
                            <a:pt x="83" y="11"/>
                          </a:lnTo>
                          <a:lnTo>
                            <a:pt x="110" y="18"/>
                          </a:lnTo>
                          <a:lnTo>
                            <a:pt x="96" y="0"/>
                          </a:lnTo>
                          <a:lnTo>
                            <a:pt x="26" y="0"/>
                          </a:lnTo>
                          <a:lnTo>
                            <a:pt x="55" y="6"/>
                          </a:lnTo>
                          <a:lnTo>
                            <a:pt x="0" y="25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7" name="Freeform 287"/>
                    <p:cNvSpPr>
                      <a:spLocks/>
                    </p:cNvSpPr>
                    <p:nvPr/>
                  </p:nvSpPr>
                  <p:spPr bwMode="auto">
                    <a:xfrm>
                      <a:off x="1797" y="2830"/>
                      <a:ext cx="110" cy="32"/>
                    </a:xfrm>
                    <a:custGeom>
                      <a:avLst/>
                      <a:gdLst>
                        <a:gd name="T0" fmla="*/ 0 w 110"/>
                        <a:gd name="T1" fmla="*/ 25 h 32"/>
                        <a:gd name="T2" fmla="*/ 24 w 110"/>
                        <a:gd name="T3" fmla="*/ 32 h 32"/>
                        <a:gd name="T4" fmla="*/ 83 w 110"/>
                        <a:gd name="T5" fmla="*/ 11 h 32"/>
                        <a:gd name="T6" fmla="*/ 110 w 110"/>
                        <a:gd name="T7" fmla="*/ 18 h 32"/>
                        <a:gd name="T8" fmla="*/ 96 w 110"/>
                        <a:gd name="T9" fmla="*/ 0 h 32"/>
                        <a:gd name="T10" fmla="*/ 26 w 110"/>
                        <a:gd name="T11" fmla="*/ 0 h 32"/>
                        <a:gd name="T12" fmla="*/ 55 w 110"/>
                        <a:gd name="T13" fmla="*/ 6 h 32"/>
                        <a:gd name="T14" fmla="*/ 0 w 110"/>
                        <a:gd name="T15" fmla="*/ 25 h 3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</a:cxnLst>
                      <a:rect l="0" t="0" r="r" b="b"/>
                      <a:pathLst>
                        <a:path w="110" h="32">
                          <a:moveTo>
                            <a:pt x="0" y="25"/>
                          </a:moveTo>
                          <a:lnTo>
                            <a:pt x="24" y="32"/>
                          </a:lnTo>
                          <a:lnTo>
                            <a:pt x="83" y="11"/>
                          </a:lnTo>
                          <a:lnTo>
                            <a:pt x="110" y="18"/>
                          </a:lnTo>
                          <a:lnTo>
                            <a:pt x="96" y="0"/>
                          </a:lnTo>
                          <a:lnTo>
                            <a:pt x="26" y="0"/>
                          </a:lnTo>
                          <a:lnTo>
                            <a:pt x="55" y="6"/>
                          </a:lnTo>
                          <a:lnTo>
                            <a:pt x="0" y="25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8" name="Freeform 288"/>
                    <p:cNvSpPr>
                      <a:spLocks/>
                    </p:cNvSpPr>
                    <p:nvPr/>
                  </p:nvSpPr>
                  <p:spPr bwMode="auto">
                    <a:xfrm>
                      <a:off x="1676" y="2868"/>
                      <a:ext cx="110" cy="34"/>
                    </a:xfrm>
                    <a:custGeom>
                      <a:avLst/>
                      <a:gdLst>
                        <a:gd name="T0" fmla="*/ 110 w 110"/>
                        <a:gd name="T1" fmla="*/ 7 h 34"/>
                        <a:gd name="T2" fmla="*/ 86 w 110"/>
                        <a:gd name="T3" fmla="*/ 0 h 34"/>
                        <a:gd name="T4" fmla="*/ 29 w 110"/>
                        <a:gd name="T5" fmla="*/ 21 h 34"/>
                        <a:gd name="T6" fmla="*/ 0 w 110"/>
                        <a:gd name="T7" fmla="*/ 14 h 34"/>
                        <a:gd name="T8" fmla="*/ 14 w 110"/>
                        <a:gd name="T9" fmla="*/ 34 h 34"/>
                        <a:gd name="T10" fmla="*/ 86 w 110"/>
                        <a:gd name="T11" fmla="*/ 34 h 34"/>
                        <a:gd name="T12" fmla="*/ 55 w 110"/>
                        <a:gd name="T13" fmla="*/ 27 h 34"/>
                        <a:gd name="T14" fmla="*/ 110 w 110"/>
                        <a:gd name="T15" fmla="*/ 7 h 3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</a:cxnLst>
                      <a:rect l="0" t="0" r="r" b="b"/>
                      <a:pathLst>
                        <a:path w="110" h="34">
                          <a:moveTo>
                            <a:pt x="110" y="7"/>
                          </a:moveTo>
                          <a:lnTo>
                            <a:pt x="86" y="0"/>
                          </a:lnTo>
                          <a:lnTo>
                            <a:pt x="29" y="21"/>
                          </a:lnTo>
                          <a:lnTo>
                            <a:pt x="0" y="14"/>
                          </a:lnTo>
                          <a:lnTo>
                            <a:pt x="14" y="34"/>
                          </a:lnTo>
                          <a:lnTo>
                            <a:pt x="86" y="34"/>
                          </a:lnTo>
                          <a:lnTo>
                            <a:pt x="55" y="27"/>
                          </a:lnTo>
                          <a:lnTo>
                            <a:pt x="110" y="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9" name="Freeform 289"/>
                    <p:cNvSpPr>
                      <a:spLocks/>
                    </p:cNvSpPr>
                    <p:nvPr/>
                  </p:nvSpPr>
                  <p:spPr bwMode="auto">
                    <a:xfrm>
                      <a:off x="1676" y="2868"/>
                      <a:ext cx="110" cy="34"/>
                    </a:xfrm>
                    <a:custGeom>
                      <a:avLst/>
                      <a:gdLst>
                        <a:gd name="T0" fmla="*/ 110 w 110"/>
                        <a:gd name="T1" fmla="*/ 7 h 34"/>
                        <a:gd name="T2" fmla="*/ 86 w 110"/>
                        <a:gd name="T3" fmla="*/ 0 h 34"/>
                        <a:gd name="T4" fmla="*/ 29 w 110"/>
                        <a:gd name="T5" fmla="*/ 21 h 34"/>
                        <a:gd name="T6" fmla="*/ 0 w 110"/>
                        <a:gd name="T7" fmla="*/ 14 h 34"/>
                        <a:gd name="T8" fmla="*/ 14 w 110"/>
                        <a:gd name="T9" fmla="*/ 34 h 34"/>
                        <a:gd name="T10" fmla="*/ 86 w 110"/>
                        <a:gd name="T11" fmla="*/ 34 h 34"/>
                        <a:gd name="T12" fmla="*/ 55 w 110"/>
                        <a:gd name="T13" fmla="*/ 27 h 34"/>
                        <a:gd name="T14" fmla="*/ 110 w 110"/>
                        <a:gd name="T15" fmla="*/ 7 h 3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</a:cxnLst>
                      <a:rect l="0" t="0" r="r" b="b"/>
                      <a:pathLst>
                        <a:path w="110" h="34">
                          <a:moveTo>
                            <a:pt x="110" y="7"/>
                          </a:moveTo>
                          <a:lnTo>
                            <a:pt x="86" y="0"/>
                          </a:lnTo>
                          <a:lnTo>
                            <a:pt x="29" y="21"/>
                          </a:lnTo>
                          <a:lnTo>
                            <a:pt x="0" y="14"/>
                          </a:lnTo>
                          <a:lnTo>
                            <a:pt x="14" y="34"/>
                          </a:lnTo>
                          <a:lnTo>
                            <a:pt x="86" y="34"/>
                          </a:lnTo>
                          <a:lnTo>
                            <a:pt x="55" y="27"/>
                          </a:lnTo>
                          <a:lnTo>
                            <a:pt x="110" y="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/>
                    </a:p>
                  </p:txBody>
                </p:sp>
                <p:sp>
                  <p:nvSpPr>
                    <p:cNvPr id="20" name="Freeform 290"/>
                    <p:cNvSpPr>
                      <a:spLocks/>
                    </p:cNvSpPr>
                    <p:nvPr/>
                  </p:nvSpPr>
                  <p:spPr bwMode="auto">
                    <a:xfrm>
                      <a:off x="1682" y="2828"/>
                      <a:ext cx="111" cy="33"/>
                    </a:xfrm>
                    <a:custGeom>
                      <a:avLst/>
                      <a:gdLst>
                        <a:gd name="T0" fmla="*/ 0 w 111"/>
                        <a:gd name="T1" fmla="*/ 8 h 33"/>
                        <a:gd name="T2" fmla="*/ 25 w 111"/>
                        <a:gd name="T3" fmla="*/ 0 h 33"/>
                        <a:gd name="T4" fmla="*/ 84 w 111"/>
                        <a:gd name="T5" fmla="*/ 20 h 33"/>
                        <a:gd name="T6" fmla="*/ 111 w 111"/>
                        <a:gd name="T7" fmla="*/ 15 h 33"/>
                        <a:gd name="T8" fmla="*/ 96 w 111"/>
                        <a:gd name="T9" fmla="*/ 33 h 33"/>
                        <a:gd name="T10" fmla="*/ 27 w 111"/>
                        <a:gd name="T11" fmla="*/ 33 h 33"/>
                        <a:gd name="T12" fmla="*/ 55 w 111"/>
                        <a:gd name="T13" fmla="*/ 27 h 33"/>
                        <a:gd name="T14" fmla="*/ 0 w 111"/>
                        <a:gd name="T15" fmla="*/ 8 h 3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</a:cxnLst>
                      <a:rect l="0" t="0" r="r" b="b"/>
                      <a:pathLst>
                        <a:path w="111" h="33">
                          <a:moveTo>
                            <a:pt x="0" y="8"/>
                          </a:moveTo>
                          <a:lnTo>
                            <a:pt x="25" y="0"/>
                          </a:lnTo>
                          <a:lnTo>
                            <a:pt x="84" y="20"/>
                          </a:lnTo>
                          <a:lnTo>
                            <a:pt x="111" y="15"/>
                          </a:lnTo>
                          <a:lnTo>
                            <a:pt x="96" y="33"/>
                          </a:lnTo>
                          <a:lnTo>
                            <a:pt x="27" y="33"/>
                          </a:lnTo>
                          <a:lnTo>
                            <a:pt x="55" y="27"/>
                          </a:lnTo>
                          <a:lnTo>
                            <a:pt x="0" y="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/>
                    </a:p>
                  </p:txBody>
                </p:sp>
                <p:sp>
                  <p:nvSpPr>
                    <p:cNvPr id="21" name="Freeform 291"/>
                    <p:cNvSpPr>
                      <a:spLocks/>
                    </p:cNvSpPr>
                    <p:nvPr/>
                  </p:nvSpPr>
                  <p:spPr bwMode="auto">
                    <a:xfrm>
                      <a:off x="1682" y="2828"/>
                      <a:ext cx="111" cy="33"/>
                    </a:xfrm>
                    <a:custGeom>
                      <a:avLst/>
                      <a:gdLst>
                        <a:gd name="T0" fmla="*/ 0 w 111"/>
                        <a:gd name="T1" fmla="*/ 8 h 33"/>
                        <a:gd name="T2" fmla="*/ 25 w 111"/>
                        <a:gd name="T3" fmla="*/ 0 h 33"/>
                        <a:gd name="T4" fmla="*/ 84 w 111"/>
                        <a:gd name="T5" fmla="*/ 20 h 33"/>
                        <a:gd name="T6" fmla="*/ 111 w 111"/>
                        <a:gd name="T7" fmla="*/ 15 h 33"/>
                        <a:gd name="T8" fmla="*/ 96 w 111"/>
                        <a:gd name="T9" fmla="*/ 33 h 33"/>
                        <a:gd name="T10" fmla="*/ 27 w 111"/>
                        <a:gd name="T11" fmla="*/ 33 h 33"/>
                        <a:gd name="T12" fmla="*/ 55 w 111"/>
                        <a:gd name="T13" fmla="*/ 27 h 33"/>
                        <a:gd name="T14" fmla="*/ 0 w 111"/>
                        <a:gd name="T15" fmla="*/ 8 h 3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</a:cxnLst>
                      <a:rect l="0" t="0" r="r" b="b"/>
                      <a:pathLst>
                        <a:path w="111" h="33">
                          <a:moveTo>
                            <a:pt x="0" y="8"/>
                          </a:moveTo>
                          <a:lnTo>
                            <a:pt x="25" y="0"/>
                          </a:lnTo>
                          <a:lnTo>
                            <a:pt x="84" y="20"/>
                          </a:lnTo>
                          <a:lnTo>
                            <a:pt x="111" y="15"/>
                          </a:lnTo>
                          <a:lnTo>
                            <a:pt x="96" y="33"/>
                          </a:lnTo>
                          <a:lnTo>
                            <a:pt x="27" y="33"/>
                          </a:lnTo>
                          <a:lnTo>
                            <a:pt x="55" y="27"/>
                          </a:lnTo>
                          <a:lnTo>
                            <a:pt x="0" y="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/>
                    </a:p>
                  </p:txBody>
                </p:sp>
                <p:sp>
                  <p:nvSpPr>
                    <p:cNvPr id="22" name="Freeform 292"/>
                    <p:cNvSpPr>
                      <a:spLocks/>
                    </p:cNvSpPr>
                    <p:nvPr/>
                  </p:nvSpPr>
                  <p:spPr bwMode="auto">
                    <a:xfrm>
                      <a:off x="1793" y="2871"/>
                      <a:ext cx="110" cy="33"/>
                    </a:xfrm>
                    <a:custGeom>
                      <a:avLst/>
                      <a:gdLst>
                        <a:gd name="T0" fmla="*/ 110 w 110"/>
                        <a:gd name="T1" fmla="*/ 26 h 33"/>
                        <a:gd name="T2" fmla="*/ 85 w 110"/>
                        <a:gd name="T3" fmla="*/ 33 h 33"/>
                        <a:gd name="T4" fmla="*/ 28 w 110"/>
                        <a:gd name="T5" fmla="*/ 11 h 33"/>
                        <a:gd name="T6" fmla="*/ 0 w 110"/>
                        <a:gd name="T7" fmla="*/ 18 h 33"/>
                        <a:gd name="T8" fmla="*/ 14 w 110"/>
                        <a:gd name="T9" fmla="*/ 0 h 33"/>
                        <a:gd name="T10" fmla="*/ 85 w 110"/>
                        <a:gd name="T11" fmla="*/ 0 h 33"/>
                        <a:gd name="T12" fmla="*/ 55 w 110"/>
                        <a:gd name="T13" fmla="*/ 6 h 33"/>
                        <a:gd name="T14" fmla="*/ 110 w 110"/>
                        <a:gd name="T15" fmla="*/ 26 h 3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</a:cxnLst>
                      <a:rect l="0" t="0" r="r" b="b"/>
                      <a:pathLst>
                        <a:path w="110" h="33">
                          <a:moveTo>
                            <a:pt x="110" y="26"/>
                          </a:moveTo>
                          <a:lnTo>
                            <a:pt x="85" y="33"/>
                          </a:lnTo>
                          <a:lnTo>
                            <a:pt x="28" y="11"/>
                          </a:lnTo>
                          <a:lnTo>
                            <a:pt x="0" y="18"/>
                          </a:lnTo>
                          <a:lnTo>
                            <a:pt x="14" y="0"/>
                          </a:lnTo>
                          <a:lnTo>
                            <a:pt x="85" y="0"/>
                          </a:lnTo>
                          <a:lnTo>
                            <a:pt x="55" y="6"/>
                          </a:lnTo>
                          <a:lnTo>
                            <a:pt x="110" y="26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/>
                    </a:p>
                  </p:txBody>
                </p:sp>
                <p:sp>
                  <p:nvSpPr>
                    <p:cNvPr id="23" name="Freeform 293"/>
                    <p:cNvSpPr>
                      <a:spLocks/>
                    </p:cNvSpPr>
                    <p:nvPr/>
                  </p:nvSpPr>
                  <p:spPr bwMode="auto">
                    <a:xfrm>
                      <a:off x="1793" y="2871"/>
                      <a:ext cx="110" cy="33"/>
                    </a:xfrm>
                    <a:custGeom>
                      <a:avLst/>
                      <a:gdLst>
                        <a:gd name="T0" fmla="*/ 110 w 110"/>
                        <a:gd name="T1" fmla="*/ 26 h 33"/>
                        <a:gd name="T2" fmla="*/ 85 w 110"/>
                        <a:gd name="T3" fmla="*/ 33 h 33"/>
                        <a:gd name="T4" fmla="*/ 28 w 110"/>
                        <a:gd name="T5" fmla="*/ 11 h 33"/>
                        <a:gd name="T6" fmla="*/ 0 w 110"/>
                        <a:gd name="T7" fmla="*/ 18 h 33"/>
                        <a:gd name="T8" fmla="*/ 14 w 110"/>
                        <a:gd name="T9" fmla="*/ 0 h 33"/>
                        <a:gd name="T10" fmla="*/ 85 w 110"/>
                        <a:gd name="T11" fmla="*/ 0 h 33"/>
                        <a:gd name="T12" fmla="*/ 55 w 110"/>
                        <a:gd name="T13" fmla="*/ 6 h 33"/>
                        <a:gd name="T14" fmla="*/ 110 w 110"/>
                        <a:gd name="T15" fmla="*/ 26 h 3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</a:cxnLst>
                      <a:rect l="0" t="0" r="r" b="b"/>
                      <a:pathLst>
                        <a:path w="110" h="33">
                          <a:moveTo>
                            <a:pt x="110" y="26"/>
                          </a:moveTo>
                          <a:lnTo>
                            <a:pt x="85" y="33"/>
                          </a:lnTo>
                          <a:lnTo>
                            <a:pt x="28" y="11"/>
                          </a:lnTo>
                          <a:lnTo>
                            <a:pt x="0" y="18"/>
                          </a:lnTo>
                          <a:lnTo>
                            <a:pt x="14" y="0"/>
                          </a:lnTo>
                          <a:lnTo>
                            <a:pt x="85" y="0"/>
                          </a:lnTo>
                          <a:lnTo>
                            <a:pt x="55" y="6"/>
                          </a:lnTo>
                          <a:lnTo>
                            <a:pt x="110" y="26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/>
                    </a:p>
                  </p:txBody>
                </p:sp>
              </p:grpSp>
            </p:grpSp>
            <p:sp>
              <p:nvSpPr>
                <p:cNvPr id="10" name="Line 296"/>
                <p:cNvSpPr>
                  <a:spLocks noChangeShapeType="1"/>
                </p:cNvSpPr>
                <p:nvPr/>
              </p:nvSpPr>
              <p:spPr bwMode="auto">
                <a:xfrm>
                  <a:off x="2576513" y="4546600"/>
                  <a:ext cx="1587" cy="114300"/>
                </a:xfrm>
                <a:prstGeom prst="line">
                  <a:avLst/>
                </a:prstGeom>
                <a:noFill/>
                <a:ln w="3175">
                  <a:solidFill>
                    <a:srgbClr val="AAE6F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1" name="Line 297"/>
                <p:cNvSpPr>
                  <a:spLocks noChangeShapeType="1"/>
                </p:cNvSpPr>
                <p:nvPr/>
              </p:nvSpPr>
              <p:spPr bwMode="auto">
                <a:xfrm>
                  <a:off x="3108325" y="4546600"/>
                  <a:ext cx="1587" cy="114300"/>
                </a:xfrm>
                <a:prstGeom prst="line">
                  <a:avLst/>
                </a:prstGeom>
                <a:noFill/>
                <a:ln w="3175">
                  <a:solidFill>
                    <a:srgbClr val="AAE6F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</p:grpSp>
        </p:grpSp>
        <p:cxnSp>
          <p:nvCxnSpPr>
            <p:cNvPr id="35" name="Straight Connector 34"/>
            <p:cNvCxnSpPr/>
            <p:nvPr/>
          </p:nvCxnSpPr>
          <p:spPr>
            <a:xfrm>
              <a:off x="1574464" y="1108181"/>
              <a:ext cx="0" cy="1211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/>
            <p:nvPr/>
          </p:nvCxnSpPr>
          <p:spPr>
            <a:xfrm>
              <a:off x="1042578" y="1109191"/>
              <a:ext cx="0" cy="1211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/>
          <p:cNvSpPr txBox="1"/>
          <p:nvPr/>
        </p:nvSpPr>
        <p:spPr>
          <a:xfrm>
            <a:off x="1227527" y="864758"/>
            <a:ext cx="12400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00" dirty="0" smtClean="0"/>
              <a:t>Existing Router</a:t>
            </a:r>
            <a:endParaRPr lang="en-GB" sz="900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1797154" y="1101927"/>
            <a:ext cx="0" cy="352269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5" name="Group 294"/>
          <p:cNvGrpSpPr/>
          <p:nvPr/>
        </p:nvGrpSpPr>
        <p:grpSpPr>
          <a:xfrm>
            <a:off x="614765" y="1270713"/>
            <a:ext cx="925471" cy="560422"/>
            <a:chOff x="614765" y="1270713"/>
            <a:chExt cx="925471" cy="560422"/>
          </a:xfrm>
        </p:grpSpPr>
        <p:cxnSp>
          <p:nvCxnSpPr>
            <p:cNvPr id="326" name="Straight Connector 325"/>
            <p:cNvCxnSpPr>
              <a:stCxn id="19673" idx="3"/>
              <a:endCxn id="8" idx="2"/>
            </p:cNvCxnSpPr>
            <p:nvPr/>
          </p:nvCxnSpPr>
          <p:spPr>
            <a:xfrm>
              <a:off x="681777" y="1270713"/>
              <a:ext cx="858459" cy="19884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/>
            <p:cNvCxnSpPr>
              <a:endCxn id="7" idx="1"/>
            </p:cNvCxnSpPr>
            <p:nvPr/>
          </p:nvCxnSpPr>
          <p:spPr>
            <a:xfrm>
              <a:off x="655505" y="1527844"/>
              <a:ext cx="883144" cy="4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/>
            <p:cNvCxnSpPr>
              <a:endCxn id="10" idx="1"/>
            </p:cNvCxnSpPr>
            <p:nvPr/>
          </p:nvCxnSpPr>
          <p:spPr>
            <a:xfrm flipV="1">
              <a:off x="614765" y="1582274"/>
              <a:ext cx="925471" cy="2488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4" name="Group 293"/>
          <p:cNvGrpSpPr/>
          <p:nvPr/>
        </p:nvGrpSpPr>
        <p:grpSpPr>
          <a:xfrm>
            <a:off x="149814" y="1192015"/>
            <a:ext cx="537429" cy="789012"/>
            <a:chOff x="149814" y="1192015"/>
            <a:chExt cx="537429" cy="789012"/>
          </a:xfrm>
        </p:grpSpPr>
        <p:pic>
          <p:nvPicPr>
            <p:cNvPr id="19673" name="Picture 13" descr="MainframeApr99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814" y="1192015"/>
              <a:ext cx="531963" cy="157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3" name="Picture 13" descr="MainframeApr99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280" y="1515393"/>
              <a:ext cx="531963" cy="157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4" name="Picture 13" descr="MainframeApr99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811" y="1823631"/>
              <a:ext cx="531963" cy="157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37" name="Group 253"/>
          <p:cNvGrpSpPr>
            <a:grpSpLocks/>
          </p:cNvGrpSpPr>
          <p:nvPr/>
        </p:nvGrpSpPr>
        <p:grpSpPr bwMode="auto">
          <a:xfrm>
            <a:off x="6305550" y="1942276"/>
            <a:ext cx="1058692" cy="2216974"/>
            <a:chOff x="3474" y="1197"/>
            <a:chExt cx="726" cy="527"/>
          </a:xfrm>
        </p:grpSpPr>
        <p:pic>
          <p:nvPicPr>
            <p:cNvPr id="438" name="Picture 14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74" y="1197"/>
              <a:ext cx="726" cy="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39" name="Text Box 42"/>
            <p:cNvSpPr txBox="1">
              <a:spLocks noChangeArrowheads="1"/>
            </p:cNvSpPr>
            <p:nvPr/>
          </p:nvSpPr>
          <p:spPr bwMode="auto">
            <a:xfrm>
              <a:off x="3524" y="1290"/>
              <a:ext cx="672" cy="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000" b="1" dirty="0" smtClean="0">
                  <a:ea typeface="ＭＳ Ｐゴシック" pitchFamily="34" charset="-128"/>
                </a:rPr>
                <a:t>Management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000" b="1" dirty="0" smtClean="0">
                  <a:ea typeface="ＭＳ Ｐゴシック" pitchFamily="34" charset="-128"/>
                </a:rPr>
                <a:t>Network</a:t>
              </a:r>
              <a:endParaRPr lang="en-GB" altLang="en-US" sz="1000" b="1" dirty="0">
                <a:ea typeface="ＭＳ Ｐゴシック" pitchFamily="34" charset="-128"/>
              </a:endParaRPr>
            </a:p>
          </p:txBody>
        </p:sp>
      </p:grpSp>
      <p:grpSp>
        <p:nvGrpSpPr>
          <p:cNvPr id="4122" name="Group 4121"/>
          <p:cNvGrpSpPr/>
          <p:nvPr/>
        </p:nvGrpSpPr>
        <p:grpSpPr>
          <a:xfrm>
            <a:off x="6857456" y="2869148"/>
            <a:ext cx="2022488" cy="475982"/>
            <a:chOff x="6857456" y="3250148"/>
            <a:chExt cx="2022488" cy="475982"/>
          </a:xfrm>
        </p:grpSpPr>
        <p:pic>
          <p:nvPicPr>
            <p:cNvPr id="472" name="Picture 13" descr="MainframeApr99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7456" y="3257726"/>
              <a:ext cx="335585" cy="468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73" name="TextBox 472"/>
            <p:cNvSpPr txBox="1"/>
            <p:nvPr/>
          </p:nvSpPr>
          <p:spPr>
            <a:xfrm>
              <a:off x="7436318" y="3250148"/>
              <a:ext cx="144362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900" smtClean="0"/>
                <a:t>LINUX Script </a:t>
              </a:r>
              <a:r>
                <a:rPr lang="en-GB" sz="900" dirty="0" smtClean="0"/>
                <a:t>Server</a:t>
              </a:r>
              <a:endParaRPr lang="en-GB" sz="900" dirty="0"/>
            </a:p>
          </p:txBody>
        </p:sp>
        <p:cxnSp>
          <p:nvCxnSpPr>
            <p:cNvPr id="474" name="Straight Arrow Connector 473"/>
            <p:cNvCxnSpPr/>
            <p:nvPr/>
          </p:nvCxnSpPr>
          <p:spPr>
            <a:xfrm flipH="1">
              <a:off x="7194550" y="3368877"/>
              <a:ext cx="387454" cy="136323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459" name="Group 19458"/>
          <p:cNvGrpSpPr/>
          <p:nvPr/>
        </p:nvGrpSpPr>
        <p:grpSpPr>
          <a:xfrm>
            <a:off x="7023204" y="3790996"/>
            <a:ext cx="1663596" cy="652783"/>
            <a:chOff x="7023204" y="3790996"/>
            <a:chExt cx="1663596" cy="652783"/>
          </a:xfrm>
        </p:grpSpPr>
        <p:sp>
          <p:nvSpPr>
            <p:cNvPr id="481" name="TextBox 480"/>
            <p:cNvSpPr txBox="1"/>
            <p:nvPr/>
          </p:nvSpPr>
          <p:spPr>
            <a:xfrm>
              <a:off x="7321550" y="3935948"/>
              <a:ext cx="1365250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900" dirty="0" smtClean="0"/>
                <a:t>Console Session</a:t>
              </a:r>
            </a:p>
            <a:p>
              <a:pPr algn="ctr"/>
              <a:r>
                <a:rPr lang="en-GB" sz="900" dirty="0"/>
                <a:t>f</a:t>
              </a:r>
              <a:r>
                <a:rPr lang="en-GB" sz="900" dirty="0" smtClean="0"/>
                <a:t>rom Helpdesk staff  laptop</a:t>
              </a:r>
              <a:r>
                <a:rPr lang="en-GB" sz="900" dirty="0"/>
                <a:t> t</a:t>
              </a:r>
              <a:r>
                <a:rPr lang="en-GB" sz="900" dirty="0" smtClean="0"/>
                <a:t>o script server</a:t>
              </a:r>
              <a:endParaRPr lang="en-GB" sz="900" dirty="0"/>
            </a:p>
          </p:txBody>
        </p:sp>
        <p:cxnSp>
          <p:nvCxnSpPr>
            <p:cNvPr id="482" name="Straight Arrow Connector 481"/>
            <p:cNvCxnSpPr/>
            <p:nvPr/>
          </p:nvCxnSpPr>
          <p:spPr>
            <a:xfrm flipH="1" flipV="1">
              <a:off x="7023204" y="3790996"/>
              <a:ext cx="514246" cy="24760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3" name="Group 292"/>
          <p:cNvGrpSpPr/>
          <p:nvPr/>
        </p:nvGrpSpPr>
        <p:grpSpPr>
          <a:xfrm>
            <a:off x="-20663" y="631999"/>
            <a:ext cx="2414613" cy="1494125"/>
            <a:chOff x="-20663" y="620425"/>
            <a:chExt cx="2414613" cy="1494125"/>
          </a:xfrm>
        </p:grpSpPr>
        <p:sp>
          <p:nvSpPr>
            <p:cNvPr id="484" name="Rectangle 483"/>
            <p:cNvSpPr/>
            <p:nvPr/>
          </p:nvSpPr>
          <p:spPr>
            <a:xfrm>
              <a:off x="64192" y="647700"/>
              <a:ext cx="2329758" cy="146685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lgDash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5" name="Text Box 42"/>
            <p:cNvSpPr txBox="1">
              <a:spLocks noChangeArrowheads="1"/>
            </p:cNvSpPr>
            <p:nvPr/>
          </p:nvSpPr>
          <p:spPr bwMode="auto">
            <a:xfrm>
              <a:off x="-20663" y="620425"/>
              <a:ext cx="1443063" cy="246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000" b="1" dirty="0" smtClean="0">
                  <a:ea typeface="ＭＳ Ｐゴシック" pitchFamily="34" charset="-128"/>
                </a:rPr>
                <a:t>Remote Site</a:t>
              </a:r>
              <a:endParaRPr lang="en-GB" altLang="en-US" sz="1000" b="1" dirty="0">
                <a:ea typeface="ＭＳ Ｐゴシック" pitchFamily="34" charset="-128"/>
              </a:endParaRPr>
            </a:p>
          </p:txBody>
        </p:sp>
      </p:grpSp>
      <p:grpSp>
        <p:nvGrpSpPr>
          <p:cNvPr id="290" name="Group 289"/>
          <p:cNvGrpSpPr/>
          <p:nvPr/>
        </p:nvGrpSpPr>
        <p:grpSpPr>
          <a:xfrm>
            <a:off x="313556" y="2798223"/>
            <a:ext cx="1678134" cy="1169458"/>
            <a:chOff x="313556" y="2798223"/>
            <a:chExt cx="1678134" cy="1169458"/>
          </a:xfrm>
        </p:grpSpPr>
        <p:sp>
          <p:nvSpPr>
            <p:cNvPr id="486" name="Rectangle 485"/>
            <p:cNvSpPr/>
            <p:nvPr/>
          </p:nvSpPr>
          <p:spPr>
            <a:xfrm>
              <a:off x="363573" y="2816696"/>
              <a:ext cx="1628117" cy="115098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lgDash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7" name="Text Box 42"/>
            <p:cNvSpPr txBox="1">
              <a:spLocks noChangeArrowheads="1"/>
            </p:cNvSpPr>
            <p:nvPr/>
          </p:nvSpPr>
          <p:spPr bwMode="auto">
            <a:xfrm>
              <a:off x="313556" y="2798223"/>
              <a:ext cx="1573325" cy="246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000" b="1" dirty="0" smtClean="0">
                  <a:ea typeface="ＭＳ Ｐゴシック" pitchFamily="34" charset="-128"/>
                </a:rPr>
                <a:t>Staging Centre</a:t>
              </a:r>
              <a:endParaRPr lang="en-GB" altLang="en-US" sz="1000" b="1" dirty="0">
                <a:ea typeface="ＭＳ Ｐゴシック" pitchFamily="34" charset="-128"/>
              </a:endParaRPr>
            </a:p>
          </p:txBody>
        </p:sp>
      </p:grpSp>
      <p:grpSp>
        <p:nvGrpSpPr>
          <p:cNvPr id="4126" name="Group 4125"/>
          <p:cNvGrpSpPr/>
          <p:nvPr/>
        </p:nvGrpSpPr>
        <p:grpSpPr>
          <a:xfrm>
            <a:off x="7139946" y="5595669"/>
            <a:ext cx="1711954" cy="970231"/>
            <a:chOff x="3952246" y="5017819"/>
            <a:chExt cx="1711954" cy="970231"/>
          </a:xfrm>
        </p:grpSpPr>
        <p:sp>
          <p:nvSpPr>
            <p:cNvPr id="490" name="Rectangle 489"/>
            <p:cNvSpPr/>
            <p:nvPr/>
          </p:nvSpPr>
          <p:spPr>
            <a:xfrm>
              <a:off x="3952246" y="5017819"/>
              <a:ext cx="1711954" cy="97023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48" name="Straight Connector 447"/>
            <p:cNvCxnSpPr/>
            <p:nvPr/>
          </p:nvCxnSpPr>
          <p:spPr>
            <a:xfrm flipV="1">
              <a:off x="4128948" y="5362321"/>
              <a:ext cx="665303" cy="3175"/>
            </a:xfrm>
            <a:prstGeom prst="line">
              <a:avLst/>
            </a:prstGeom>
            <a:ln>
              <a:solidFill>
                <a:srgbClr val="FF33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9" name="TextBox 448"/>
            <p:cNvSpPr txBox="1"/>
            <p:nvPr/>
          </p:nvSpPr>
          <p:spPr>
            <a:xfrm>
              <a:off x="4687459" y="5242787"/>
              <a:ext cx="89736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900" dirty="0" smtClean="0"/>
                <a:t>PPP tunnel</a:t>
              </a:r>
              <a:endParaRPr lang="en-GB" sz="900" dirty="0"/>
            </a:p>
          </p:txBody>
        </p:sp>
        <p:sp>
          <p:nvSpPr>
            <p:cNvPr id="488" name="Text Box 42"/>
            <p:cNvSpPr txBox="1">
              <a:spLocks noChangeArrowheads="1"/>
            </p:cNvSpPr>
            <p:nvPr/>
          </p:nvSpPr>
          <p:spPr bwMode="auto">
            <a:xfrm>
              <a:off x="4529398" y="5051844"/>
              <a:ext cx="674533" cy="24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000" b="1" dirty="0" smtClean="0">
                  <a:ea typeface="ＭＳ Ｐゴシック" pitchFamily="34" charset="-128"/>
                </a:rPr>
                <a:t>Key</a:t>
              </a:r>
              <a:endParaRPr lang="en-GB" altLang="en-US" sz="1000" b="1" dirty="0">
                <a:ea typeface="ＭＳ Ｐゴシック" pitchFamily="34" charset="-128"/>
              </a:endParaRPr>
            </a:p>
          </p:txBody>
        </p:sp>
      </p:grpSp>
      <p:sp>
        <p:nvSpPr>
          <p:cNvPr id="504" name="Text Box 42"/>
          <p:cNvSpPr txBox="1">
            <a:spLocks noChangeArrowheads="1"/>
          </p:cNvSpPr>
          <p:nvPr/>
        </p:nvSpPr>
        <p:spPr bwMode="auto">
          <a:xfrm>
            <a:off x="6501524" y="2485908"/>
            <a:ext cx="979946" cy="2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GB" altLang="en-US" sz="1000" b="1" dirty="0">
              <a:ea typeface="ＭＳ Ｐゴシック" pitchFamily="34" charset="-128"/>
            </a:endParaRPr>
          </a:p>
        </p:txBody>
      </p:sp>
      <p:sp>
        <p:nvSpPr>
          <p:cNvPr id="507" name="TextBox 506"/>
          <p:cNvSpPr txBox="1"/>
          <p:nvPr/>
        </p:nvSpPr>
        <p:spPr>
          <a:xfrm>
            <a:off x="107826" y="4521580"/>
            <a:ext cx="33063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 smtClean="0"/>
              <a:t>1   Receive site-specific data from customer</a:t>
            </a:r>
            <a:endParaRPr lang="en-GB" sz="900" dirty="0"/>
          </a:p>
        </p:txBody>
      </p:sp>
      <p:grpSp>
        <p:nvGrpSpPr>
          <p:cNvPr id="277" name="Group 276"/>
          <p:cNvGrpSpPr/>
          <p:nvPr/>
        </p:nvGrpSpPr>
        <p:grpSpPr>
          <a:xfrm>
            <a:off x="7369431" y="4870824"/>
            <a:ext cx="837191" cy="559283"/>
            <a:chOff x="6581870" y="4807390"/>
            <a:chExt cx="837191" cy="559283"/>
          </a:xfrm>
        </p:grpSpPr>
        <p:grpSp>
          <p:nvGrpSpPr>
            <p:cNvPr id="276" name="Group 275"/>
            <p:cNvGrpSpPr/>
            <p:nvPr/>
          </p:nvGrpSpPr>
          <p:grpSpPr>
            <a:xfrm>
              <a:off x="6581870" y="4807390"/>
              <a:ext cx="608843" cy="532645"/>
              <a:chOff x="6581870" y="4807390"/>
              <a:chExt cx="608843" cy="532645"/>
            </a:xfrm>
          </p:grpSpPr>
          <p:sp>
            <p:nvSpPr>
              <p:cNvPr id="263" name="Rounded Rectangle 262"/>
              <p:cNvSpPr/>
              <p:nvPr/>
            </p:nvSpPr>
            <p:spPr>
              <a:xfrm>
                <a:off x="6581870" y="4807390"/>
                <a:ext cx="452673" cy="371192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32" name="Rounded Rectangle 531"/>
              <p:cNvSpPr/>
              <p:nvPr/>
            </p:nvSpPr>
            <p:spPr>
              <a:xfrm>
                <a:off x="6652789" y="4887362"/>
                <a:ext cx="452673" cy="371192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33" name="Rounded Rectangle 532"/>
              <p:cNvSpPr/>
              <p:nvPr/>
            </p:nvSpPr>
            <p:spPr>
              <a:xfrm>
                <a:off x="6738040" y="4968843"/>
                <a:ext cx="452673" cy="371192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69" name="TextBox 268"/>
            <p:cNvSpPr txBox="1"/>
            <p:nvPr/>
          </p:nvSpPr>
          <p:spPr>
            <a:xfrm>
              <a:off x="6705508" y="4966563"/>
              <a:ext cx="71355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 err="1" smtClean="0"/>
                <a:t>int</a:t>
              </a:r>
              <a:r>
                <a:rPr lang="en-GB" sz="600" dirty="0" smtClean="0"/>
                <a:t> fa0/0</a:t>
              </a:r>
            </a:p>
            <a:p>
              <a:r>
                <a:rPr lang="en-GB" sz="600" dirty="0" err="1" smtClean="0"/>
                <a:t>ip</a:t>
              </a:r>
              <a:r>
                <a:rPr lang="en-GB" sz="600" dirty="0" smtClean="0"/>
                <a:t> address</a:t>
              </a:r>
            </a:p>
            <a:p>
              <a:endParaRPr lang="en-GB" sz="800" dirty="0"/>
            </a:p>
          </p:txBody>
        </p:sp>
      </p:grpSp>
      <p:cxnSp>
        <p:nvCxnSpPr>
          <p:cNvPr id="544" name="Straight Arrow Connector 543"/>
          <p:cNvCxnSpPr/>
          <p:nvPr/>
        </p:nvCxnSpPr>
        <p:spPr>
          <a:xfrm>
            <a:off x="5062070" y="5108888"/>
            <a:ext cx="2284843" cy="18096"/>
          </a:xfrm>
          <a:prstGeom prst="straightConnector1">
            <a:avLst/>
          </a:prstGeom>
          <a:ln w="22225">
            <a:solidFill>
              <a:srgbClr val="5D7CFF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0" name="TextBox 549"/>
          <p:cNvSpPr txBox="1"/>
          <p:nvPr/>
        </p:nvSpPr>
        <p:spPr>
          <a:xfrm>
            <a:off x="5474503" y="5165075"/>
            <a:ext cx="2044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/>
              <a:t>2</a:t>
            </a:r>
            <a:r>
              <a:rPr lang="en-GB" sz="900" dirty="0" smtClean="0"/>
              <a:t>   Generate site specific router </a:t>
            </a:r>
            <a:r>
              <a:rPr lang="en-GB" sz="900" dirty="0" err="1" smtClean="0"/>
              <a:t>config</a:t>
            </a:r>
            <a:r>
              <a:rPr lang="en-GB" sz="900" dirty="0" smtClean="0"/>
              <a:t> for each remote site</a:t>
            </a:r>
            <a:endParaRPr lang="en-GB" sz="900" dirty="0"/>
          </a:p>
        </p:txBody>
      </p:sp>
      <p:cxnSp>
        <p:nvCxnSpPr>
          <p:cNvPr id="555" name="Straight Arrow Connector 554"/>
          <p:cNvCxnSpPr/>
          <p:nvPr/>
        </p:nvCxnSpPr>
        <p:spPr>
          <a:xfrm flipH="1" flipV="1">
            <a:off x="6997726" y="3317963"/>
            <a:ext cx="570519" cy="1525694"/>
          </a:xfrm>
          <a:prstGeom prst="straightConnector1">
            <a:avLst/>
          </a:prstGeom>
          <a:ln w="22225">
            <a:solidFill>
              <a:srgbClr val="5D7CFF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8" name="TextBox 557"/>
          <p:cNvSpPr txBox="1"/>
          <p:nvPr/>
        </p:nvSpPr>
        <p:spPr>
          <a:xfrm>
            <a:off x="7342002" y="4022174"/>
            <a:ext cx="157333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 smtClean="0"/>
              <a:t>3  Load site specific </a:t>
            </a:r>
            <a:r>
              <a:rPr lang="en-GB" sz="900" dirty="0" err="1" smtClean="0"/>
              <a:t>configs</a:t>
            </a:r>
            <a:r>
              <a:rPr lang="en-GB" sz="900" dirty="0" smtClean="0"/>
              <a:t> with site ID into Script Server</a:t>
            </a:r>
            <a:endParaRPr lang="en-GB" sz="900" dirty="0"/>
          </a:p>
        </p:txBody>
      </p:sp>
      <p:grpSp>
        <p:nvGrpSpPr>
          <p:cNvPr id="291" name="Group 290"/>
          <p:cNvGrpSpPr/>
          <p:nvPr/>
        </p:nvGrpSpPr>
        <p:grpSpPr>
          <a:xfrm>
            <a:off x="736831" y="3223276"/>
            <a:ext cx="838846" cy="622755"/>
            <a:chOff x="736831" y="3223276"/>
            <a:chExt cx="838846" cy="622755"/>
          </a:xfrm>
        </p:grpSpPr>
        <p:pic>
          <p:nvPicPr>
            <p:cNvPr id="355" name="Picture 37"/>
            <p:cNvPicPr>
              <a:picLocks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831" y="3223276"/>
              <a:ext cx="534046" cy="3179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59" name="Picture 37"/>
            <p:cNvPicPr>
              <a:picLocks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9231" y="3375676"/>
              <a:ext cx="534046" cy="3179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60" name="Picture 37"/>
            <p:cNvPicPr>
              <a:picLocks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1631" y="3528076"/>
              <a:ext cx="534046" cy="3179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63" name="TextBox 562"/>
          <p:cNvSpPr txBox="1"/>
          <p:nvPr/>
        </p:nvSpPr>
        <p:spPr>
          <a:xfrm>
            <a:off x="288576" y="3951215"/>
            <a:ext cx="2262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/>
              <a:t>4</a:t>
            </a:r>
            <a:r>
              <a:rPr lang="en-GB" sz="900" dirty="0" smtClean="0"/>
              <a:t>    Stage remote site routers with </a:t>
            </a:r>
            <a:r>
              <a:rPr lang="en-GB" sz="900" u="sng" dirty="0" smtClean="0"/>
              <a:t>identical</a:t>
            </a:r>
            <a:r>
              <a:rPr lang="en-GB" sz="900" dirty="0" smtClean="0"/>
              <a:t> base </a:t>
            </a:r>
            <a:r>
              <a:rPr lang="en-GB" sz="900" dirty="0" err="1" smtClean="0"/>
              <a:t>config</a:t>
            </a:r>
            <a:r>
              <a:rPr lang="en-GB" sz="900" dirty="0" smtClean="0"/>
              <a:t>.  </a:t>
            </a:r>
            <a:endParaRPr lang="en-GB" sz="900" dirty="0"/>
          </a:p>
        </p:txBody>
      </p:sp>
      <p:sp>
        <p:nvSpPr>
          <p:cNvPr id="309" name="Freeform 308"/>
          <p:cNvSpPr/>
          <p:nvPr/>
        </p:nvSpPr>
        <p:spPr>
          <a:xfrm>
            <a:off x="2051050" y="1066800"/>
            <a:ext cx="3867150" cy="854194"/>
          </a:xfrm>
          <a:custGeom>
            <a:avLst/>
            <a:gdLst>
              <a:gd name="connsiteX0" fmla="*/ 0 w 3867150"/>
              <a:gd name="connsiteY0" fmla="*/ 622300 h 854194"/>
              <a:gd name="connsiteX1" fmla="*/ 882650 w 3867150"/>
              <a:gd name="connsiteY1" fmla="*/ 806450 h 854194"/>
              <a:gd name="connsiteX2" fmla="*/ 1727200 w 3867150"/>
              <a:gd name="connsiteY2" fmla="*/ 831850 h 854194"/>
              <a:gd name="connsiteX3" fmla="*/ 2063750 w 3867150"/>
              <a:gd name="connsiteY3" fmla="*/ 520700 h 854194"/>
              <a:gd name="connsiteX4" fmla="*/ 2520950 w 3867150"/>
              <a:gd name="connsiteY4" fmla="*/ 254000 h 854194"/>
              <a:gd name="connsiteX5" fmla="*/ 3327400 w 3867150"/>
              <a:gd name="connsiteY5" fmla="*/ 76200 h 854194"/>
              <a:gd name="connsiteX6" fmla="*/ 3867150 w 3867150"/>
              <a:gd name="connsiteY6" fmla="*/ 0 h 854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7150" h="854194">
                <a:moveTo>
                  <a:pt x="0" y="622300"/>
                </a:moveTo>
                <a:cubicBezTo>
                  <a:pt x="297391" y="696912"/>
                  <a:pt x="594783" y="771525"/>
                  <a:pt x="882650" y="806450"/>
                </a:cubicBezTo>
                <a:cubicBezTo>
                  <a:pt x="1170517" y="841375"/>
                  <a:pt x="1530350" y="879475"/>
                  <a:pt x="1727200" y="831850"/>
                </a:cubicBezTo>
                <a:cubicBezTo>
                  <a:pt x="1924050" y="784225"/>
                  <a:pt x="1931458" y="617008"/>
                  <a:pt x="2063750" y="520700"/>
                </a:cubicBezTo>
                <a:cubicBezTo>
                  <a:pt x="2196042" y="424392"/>
                  <a:pt x="2310342" y="328083"/>
                  <a:pt x="2520950" y="254000"/>
                </a:cubicBezTo>
                <a:cubicBezTo>
                  <a:pt x="2731558" y="179917"/>
                  <a:pt x="3103033" y="118533"/>
                  <a:pt x="3327400" y="76200"/>
                </a:cubicBezTo>
                <a:cubicBezTo>
                  <a:pt x="3551767" y="33867"/>
                  <a:pt x="3709458" y="16933"/>
                  <a:pt x="3867150" y="0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2" name="Group 41"/>
          <p:cNvGrpSpPr/>
          <p:nvPr/>
        </p:nvGrpSpPr>
        <p:grpSpPr>
          <a:xfrm>
            <a:off x="4540904" y="739318"/>
            <a:ext cx="1946466" cy="692809"/>
            <a:chOff x="-2216815" y="1167797"/>
            <a:chExt cx="1946466" cy="692809"/>
          </a:xfrm>
        </p:grpSpPr>
        <p:sp>
          <p:nvSpPr>
            <p:cNvPr id="400" name="Text Box 42"/>
            <p:cNvSpPr txBox="1">
              <a:spLocks noChangeArrowheads="1"/>
            </p:cNvSpPr>
            <p:nvPr/>
          </p:nvSpPr>
          <p:spPr bwMode="auto">
            <a:xfrm>
              <a:off x="-2216815" y="1167797"/>
              <a:ext cx="1572457" cy="246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000" b="1" dirty="0" smtClean="0">
                  <a:ea typeface="ＭＳ Ｐゴシック" pitchFamily="34" charset="-128"/>
                </a:rPr>
                <a:t>    NNI</a:t>
              </a:r>
              <a:endParaRPr lang="en-GB" altLang="en-US" sz="1000" b="1" dirty="0">
                <a:ea typeface="ＭＳ Ｐゴシック" pitchFamily="34" charset="-128"/>
              </a:endParaRPr>
            </a:p>
          </p:txBody>
        </p:sp>
        <p:sp>
          <p:nvSpPr>
            <p:cNvPr id="365" name="TextBox 364"/>
            <p:cNvSpPr txBox="1"/>
            <p:nvPr/>
          </p:nvSpPr>
          <p:spPr>
            <a:xfrm>
              <a:off x="-2064778" y="1310189"/>
              <a:ext cx="1146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GB" sz="900" dirty="0" smtClean="0"/>
            </a:p>
            <a:p>
              <a:pPr algn="ctr"/>
              <a:endParaRPr lang="en-GB" sz="900" dirty="0"/>
            </a:p>
          </p:txBody>
        </p:sp>
        <p:pic>
          <p:nvPicPr>
            <p:cNvPr id="357" name="Picture 37"/>
            <p:cNvPicPr>
              <a:picLocks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169807" y="1485735"/>
              <a:ext cx="534046" cy="3179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7" name="Rectangle 396"/>
            <p:cNvSpPr/>
            <p:nvPr/>
          </p:nvSpPr>
          <p:spPr>
            <a:xfrm>
              <a:off x="-2138901" y="1208598"/>
              <a:ext cx="1574440" cy="65200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lgDash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69" name="Straight Connector 368"/>
            <p:cNvCxnSpPr/>
            <p:nvPr/>
          </p:nvCxnSpPr>
          <p:spPr>
            <a:xfrm>
              <a:off x="-667008" y="1729024"/>
              <a:ext cx="396659" cy="1112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5" name="TextBox 584"/>
          <p:cNvSpPr txBox="1"/>
          <p:nvPr/>
        </p:nvSpPr>
        <p:spPr>
          <a:xfrm>
            <a:off x="1382088" y="1765546"/>
            <a:ext cx="1255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 smtClean="0"/>
              <a:t>…and install new </a:t>
            </a:r>
          </a:p>
          <a:p>
            <a:r>
              <a:rPr lang="en-GB" sz="900" dirty="0" smtClean="0"/>
              <a:t>Cisco router</a:t>
            </a:r>
            <a:endParaRPr lang="en-GB" sz="900" dirty="0"/>
          </a:p>
        </p:txBody>
      </p:sp>
      <p:grpSp>
        <p:nvGrpSpPr>
          <p:cNvPr id="313" name="Group 312"/>
          <p:cNvGrpSpPr/>
          <p:nvPr/>
        </p:nvGrpSpPr>
        <p:grpSpPr>
          <a:xfrm>
            <a:off x="2033976" y="1835150"/>
            <a:ext cx="1255324" cy="761162"/>
            <a:chOff x="2033976" y="1835150"/>
            <a:chExt cx="1255324" cy="761162"/>
          </a:xfrm>
        </p:grpSpPr>
        <p:sp>
          <p:nvSpPr>
            <p:cNvPr id="587" name="TextBox 586"/>
            <p:cNvSpPr txBox="1"/>
            <p:nvPr/>
          </p:nvSpPr>
          <p:spPr>
            <a:xfrm>
              <a:off x="2033976" y="2226980"/>
              <a:ext cx="12553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/>
                <a:t>6</a:t>
              </a:r>
              <a:r>
                <a:rPr lang="en-GB" sz="900" dirty="0" smtClean="0"/>
                <a:t>   PPP tunnels builds to </a:t>
              </a:r>
              <a:r>
                <a:rPr lang="en-GB" sz="900" dirty="0"/>
                <a:t> </a:t>
              </a:r>
              <a:r>
                <a:rPr lang="en-GB" sz="900" dirty="0" smtClean="0"/>
                <a:t>NNI</a:t>
              </a:r>
              <a:endParaRPr lang="en-GB" sz="900" dirty="0"/>
            </a:p>
          </p:txBody>
        </p:sp>
        <p:cxnSp>
          <p:nvCxnSpPr>
            <p:cNvPr id="588" name="Straight Arrow Connector 587"/>
            <p:cNvCxnSpPr/>
            <p:nvPr/>
          </p:nvCxnSpPr>
          <p:spPr>
            <a:xfrm flipV="1">
              <a:off x="2489200" y="1835150"/>
              <a:ext cx="158750" cy="43815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1" name="Group 590"/>
          <p:cNvGrpSpPr/>
          <p:nvPr/>
        </p:nvGrpSpPr>
        <p:grpSpPr>
          <a:xfrm>
            <a:off x="2591059" y="18183"/>
            <a:ext cx="2605797" cy="1711757"/>
            <a:chOff x="2242563" y="448407"/>
            <a:chExt cx="2633810" cy="1640921"/>
          </a:xfrm>
        </p:grpSpPr>
        <p:sp>
          <p:nvSpPr>
            <p:cNvPr id="592" name="TextBox 591"/>
            <p:cNvSpPr txBox="1"/>
            <p:nvPr/>
          </p:nvSpPr>
          <p:spPr>
            <a:xfrm>
              <a:off x="2650024" y="448407"/>
              <a:ext cx="2226349" cy="7523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 smtClean="0"/>
                <a:t>7   Router authenticates to NNI using username and password from its initial configuration (Radius), and gets a unique IP address allocated from a pool by the NNI for use on the PPP link.</a:t>
              </a:r>
              <a:endParaRPr lang="en-GB" sz="900" dirty="0"/>
            </a:p>
          </p:txBody>
        </p:sp>
        <p:cxnSp>
          <p:nvCxnSpPr>
            <p:cNvPr id="593" name="Straight Arrow Connector 592"/>
            <p:cNvCxnSpPr/>
            <p:nvPr/>
          </p:nvCxnSpPr>
          <p:spPr>
            <a:xfrm flipH="1">
              <a:off x="2242563" y="1212850"/>
              <a:ext cx="570488" cy="876478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6" name="Group 605"/>
          <p:cNvGrpSpPr/>
          <p:nvPr/>
        </p:nvGrpSpPr>
        <p:grpSpPr>
          <a:xfrm>
            <a:off x="2007426" y="1945228"/>
            <a:ext cx="1255324" cy="896606"/>
            <a:chOff x="1933806" y="1835150"/>
            <a:chExt cx="1255324" cy="896606"/>
          </a:xfrm>
        </p:grpSpPr>
        <p:sp>
          <p:nvSpPr>
            <p:cNvPr id="607" name="TextBox 606"/>
            <p:cNvSpPr txBox="1"/>
            <p:nvPr/>
          </p:nvSpPr>
          <p:spPr>
            <a:xfrm>
              <a:off x="1933806" y="2223925"/>
              <a:ext cx="1255324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 smtClean="0"/>
                <a:t>8 script continually pings initial PPP IP address pool.</a:t>
              </a:r>
              <a:endParaRPr lang="en-GB" sz="900" dirty="0"/>
            </a:p>
          </p:txBody>
        </p:sp>
        <p:cxnSp>
          <p:nvCxnSpPr>
            <p:cNvPr id="608" name="Straight Arrow Connector 607"/>
            <p:cNvCxnSpPr/>
            <p:nvPr/>
          </p:nvCxnSpPr>
          <p:spPr>
            <a:xfrm flipV="1">
              <a:off x="2489200" y="1835150"/>
              <a:ext cx="158750" cy="43815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1" name="Group 610"/>
          <p:cNvGrpSpPr/>
          <p:nvPr/>
        </p:nvGrpSpPr>
        <p:grpSpPr>
          <a:xfrm>
            <a:off x="1998986" y="1939964"/>
            <a:ext cx="1824007" cy="1038610"/>
            <a:chOff x="1931740" y="1826684"/>
            <a:chExt cx="1824007" cy="1038610"/>
          </a:xfrm>
        </p:grpSpPr>
        <p:sp>
          <p:nvSpPr>
            <p:cNvPr id="612" name="TextBox 611"/>
            <p:cNvSpPr txBox="1"/>
            <p:nvPr/>
          </p:nvSpPr>
          <p:spPr>
            <a:xfrm>
              <a:off x="1931740" y="2218963"/>
              <a:ext cx="18240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/>
                <a:t>9</a:t>
              </a:r>
              <a:r>
                <a:rPr lang="en-GB" sz="900" dirty="0" smtClean="0"/>
                <a:t>  If a new router on initial </a:t>
              </a:r>
              <a:r>
                <a:rPr lang="en-GB" sz="900" dirty="0" err="1" smtClean="0"/>
                <a:t>config</a:t>
              </a:r>
              <a:r>
                <a:rPr lang="en-GB" sz="900" dirty="0" smtClean="0"/>
                <a:t> is </a:t>
              </a:r>
              <a:r>
                <a:rPr lang="en-GB" sz="900" dirty="0" err="1" smtClean="0"/>
                <a:t>discoverred</a:t>
              </a:r>
              <a:r>
                <a:rPr lang="en-GB" sz="900" dirty="0" smtClean="0"/>
                <a:t> retrieve its serial number via SNMP and present to Helpdesk console.</a:t>
              </a:r>
              <a:endParaRPr lang="en-GB" sz="900" dirty="0"/>
            </a:p>
          </p:txBody>
        </p:sp>
        <p:cxnSp>
          <p:nvCxnSpPr>
            <p:cNvPr id="613" name="Straight Arrow Connector 612"/>
            <p:cNvCxnSpPr/>
            <p:nvPr/>
          </p:nvCxnSpPr>
          <p:spPr>
            <a:xfrm flipV="1">
              <a:off x="2489200" y="1826684"/>
              <a:ext cx="158750" cy="43815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405" name="Picture 309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8218" y="695437"/>
            <a:ext cx="484889" cy="679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3" name="TextBox 622"/>
          <p:cNvSpPr txBox="1"/>
          <p:nvPr/>
        </p:nvSpPr>
        <p:spPr>
          <a:xfrm>
            <a:off x="3323662" y="4216862"/>
            <a:ext cx="20490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 smtClean="0"/>
              <a:t>Site A                                     111111 </a:t>
            </a:r>
            <a:endParaRPr lang="en-GB" sz="900" dirty="0"/>
          </a:p>
        </p:txBody>
      </p:sp>
      <p:grpSp>
        <p:nvGrpSpPr>
          <p:cNvPr id="625" name="Group 624"/>
          <p:cNvGrpSpPr/>
          <p:nvPr/>
        </p:nvGrpSpPr>
        <p:grpSpPr>
          <a:xfrm>
            <a:off x="1978522" y="1949457"/>
            <a:ext cx="1458104" cy="938175"/>
            <a:chOff x="1903639" y="1826684"/>
            <a:chExt cx="1458104" cy="938175"/>
          </a:xfrm>
        </p:grpSpPr>
        <p:sp>
          <p:nvSpPr>
            <p:cNvPr id="626" name="TextBox 625"/>
            <p:cNvSpPr txBox="1"/>
            <p:nvPr/>
          </p:nvSpPr>
          <p:spPr>
            <a:xfrm>
              <a:off x="1903639" y="2257028"/>
              <a:ext cx="1458104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 smtClean="0"/>
                <a:t>12  Push site specific </a:t>
              </a:r>
              <a:r>
                <a:rPr lang="en-GB" sz="900" dirty="0" err="1" smtClean="0"/>
                <a:t>config</a:t>
              </a:r>
              <a:r>
                <a:rPr lang="en-GB" sz="900" dirty="0" smtClean="0"/>
                <a:t> to router`s </a:t>
              </a:r>
              <a:r>
                <a:rPr lang="en-GB" sz="900" dirty="0" err="1" smtClean="0"/>
                <a:t>startup</a:t>
              </a:r>
              <a:r>
                <a:rPr lang="en-GB" sz="900" dirty="0" smtClean="0"/>
                <a:t> </a:t>
              </a:r>
              <a:r>
                <a:rPr lang="en-GB" sz="900" dirty="0" err="1" smtClean="0"/>
                <a:t>config</a:t>
              </a:r>
              <a:r>
                <a:rPr lang="en-GB" sz="900" dirty="0" smtClean="0"/>
                <a:t> and reload.</a:t>
              </a:r>
              <a:endParaRPr lang="en-GB" sz="900" dirty="0"/>
            </a:p>
          </p:txBody>
        </p:sp>
        <p:cxnSp>
          <p:nvCxnSpPr>
            <p:cNvPr id="627" name="Straight Arrow Connector 626"/>
            <p:cNvCxnSpPr/>
            <p:nvPr/>
          </p:nvCxnSpPr>
          <p:spPr>
            <a:xfrm flipV="1">
              <a:off x="2489200" y="1826684"/>
              <a:ext cx="158750" cy="43815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4272" y="2058691"/>
            <a:ext cx="1376784" cy="524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9" name="TextBox 238"/>
          <p:cNvSpPr txBox="1"/>
          <p:nvPr/>
        </p:nvSpPr>
        <p:spPr>
          <a:xfrm>
            <a:off x="3879735" y="6410264"/>
            <a:ext cx="21506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Migration Day</a:t>
            </a:r>
            <a:endParaRPr lang="en-GB" sz="2400" dirty="0"/>
          </a:p>
        </p:txBody>
      </p:sp>
      <p:sp>
        <p:nvSpPr>
          <p:cNvPr id="240" name="TextBox 239"/>
          <p:cNvSpPr txBox="1"/>
          <p:nvPr/>
        </p:nvSpPr>
        <p:spPr>
          <a:xfrm>
            <a:off x="3631540" y="6396335"/>
            <a:ext cx="2524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Prior to Migration</a:t>
            </a:r>
            <a:endParaRPr lang="en-GB" sz="2400" dirty="0"/>
          </a:p>
        </p:txBody>
      </p:sp>
      <p:sp>
        <p:nvSpPr>
          <p:cNvPr id="245" name="TextBox 244"/>
          <p:cNvSpPr txBox="1"/>
          <p:nvPr/>
        </p:nvSpPr>
        <p:spPr>
          <a:xfrm>
            <a:off x="894754" y="1861414"/>
            <a:ext cx="15300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 smtClean="0"/>
              <a:t>5  Remove Existing router</a:t>
            </a:r>
            <a:endParaRPr lang="en-GB" sz="900" dirty="0"/>
          </a:p>
        </p:txBody>
      </p:sp>
      <p:grpSp>
        <p:nvGrpSpPr>
          <p:cNvPr id="44" name="Group 43"/>
          <p:cNvGrpSpPr/>
          <p:nvPr/>
        </p:nvGrpSpPr>
        <p:grpSpPr>
          <a:xfrm>
            <a:off x="5393999" y="3278762"/>
            <a:ext cx="1899082" cy="1812145"/>
            <a:chOff x="5393999" y="3278762"/>
            <a:chExt cx="1899082" cy="1812145"/>
          </a:xfrm>
        </p:grpSpPr>
        <p:grpSp>
          <p:nvGrpSpPr>
            <p:cNvPr id="19458" name="Group 19457"/>
            <p:cNvGrpSpPr/>
            <p:nvPr/>
          </p:nvGrpSpPr>
          <p:grpSpPr>
            <a:xfrm>
              <a:off x="5393999" y="3278762"/>
              <a:ext cx="1899082" cy="1812145"/>
              <a:chOff x="5393999" y="3321050"/>
              <a:chExt cx="1899082" cy="1812145"/>
            </a:xfrm>
          </p:grpSpPr>
          <p:grpSp>
            <p:nvGrpSpPr>
              <p:cNvPr id="19457" name="Group 19456"/>
              <p:cNvGrpSpPr/>
              <p:nvPr/>
            </p:nvGrpSpPr>
            <p:grpSpPr>
              <a:xfrm>
                <a:off x="6552947" y="4012376"/>
                <a:ext cx="740134" cy="534224"/>
                <a:chOff x="6552947" y="4012376"/>
                <a:chExt cx="740134" cy="534224"/>
              </a:xfrm>
            </p:grpSpPr>
            <p:pic>
              <p:nvPicPr>
                <p:cNvPr id="470" name="Picture 14"/>
                <p:cNvPicPr>
                  <a:picLocks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552947" y="4012376"/>
                  <a:ext cx="728737" cy="5342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471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6618548" y="4219994"/>
                  <a:ext cx="674533" cy="2463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en-GB" altLang="en-US" sz="1000" b="1" dirty="0">
                    <a:ea typeface="ＭＳ Ｐゴシック" pitchFamily="34" charset="-128"/>
                  </a:endParaRPr>
                </a:p>
              </p:txBody>
            </p:sp>
          </p:grpSp>
          <p:grpSp>
            <p:nvGrpSpPr>
              <p:cNvPr id="19456" name="Group 19455"/>
              <p:cNvGrpSpPr/>
              <p:nvPr/>
            </p:nvGrpSpPr>
            <p:grpSpPr>
              <a:xfrm>
                <a:off x="5393999" y="3321050"/>
                <a:ext cx="1667627" cy="1812145"/>
                <a:chOff x="5393999" y="3321050"/>
                <a:chExt cx="1667627" cy="1812145"/>
              </a:xfrm>
            </p:grpSpPr>
            <p:sp>
              <p:nvSpPr>
                <p:cNvPr id="4124" name="Freeform 4123"/>
                <p:cNvSpPr/>
                <p:nvPr/>
              </p:nvSpPr>
              <p:spPr>
                <a:xfrm>
                  <a:off x="6565900" y="3321050"/>
                  <a:ext cx="495726" cy="971550"/>
                </a:xfrm>
                <a:custGeom>
                  <a:avLst/>
                  <a:gdLst>
                    <a:gd name="connsiteX0" fmla="*/ 0 w 495726"/>
                    <a:gd name="connsiteY0" fmla="*/ 615950 h 615950"/>
                    <a:gd name="connsiteX1" fmla="*/ 368300 w 495726"/>
                    <a:gd name="connsiteY1" fmla="*/ 482600 h 615950"/>
                    <a:gd name="connsiteX2" fmla="*/ 488950 w 495726"/>
                    <a:gd name="connsiteY2" fmla="*/ 190500 h 615950"/>
                    <a:gd name="connsiteX3" fmla="*/ 469900 w 495726"/>
                    <a:gd name="connsiteY3" fmla="*/ 0 h 615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726" h="615950">
                      <a:moveTo>
                        <a:pt x="0" y="615950"/>
                      </a:moveTo>
                      <a:cubicBezTo>
                        <a:pt x="143404" y="584729"/>
                        <a:pt x="286808" y="553508"/>
                        <a:pt x="368300" y="482600"/>
                      </a:cubicBezTo>
                      <a:cubicBezTo>
                        <a:pt x="449792" y="411692"/>
                        <a:pt x="472017" y="270933"/>
                        <a:pt x="488950" y="190500"/>
                      </a:cubicBezTo>
                      <a:cubicBezTo>
                        <a:pt x="505883" y="110067"/>
                        <a:pt x="487891" y="55033"/>
                        <a:pt x="469900" y="0"/>
                      </a:cubicBez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76" name="TextBox 475"/>
                <p:cNvSpPr txBox="1"/>
                <p:nvPr/>
              </p:nvSpPr>
              <p:spPr>
                <a:xfrm>
                  <a:off x="5393999" y="4763863"/>
                  <a:ext cx="103032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900" smtClean="0"/>
                    <a:t>Commissioning Helpdesk</a:t>
                  </a:r>
                  <a:endParaRPr lang="en-GB" sz="900" dirty="0"/>
                </a:p>
              </p:txBody>
            </p:sp>
            <p:pic>
              <p:nvPicPr>
                <p:cNvPr id="4325" name="Picture 22"/>
                <p:cNvPicPr>
                  <a:picLocks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334169" y="4210066"/>
                  <a:ext cx="342900" cy="2936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pic>
          <p:nvPicPr>
            <p:cNvPr id="1032" name="Picture 8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9272" y="4128209"/>
              <a:ext cx="584200" cy="571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55" name="TextBox 254"/>
          <p:cNvSpPr txBox="1"/>
          <p:nvPr/>
        </p:nvSpPr>
        <p:spPr>
          <a:xfrm>
            <a:off x="1418513" y="4210694"/>
            <a:ext cx="20490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/>
              <a:t>10.1.1.12 </a:t>
            </a:r>
            <a:r>
              <a:rPr lang="en-GB" sz="900" dirty="0" smtClean="0"/>
              <a:t>     GR1234567</a:t>
            </a:r>
            <a:endParaRPr lang="en-GB" sz="900" dirty="0"/>
          </a:p>
        </p:txBody>
      </p:sp>
      <p:sp>
        <p:nvSpPr>
          <p:cNvPr id="48" name="Oval 47"/>
          <p:cNvSpPr/>
          <p:nvPr/>
        </p:nvSpPr>
        <p:spPr>
          <a:xfrm>
            <a:off x="7538523" y="3170480"/>
            <a:ext cx="1166774" cy="1971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8" name="TextBox 257"/>
          <p:cNvSpPr txBox="1"/>
          <p:nvPr/>
        </p:nvSpPr>
        <p:spPr>
          <a:xfrm>
            <a:off x="7586414" y="3622168"/>
            <a:ext cx="1118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 smtClean="0"/>
              <a:t>16  </a:t>
            </a:r>
            <a:r>
              <a:rPr lang="en-GB" sz="900" dirty="0" err="1" smtClean="0"/>
              <a:t>Config</a:t>
            </a:r>
            <a:r>
              <a:rPr lang="en-GB" sz="900" dirty="0" smtClean="0"/>
              <a:t> located (or generated)</a:t>
            </a:r>
            <a:endParaRPr lang="en-GB" sz="900" dirty="0"/>
          </a:p>
        </p:txBody>
      </p:sp>
      <p:sp>
        <p:nvSpPr>
          <p:cNvPr id="259" name="TextBox 258"/>
          <p:cNvSpPr txBox="1"/>
          <p:nvPr/>
        </p:nvSpPr>
        <p:spPr>
          <a:xfrm>
            <a:off x="4090499" y="6396335"/>
            <a:ext cx="1411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Site Live</a:t>
            </a:r>
            <a:endParaRPr lang="en-GB" sz="2400" dirty="0"/>
          </a:p>
        </p:txBody>
      </p:sp>
      <p:grpSp>
        <p:nvGrpSpPr>
          <p:cNvPr id="202" name="Group 201"/>
          <p:cNvGrpSpPr/>
          <p:nvPr/>
        </p:nvGrpSpPr>
        <p:grpSpPr>
          <a:xfrm>
            <a:off x="4653453" y="1990009"/>
            <a:ext cx="2069767" cy="1070425"/>
            <a:chOff x="4653453" y="1990009"/>
            <a:chExt cx="2069767" cy="1070425"/>
          </a:xfrm>
        </p:grpSpPr>
        <p:cxnSp>
          <p:nvCxnSpPr>
            <p:cNvPr id="248" name="Straight Connector 247"/>
            <p:cNvCxnSpPr/>
            <p:nvPr/>
          </p:nvCxnSpPr>
          <p:spPr>
            <a:xfrm flipH="1">
              <a:off x="5753100" y="1990009"/>
              <a:ext cx="763983" cy="5118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/>
          </p:nvCxnSpPr>
          <p:spPr>
            <a:xfrm flipH="1">
              <a:off x="5750560" y="2008509"/>
              <a:ext cx="972660" cy="5746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2" name="Group 253"/>
            <p:cNvGrpSpPr>
              <a:grpSpLocks/>
            </p:cNvGrpSpPr>
            <p:nvPr/>
          </p:nvGrpSpPr>
          <p:grpSpPr bwMode="auto">
            <a:xfrm>
              <a:off x="4653453" y="2287257"/>
              <a:ext cx="1350420" cy="773177"/>
              <a:chOff x="3404" y="1197"/>
              <a:chExt cx="925" cy="576"/>
            </a:xfrm>
          </p:grpSpPr>
          <p:pic>
            <p:nvPicPr>
              <p:cNvPr id="273" name="Picture 14"/>
              <p:cNvPicPr>
                <a:picLocks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04" y="1197"/>
                <a:ext cx="796" cy="5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78" name="Text Box 42"/>
              <p:cNvSpPr txBox="1">
                <a:spLocks noChangeArrowheads="1"/>
              </p:cNvSpPr>
              <p:nvPr/>
            </p:nvSpPr>
            <p:spPr bwMode="auto">
              <a:xfrm>
                <a:off x="3486" y="1252"/>
                <a:ext cx="843" cy="4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GB" altLang="en-US" sz="1200" b="1" dirty="0" smtClean="0">
                    <a:ea typeface="ＭＳ Ｐゴシック" pitchFamily="34" charset="-128"/>
                  </a:rPr>
                  <a:t>Backup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GB" altLang="en-US" sz="1200" b="1" dirty="0" smtClean="0">
                    <a:ea typeface="ＭＳ Ｐゴシック" pitchFamily="34" charset="-128"/>
                  </a:rPr>
                  <a:t>e.g. 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GB" altLang="en-US" sz="1200" b="1" dirty="0" smtClean="0">
                    <a:ea typeface="ＭＳ Ｐゴシック" pitchFamily="34" charset="-128"/>
                  </a:rPr>
                  <a:t>3G/4G</a:t>
                </a:r>
                <a:endParaRPr lang="en-GB" altLang="en-US" sz="1200" b="1" dirty="0">
                  <a:ea typeface="ＭＳ Ｐゴシック" pitchFamily="34" charset="-128"/>
                </a:endParaRPr>
              </a:p>
            </p:txBody>
          </p:sp>
        </p:grp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3140" y="2520840"/>
              <a:ext cx="258930" cy="368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05" name="Group 204"/>
          <p:cNvGrpSpPr/>
          <p:nvPr/>
        </p:nvGrpSpPr>
        <p:grpSpPr>
          <a:xfrm>
            <a:off x="1801640" y="1747319"/>
            <a:ext cx="3023857" cy="1235500"/>
            <a:chOff x="1801640" y="1747319"/>
            <a:chExt cx="3023857" cy="1235500"/>
          </a:xfrm>
        </p:grpSpPr>
        <p:sp>
          <p:nvSpPr>
            <p:cNvPr id="204" name="Freeform 203"/>
            <p:cNvSpPr/>
            <p:nvPr/>
          </p:nvSpPr>
          <p:spPr>
            <a:xfrm>
              <a:off x="1801640" y="1747319"/>
              <a:ext cx="3023857" cy="1045868"/>
            </a:xfrm>
            <a:custGeom>
              <a:avLst/>
              <a:gdLst>
                <a:gd name="connsiteX0" fmla="*/ 0 w 3023857"/>
                <a:gd name="connsiteY0" fmla="*/ 0 h 1045868"/>
                <a:gd name="connsiteX1" fmla="*/ 366665 w 3023857"/>
                <a:gd name="connsiteY1" fmla="*/ 416459 h 1045868"/>
                <a:gd name="connsiteX2" fmla="*/ 1502875 w 3023857"/>
                <a:gd name="connsiteY2" fmla="*/ 1018515 h 1045868"/>
                <a:gd name="connsiteX3" fmla="*/ 3023857 w 3023857"/>
                <a:gd name="connsiteY3" fmla="*/ 887239 h 1045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23857" h="1045868">
                  <a:moveTo>
                    <a:pt x="0" y="0"/>
                  </a:moveTo>
                  <a:cubicBezTo>
                    <a:pt x="58093" y="123353"/>
                    <a:pt x="116186" y="246707"/>
                    <a:pt x="366665" y="416459"/>
                  </a:cubicBezTo>
                  <a:cubicBezTo>
                    <a:pt x="617144" y="586212"/>
                    <a:pt x="1060010" y="940052"/>
                    <a:pt x="1502875" y="1018515"/>
                  </a:cubicBezTo>
                  <a:cubicBezTo>
                    <a:pt x="1945740" y="1096978"/>
                    <a:pt x="2484798" y="992108"/>
                    <a:pt x="3023857" y="887239"/>
                  </a:cubicBezTo>
                </a:path>
              </a:pathLst>
            </a:custGeom>
            <a:noFill/>
            <a:ln w="15875">
              <a:solidFill>
                <a:srgbClr val="66CCFF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9" name="TextBox 288"/>
            <p:cNvSpPr txBox="1"/>
            <p:nvPr/>
          </p:nvSpPr>
          <p:spPr>
            <a:xfrm>
              <a:off x="2880662" y="2751987"/>
              <a:ext cx="172609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900" dirty="0" smtClean="0"/>
                <a:t>3G/4G radio link</a:t>
              </a:r>
              <a:endParaRPr lang="en-GB" sz="900" dirty="0"/>
            </a:p>
          </p:txBody>
        </p:sp>
      </p:grpSp>
      <p:grpSp>
        <p:nvGrpSpPr>
          <p:cNvPr id="207" name="Group 206"/>
          <p:cNvGrpSpPr/>
          <p:nvPr/>
        </p:nvGrpSpPr>
        <p:grpSpPr>
          <a:xfrm>
            <a:off x="5674184" y="4119211"/>
            <a:ext cx="647798" cy="589943"/>
            <a:chOff x="5670653" y="4122742"/>
            <a:chExt cx="647798" cy="589943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70653" y="4122742"/>
              <a:ext cx="503024" cy="5899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" name="Rectangle 205"/>
            <p:cNvSpPr/>
            <p:nvPr/>
          </p:nvSpPr>
          <p:spPr>
            <a:xfrm>
              <a:off x="6172633" y="4462203"/>
              <a:ext cx="145818" cy="2178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662" y="4127500"/>
            <a:ext cx="648524" cy="591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7234997" y="418680"/>
            <a:ext cx="1864461" cy="1621214"/>
            <a:chOff x="7234997" y="418680"/>
            <a:chExt cx="1864461" cy="1621214"/>
          </a:xfrm>
        </p:grpSpPr>
        <p:grpSp>
          <p:nvGrpSpPr>
            <p:cNvPr id="302" name="Group 301"/>
            <p:cNvGrpSpPr/>
            <p:nvPr/>
          </p:nvGrpSpPr>
          <p:grpSpPr>
            <a:xfrm>
              <a:off x="7234997" y="418680"/>
              <a:ext cx="1664559" cy="1111870"/>
              <a:chOff x="7234997" y="425714"/>
              <a:chExt cx="1664559" cy="1111870"/>
            </a:xfrm>
          </p:grpSpPr>
          <p:grpSp>
            <p:nvGrpSpPr>
              <p:cNvPr id="4272" name="Group 253"/>
              <p:cNvGrpSpPr>
                <a:grpSpLocks/>
              </p:cNvGrpSpPr>
              <p:nvPr/>
            </p:nvGrpSpPr>
            <p:grpSpPr bwMode="auto">
              <a:xfrm>
                <a:off x="7996166" y="721191"/>
                <a:ext cx="849069" cy="501027"/>
                <a:chOff x="3422" y="1197"/>
                <a:chExt cx="843" cy="527"/>
              </a:xfrm>
            </p:grpSpPr>
            <p:pic>
              <p:nvPicPr>
                <p:cNvPr id="4274" name="Picture 14"/>
                <p:cNvPicPr>
                  <a:picLocks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474" y="1197"/>
                  <a:ext cx="726" cy="5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4275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3422" y="1340"/>
                  <a:ext cx="843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GB" altLang="en-US" sz="1200" b="1" dirty="0" smtClean="0">
                      <a:ea typeface="ＭＳ Ｐゴシック" pitchFamily="34" charset="-128"/>
                    </a:rPr>
                    <a:t>Apps</a:t>
                  </a:r>
                  <a:endParaRPr lang="en-GB" altLang="en-US" sz="1200" b="1" dirty="0">
                    <a:ea typeface="ＭＳ Ｐゴシック" pitchFamily="34" charset="-128"/>
                  </a:endParaRPr>
                </a:p>
              </p:txBody>
            </p:sp>
          </p:grpSp>
          <p:cxnSp>
            <p:nvCxnSpPr>
              <p:cNvPr id="392" name="Straight Connector 391"/>
              <p:cNvCxnSpPr/>
              <p:nvPr/>
            </p:nvCxnSpPr>
            <p:spPr>
              <a:xfrm flipV="1">
                <a:off x="7234997" y="882713"/>
                <a:ext cx="555510" cy="49494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78" name="Picture 37"/>
              <p:cNvPicPr>
                <a:picLocks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68017" y="1012777"/>
                <a:ext cx="534046" cy="3179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381" name="Straight Connector 380"/>
              <p:cNvCxnSpPr/>
              <p:nvPr/>
            </p:nvCxnSpPr>
            <p:spPr>
              <a:xfrm flipV="1">
                <a:off x="7358728" y="1267485"/>
                <a:ext cx="381985" cy="16600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90" name="Picture 37"/>
              <p:cNvPicPr>
                <a:picLocks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66508" y="685343"/>
                <a:ext cx="534046" cy="3179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02" name="Rectangle 401"/>
              <p:cNvSpPr/>
              <p:nvPr/>
            </p:nvSpPr>
            <p:spPr>
              <a:xfrm>
                <a:off x="7558135" y="469275"/>
                <a:ext cx="1341421" cy="106830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3" name="Text Box 42"/>
              <p:cNvSpPr txBox="1">
                <a:spLocks noChangeArrowheads="1"/>
              </p:cNvSpPr>
              <p:nvPr/>
            </p:nvSpPr>
            <p:spPr bwMode="auto">
              <a:xfrm>
                <a:off x="7452349" y="425714"/>
                <a:ext cx="1211823" cy="2462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GB" altLang="en-US" sz="1000" b="1" dirty="0" smtClean="0">
                    <a:ea typeface="ＭＳ Ｐゴシック" pitchFamily="34" charset="-128"/>
                  </a:rPr>
                  <a:t>Data Centres</a:t>
                </a:r>
                <a:endParaRPr lang="en-GB" altLang="en-US" sz="1000" b="1" dirty="0">
                  <a:ea typeface="ＭＳ Ｐゴシック" pitchFamily="34" charset="-128"/>
                </a:endParaRPr>
              </a:p>
            </p:txBody>
          </p:sp>
        </p:grpSp>
        <p:sp>
          <p:nvSpPr>
            <p:cNvPr id="254" name="TextBox 253"/>
            <p:cNvSpPr txBox="1"/>
            <p:nvPr/>
          </p:nvSpPr>
          <p:spPr>
            <a:xfrm>
              <a:off x="7889278" y="1824450"/>
              <a:ext cx="116328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GB" sz="800" dirty="0"/>
            </a:p>
          </p:txBody>
        </p:sp>
        <p:sp>
          <p:nvSpPr>
            <p:cNvPr id="256" name="TextBox 255"/>
            <p:cNvSpPr txBox="1"/>
            <p:nvPr/>
          </p:nvSpPr>
          <p:spPr>
            <a:xfrm>
              <a:off x="7936171" y="1245329"/>
              <a:ext cx="116328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GB" sz="800" dirty="0"/>
            </a:p>
          </p:txBody>
        </p:sp>
      </p:grpSp>
      <p:grpSp>
        <p:nvGrpSpPr>
          <p:cNvPr id="270" name="Group 253"/>
          <p:cNvGrpSpPr>
            <a:grpSpLocks/>
          </p:cNvGrpSpPr>
          <p:nvPr/>
        </p:nvGrpSpPr>
        <p:grpSpPr bwMode="auto">
          <a:xfrm>
            <a:off x="6266579" y="1221554"/>
            <a:ext cx="1338263" cy="925240"/>
            <a:chOff x="3422" y="1197"/>
            <a:chExt cx="843" cy="527"/>
          </a:xfrm>
        </p:grpSpPr>
        <p:pic>
          <p:nvPicPr>
            <p:cNvPr id="271" name="Picture 14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74" y="1197"/>
              <a:ext cx="726" cy="5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2" name="Text Box 42"/>
            <p:cNvSpPr txBox="1">
              <a:spLocks noChangeArrowheads="1"/>
            </p:cNvSpPr>
            <p:nvPr/>
          </p:nvSpPr>
          <p:spPr bwMode="auto">
            <a:xfrm>
              <a:off x="3422" y="1340"/>
              <a:ext cx="843" cy="1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600" b="1" dirty="0" smtClean="0">
                  <a:ea typeface="ＭＳ Ｐゴシック" pitchFamily="34" charset="-128"/>
                </a:rPr>
                <a:t>WAN</a:t>
              </a:r>
              <a:endParaRPr lang="en-GB" altLang="en-US" sz="1600" b="1" dirty="0">
                <a:ea typeface="ＭＳ Ｐゴシック" pitchFamily="34" charset="-128"/>
              </a:endParaRPr>
            </a:p>
          </p:txBody>
        </p:sp>
      </p:grpSp>
      <p:sp>
        <p:nvSpPr>
          <p:cNvPr id="19460" name="Freeform 19459"/>
          <p:cNvSpPr/>
          <p:nvPr/>
        </p:nvSpPr>
        <p:spPr>
          <a:xfrm>
            <a:off x="1917700" y="1311027"/>
            <a:ext cx="5130800" cy="1571873"/>
          </a:xfrm>
          <a:custGeom>
            <a:avLst/>
            <a:gdLst>
              <a:gd name="connsiteX0" fmla="*/ 5130800 w 5130800"/>
              <a:gd name="connsiteY0" fmla="*/ 1571873 h 1571873"/>
              <a:gd name="connsiteX1" fmla="*/ 5041900 w 5130800"/>
              <a:gd name="connsiteY1" fmla="*/ 847973 h 1571873"/>
              <a:gd name="connsiteX2" fmla="*/ 4641850 w 5130800"/>
              <a:gd name="connsiteY2" fmla="*/ 225673 h 1571873"/>
              <a:gd name="connsiteX3" fmla="*/ 4051300 w 5130800"/>
              <a:gd name="connsiteY3" fmla="*/ 3423 h 1571873"/>
              <a:gd name="connsiteX4" fmla="*/ 3352800 w 5130800"/>
              <a:gd name="connsiteY4" fmla="*/ 98673 h 1571873"/>
              <a:gd name="connsiteX5" fmla="*/ 2832100 w 5130800"/>
              <a:gd name="connsiteY5" fmla="*/ 206623 h 1571873"/>
              <a:gd name="connsiteX6" fmla="*/ 2432050 w 5130800"/>
              <a:gd name="connsiteY6" fmla="*/ 371723 h 1571873"/>
              <a:gd name="connsiteX7" fmla="*/ 1987550 w 5130800"/>
              <a:gd name="connsiteY7" fmla="*/ 644773 h 1571873"/>
              <a:gd name="connsiteX8" fmla="*/ 1270000 w 5130800"/>
              <a:gd name="connsiteY8" fmla="*/ 727323 h 1571873"/>
              <a:gd name="connsiteX9" fmla="*/ 0 w 5130800"/>
              <a:gd name="connsiteY9" fmla="*/ 428873 h 1571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130800" h="1571873">
                <a:moveTo>
                  <a:pt x="5130800" y="1571873"/>
                </a:moveTo>
                <a:cubicBezTo>
                  <a:pt x="5127096" y="1322106"/>
                  <a:pt x="5123392" y="1072339"/>
                  <a:pt x="5041900" y="847973"/>
                </a:cubicBezTo>
                <a:cubicBezTo>
                  <a:pt x="4960408" y="623607"/>
                  <a:pt x="4806950" y="366431"/>
                  <a:pt x="4641850" y="225673"/>
                </a:cubicBezTo>
                <a:cubicBezTo>
                  <a:pt x="4476750" y="84915"/>
                  <a:pt x="4266142" y="24590"/>
                  <a:pt x="4051300" y="3423"/>
                </a:cubicBezTo>
                <a:cubicBezTo>
                  <a:pt x="3836458" y="-17744"/>
                  <a:pt x="3556000" y="64806"/>
                  <a:pt x="3352800" y="98673"/>
                </a:cubicBezTo>
                <a:cubicBezTo>
                  <a:pt x="3149600" y="132540"/>
                  <a:pt x="2985558" y="161115"/>
                  <a:pt x="2832100" y="206623"/>
                </a:cubicBezTo>
                <a:cubicBezTo>
                  <a:pt x="2678642" y="252131"/>
                  <a:pt x="2572808" y="298698"/>
                  <a:pt x="2432050" y="371723"/>
                </a:cubicBezTo>
                <a:cubicBezTo>
                  <a:pt x="2291292" y="444748"/>
                  <a:pt x="2181225" y="585506"/>
                  <a:pt x="1987550" y="644773"/>
                </a:cubicBezTo>
                <a:cubicBezTo>
                  <a:pt x="1793875" y="704040"/>
                  <a:pt x="1601258" y="763306"/>
                  <a:pt x="1270000" y="727323"/>
                </a:cubicBezTo>
                <a:cubicBezTo>
                  <a:pt x="938742" y="691340"/>
                  <a:pt x="0" y="428873"/>
                  <a:pt x="0" y="428873"/>
                </a:cubicBezTo>
              </a:path>
            </a:pathLst>
          </a:custGeom>
          <a:noFill/>
          <a:ln w="12700">
            <a:solidFill>
              <a:srgbClr val="D55BC9"/>
            </a:solidFill>
            <a:prstDash val="dash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1" name="TextBox 260"/>
          <p:cNvSpPr txBox="1"/>
          <p:nvPr/>
        </p:nvSpPr>
        <p:spPr>
          <a:xfrm>
            <a:off x="2700719" y="3179222"/>
            <a:ext cx="2627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 smtClean="0"/>
              <a:t>13   Automated testing of primary and backup paths.  Results provided to Helpdesk.</a:t>
            </a:r>
            <a:endParaRPr lang="en-GB" sz="900" dirty="0"/>
          </a:p>
        </p:txBody>
      </p:sp>
      <p:sp>
        <p:nvSpPr>
          <p:cNvPr id="257" name="TextBox 256"/>
          <p:cNvSpPr txBox="1"/>
          <p:nvPr/>
        </p:nvSpPr>
        <p:spPr>
          <a:xfrm>
            <a:off x="1985025" y="4688392"/>
            <a:ext cx="2170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 smtClean="0"/>
              <a:t>11   Commissioning Desk enter Site ID for Serial number into console</a:t>
            </a:r>
            <a:endParaRPr lang="en-GB" sz="900" dirty="0"/>
          </a:p>
        </p:txBody>
      </p:sp>
      <p:grpSp>
        <p:nvGrpSpPr>
          <p:cNvPr id="4257" name="Group 4256"/>
          <p:cNvGrpSpPr/>
          <p:nvPr/>
        </p:nvGrpSpPr>
        <p:grpSpPr>
          <a:xfrm>
            <a:off x="180330" y="4707036"/>
            <a:ext cx="5218513" cy="790736"/>
            <a:chOff x="226050" y="4707036"/>
            <a:chExt cx="5218513" cy="790736"/>
          </a:xfrm>
        </p:grpSpPr>
        <p:sp>
          <p:nvSpPr>
            <p:cNvPr id="59" name="TextBox 58"/>
            <p:cNvSpPr txBox="1"/>
            <p:nvPr/>
          </p:nvSpPr>
          <p:spPr>
            <a:xfrm>
              <a:off x="226050" y="4707036"/>
              <a:ext cx="520573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 smtClean="0"/>
                <a:t>Site ID             Postal Address                                          Site Specific IP Addressing</a:t>
              </a:r>
              <a:endParaRPr lang="en-US" sz="900" b="1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56747" y="4743971"/>
              <a:ext cx="4836787" cy="71746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Connector 53"/>
            <p:cNvCxnSpPr/>
            <p:nvPr/>
          </p:nvCxnSpPr>
          <p:spPr>
            <a:xfrm>
              <a:off x="256747" y="5285808"/>
              <a:ext cx="48367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>
              <a:off x="256747" y="4912913"/>
              <a:ext cx="48367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>
              <a:off x="256746" y="5090524"/>
              <a:ext cx="48367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1003854" y="4748700"/>
              <a:ext cx="0" cy="7127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>
              <a:off x="3222768" y="4752522"/>
              <a:ext cx="0" cy="7127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0" name="TextBox 279"/>
            <p:cNvSpPr txBox="1"/>
            <p:nvPr/>
          </p:nvSpPr>
          <p:spPr>
            <a:xfrm>
              <a:off x="232440" y="4868592"/>
              <a:ext cx="520573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111111             Site A                                                            10.10.10.0 / 26</a:t>
              </a:r>
              <a:endParaRPr lang="en-US" sz="900" dirty="0"/>
            </a:p>
          </p:txBody>
        </p:sp>
        <p:sp>
          <p:nvSpPr>
            <p:cNvPr id="281" name="TextBox 280"/>
            <p:cNvSpPr txBox="1"/>
            <p:nvPr/>
          </p:nvSpPr>
          <p:spPr>
            <a:xfrm>
              <a:off x="238830" y="5065907"/>
              <a:ext cx="520573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222222             Site B                                                            10.20.20.0 / 26</a:t>
              </a:r>
              <a:endParaRPr lang="en-US" sz="900" dirty="0"/>
            </a:p>
          </p:txBody>
        </p:sp>
        <p:sp>
          <p:nvSpPr>
            <p:cNvPr id="282" name="TextBox 281"/>
            <p:cNvSpPr txBox="1"/>
            <p:nvPr/>
          </p:nvSpPr>
          <p:spPr>
            <a:xfrm>
              <a:off x="238339" y="5266940"/>
              <a:ext cx="520573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333333             Site C                                                            10.30.30.0 / 26</a:t>
              </a:r>
              <a:endParaRPr lang="en-US" sz="900" dirty="0"/>
            </a:p>
          </p:txBody>
        </p:sp>
      </p:grpSp>
      <p:grpSp>
        <p:nvGrpSpPr>
          <p:cNvPr id="4265" name="Group 4264"/>
          <p:cNvGrpSpPr/>
          <p:nvPr/>
        </p:nvGrpSpPr>
        <p:grpSpPr>
          <a:xfrm>
            <a:off x="7649026" y="3036622"/>
            <a:ext cx="969807" cy="643309"/>
            <a:chOff x="1481127" y="5942545"/>
            <a:chExt cx="969807" cy="643309"/>
          </a:xfrm>
        </p:grpSpPr>
        <p:sp>
          <p:nvSpPr>
            <p:cNvPr id="284" name="TextBox 283"/>
            <p:cNvSpPr txBox="1"/>
            <p:nvPr/>
          </p:nvSpPr>
          <p:spPr>
            <a:xfrm>
              <a:off x="1494656" y="5942545"/>
              <a:ext cx="92745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b="1" dirty="0" smtClean="0"/>
                <a:t>Site ID       </a:t>
              </a:r>
              <a:r>
                <a:rPr lang="en-US" sz="700" b="1" dirty="0" err="1" smtClean="0"/>
                <a:t>config</a:t>
              </a:r>
              <a:endParaRPr lang="en-US" sz="700" b="1" dirty="0"/>
            </a:p>
          </p:txBody>
        </p:sp>
        <p:grpSp>
          <p:nvGrpSpPr>
            <p:cNvPr id="4264" name="Group 4263"/>
            <p:cNvGrpSpPr/>
            <p:nvPr/>
          </p:nvGrpSpPr>
          <p:grpSpPr>
            <a:xfrm>
              <a:off x="1481127" y="5979675"/>
              <a:ext cx="969807" cy="606179"/>
              <a:chOff x="-138892" y="5732036"/>
              <a:chExt cx="969807" cy="606179"/>
            </a:xfrm>
          </p:grpSpPr>
          <p:grpSp>
            <p:nvGrpSpPr>
              <p:cNvPr id="4263" name="Group 4262"/>
              <p:cNvGrpSpPr/>
              <p:nvPr/>
            </p:nvGrpSpPr>
            <p:grpSpPr>
              <a:xfrm>
                <a:off x="492556" y="5868057"/>
                <a:ext cx="124086" cy="421140"/>
                <a:chOff x="1862632" y="6133233"/>
                <a:chExt cx="138918" cy="385352"/>
              </a:xfrm>
            </p:grpSpPr>
            <p:sp>
              <p:nvSpPr>
                <p:cNvPr id="233" name="Rounded Rectangle 232"/>
                <p:cNvSpPr/>
                <p:nvPr/>
              </p:nvSpPr>
              <p:spPr>
                <a:xfrm>
                  <a:off x="1862632" y="6133233"/>
                  <a:ext cx="133445" cy="115913"/>
                </a:xfrm>
                <a:prstGeom prst="roundRect">
                  <a:avLst/>
                </a:prstGeom>
                <a:solidFill>
                  <a:schemeClr val="accent3">
                    <a:lumMod val="75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36" name="Rounded Rectangle 235"/>
                <p:cNvSpPr/>
                <p:nvPr/>
              </p:nvSpPr>
              <p:spPr>
                <a:xfrm>
                  <a:off x="1865363" y="6266051"/>
                  <a:ext cx="133445" cy="115913"/>
                </a:xfrm>
                <a:prstGeom prst="roundRect">
                  <a:avLst/>
                </a:prstGeom>
                <a:solidFill>
                  <a:schemeClr val="accent3">
                    <a:lumMod val="75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37" name="Rounded Rectangle 236"/>
                <p:cNvSpPr/>
                <p:nvPr/>
              </p:nvSpPr>
              <p:spPr>
                <a:xfrm>
                  <a:off x="1868105" y="6402672"/>
                  <a:ext cx="133445" cy="115913"/>
                </a:xfrm>
                <a:prstGeom prst="roundRect">
                  <a:avLst/>
                </a:prstGeom>
                <a:solidFill>
                  <a:schemeClr val="accent3">
                    <a:lumMod val="75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285" name="Rectangle 284"/>
              <p:cNvSpPr/>
              <p:nvPr/>
            </p:nvSpPr>
            <p:spPr>
              <a:xfrm>
                <a:off x="-87403" y="5732036"/>
                <a:ext cx="866828" cy="55716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7" name="Straight Connector 296"/>
              <p:cNvCxnSpPr/>
              <p:nvPr/>
            </p:nvCxnSpPr>
            <p:spPr>
              <a:xfrm>
                <a:off x="298669" y="5735708"/>
                <a:ext cx="0" cy="55348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1" name="TextBox 300"/>
              <p:cNvSpPr txBox="1"/>
              <p:nvPr/>
            </p:nvSpPr>
            <p:spPr>
              <a:xfrm>
                <a:off x="-132120" y="5828813"/>
                <a:ext cx="894851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 smtClean="0"/>
                  <a:t>111111</a:t>
                </a:r>
                <a:endParaRPr lang="en-US" sz="700" dirty="0"/>
              </a:p>
            </p:txBody>
          </p:sp>
          <p:cxnSp>
            <p:nvCxnSpPr>
              <p:cNvPr id="287" name="Straight Connector 286"/>
              <p:cNvCxnSpPr/>
              <p:nvPr/>
            </p:nvCxnSpPr>
            <p:spPr>
              <a:xfrm>
                <a:off x="-98824" y="5856131"/>
                <a:ext cx="86682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5" name="TextBox 304"/>
              <p:cNvSpPr txBox="1"/>
              <p:nvPr/>
            </p:nvSpPr>
            <p:spPr>
              <a:xfrm>
                <a:off x="-132119" y="5982043"/>
                <a:ext cx="963034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 smtClean="0"/>
                  <a:t>222222</a:t>
                </a:r>
                <a:endParaRPr lang="en-US" sz="700" dirty="0"/>
              </a:p>
            </p:txBody>
          </p:sp>
          <p:sp>
            <p:nvSpPr>
              <p:cNvPr id="306" name="TextBox 305"/>
              <p:cNvSpPr txBox="1"/>
              <p:nvPr/>
            </p:nvSpPr>
            <p:spPr>
              <a:xfrm>
                <a:off x="-138892" y="6138160"/>
                <a:ext cx="90644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 smtClean="0"/>
                  <a:t>333333</a:t>
                </a:r>
                <a:endParaRPr lang="en-US" sz="700" dirty="0"/>
              </a:p>
            </p:txBody>
          </p:sp>
          <p:cxnSp>
            <p:nvCxnSpPr>
              <p:cNvPr id="307" name="Straight Connector 306"/>
              <p:cNvCxnSpPr/>
              <p:nvPr/>
            </p:nvCxnSpPr>
            <p:spPr>
              <a:xfrm>
                <a:off x="-87403" y="5987239"/>
                <a:ext cx="86682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/>
              <p:cNvCxnSpPr/>
              <p:nvPr/>
            </p:nvCxnSpPr>
            <p:spPr>
              <a:xfrm>
                <a:off x="-87403" y="6137440"/>
                <a:ext cx="86682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269" name="Freeform 4268"/>
          <p:cNvSpPr/>
          <p:nvPr/>
        </p:nvSpPr>
        <p:spPr>
          <a:xfrm>
            <a:off x="2072640" y="985513"/>
            <a:ext cx="3759200" cy="825204"/>
          </a:xfrm>
          <a:custGeom>
            <a:avLst/>
            <a:gdLst>
              <a:gd name="connsiteX0" fmla="*/ 0 w 3759200"/>
              <a:gd name="connsiteY0" fmla="*/ 650247 h 825204"/>
              <a:gd name="connsiteX1" fmla="*/ 965200 w 3759200"/>
              <a:gd name="connsiteY1" fmla="*/ 797567 h 825204"/>
              <a:gd name="connsiteX2" fmla="*/ 1645920 w 3759200"/>
              <a:gd name="connsiteY2" fmla="*/ 797567 h 825204"/>
              <a:gd name="connsiteX3" fmla="*/ 1935480 w 3759200"/>
              <a:gd name="connsiteY3" fmla="*/ 513087 h 825204"/>
              <a:gd name="connsiteX4" fmla="*/ 2209800 w 3759200"/>
              <a:gd name="connsiteY4" fmla="*/ 335287 h 825204"/>
              <a:gd name="connsiteX5" fmla="*/ 3119120 w 3759200"/>
              <a:gd name="connsiteY5" fmla="*/ 71127 h 825204"/>
              <a:gd name="connsiteX6" fmla="*/ 3622040 w 3759200"/>
              <a:gd name="connsiteY6" fmla="*/ 7 h 825204"/>
              <a:gd name="connsiteX7" fmla="*/ 3759200 w 3759200"/>
              <a:gd name="connsiteY7" fmla="*/ 66047 h 825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59200" h="825204">
                <a:moveTo>
                  <a:pt x="0" y="650247"/>
                </a:moveTo>
                <a:cubicBezTo>
                  <a:pt x="345440" y="711630"/>
                  <a:pt x="690880" y="773014"/>
                  <a:pt x="965200" y="797567"/>
                </a:cubicBezTo>
                <a:cubicBezTo>
                  <a:pt x="1239520" y="822120"/>
                  <a:pt x="1484207" y="844980"/>
                  <a:pt x="1645920" y="797567"/>
                </a:cubicBezTo>
                <a:cubicBezTo>
                  <a:pt x="1807633" y="750154"/>
                  <a:pt x="1841500" y="590134"/>
                  <a:pt x="1935480" y="513087"/>
                </a:cubicBezTo>
                <a:cubicBezTo>
                  <a:pt x="2029460" y="436040"/>
                  <a:pt x="2012527" y="408947"/>
                  <a:pt x="2209800" y="335287"/>
                </a:cubicBezTo>
                <a:cubicBezTo>
                  <a:pt x="2407073" y="261627"/>
                  <a:pt x="2883747" y="127007"/>
                  <a:pt x="3119120" y="71127"/>
                </a:cubicBezTo>
                <a:cubicBezTo>
                  <a:pt x="3354493" y="15247"/>
                  <a:pt x="3515360" y="854"/>
                  <a:pt x="3622040" y="7"/>
                </a:cubicBezTo>
                <a:cubicBezTo>
                  <a:pt x="3728720" y="-840"/>
                  <a:pt x="3759200" y="66047"/>
                  <a:pt x="3759200" y="66047"/>
                </a:cubicBezTo>
              </a:path>
            </a:pathLst>
          </a:custGeom>
          <a:noFill/>
          <a:ln w="15875">
            <a:solidFill>
              <a:schemeClr val="accent6">
                <a:lumMod val="60000"/>
                <a:lumOff val="40000"/>
              </a:schemeClr>
            </a:solidFill>
            <a:prstDash val="lgDashDot"/>
            <a:headEnd type="triangle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62" name="Freeform 19461"/>
          <p:cNvSpPr/>
          <p:nvPr/>
        </p:nvSpPr>
        <p:spPr>
          <a:xfrm>
            <a:off x="1955800" y="1307634"/>
            <a:ext cx="5111750" cy="1530816"/>
          </a:xfrm>
          <a:custGeom>
            <a:avLst/>
            <a:gdLst>
              <a:gd name="connsiteX0" fmla="*/ 0 w 5111750"/>
              <a:gd name="connsiteY0" fmla="*/ 451316 h 1530816"/>
              <a:gd name="connsiteX1" fmla="*/ 1035050 w 5111750"/>
              <a:gd name="connsiteY1" fmla="*/ 679916 h 1530816"/>
              <a:gd name="connsiteX2" fmla="*/ 1708150 w 5111750"/>
              <a:gd name="connsiteY2" fmla="*/ 711666 h 1530816"/>
              <a:gd name="connsiteX3" fmla="*/ 2209800 w 5111750"/>
              <a:gd name="connsiteY3" fmla="*/ 527516 h 1530816"/>
              <a:gd name="connsiteX4" fmla="*/ 2603500 w 5111750"/>
              <a:gd name="connsiteY4" fmla="*/ 286216 h 1530816"/>
              <a:gd name="connsiteX5" fmla="*/ 3886200 w 5111750"/>
              <a:gd name="connsiteY5" fmla="*/ 466 h 1530816"/>
              <a:gd name="connsiteX6" fmla="*/ 4768850 w 5111750"/>
              <a:gd name="connsiteY6" fmla="*/ 356066 h 1530816"/>
              <a:gd name="connsiteX7" fmla="*/ 5111750 w 5111750"/>
              <a:gd name="connsiteY7" fmla="*/ 1530816 h 1530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11750" h="1530816">
                <a:moveTo>
                  <a:pt x="0" y="451316"/>
                </a:moveTo>
                <a:cubicBezTo>
                  <a:pt x="375179" y="543920"/>
                  <a:pt x="750358" y="636524"/>
                  <a:pt x="1035050" y="679916"/>
                </a:cubicBezTo>
                <a:cubicBezTo>
                  <a:pt x="1319742" y="723308"/>
                  <a:pt x="1512358" y="737066"/>
                  <a:pt x="1708150" y="711666"/>
                </a:cubicBezTo>
                <a:cubicBezTo>
                  <a:pt x="1903942" y="686266"/>
                  <a:pt x="2060575" y="598424"/>
                  <a:pt x="2209800" y="527516"/>
                </a:cubicBezTo>
                <a:cubicBezTo>
                  <a:pt x="2359025" y="456608"/>
                  <a:pt x="2324100" y="374058"/>
                  <a:pt x="2603500" y="286216"/>
                </a:cubicBezTo>
                <a:cubicBezTo>
                  <a:pt x="2882900" y="198374"/>
                  <a:pt x="3525308" y="-11176"/>
                  <a:pt x="3886200" y="466"/>
                </a:cubicBezTo>
                <a:cubicBezTo>
                  <a:pt x="4247092" y="12108"/>
                  <a:pt x="4564592" y="101008"/>
                  <a:pt x="4768850" y="356066"/>
                </a:cubicBezTo>
                <a:cubicBezTo>
                  <a:pt x="4973108" y="611124"/>
                  <a:pt x="5042429" y="1070970"/>
                  <a:pt x="5111750" y="1530816"/>
                </a:cubicBezTo>
              </a:path>
            </a:pathLst>
          </a:custGeom>
          <a:noFill/>
          <a:ln w="12700">
            <a:solidFill>
              <a:srgbClr val="D55BC9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271" name="Group 4270"/>
          <p:cNvGrpSpPr/>
          <p:nvPr/>
        </p:nvGrpSpPr>
        <p:grpSpPr>
          <a:xfrm>
            <a:off x="539241" y="2618877"/>
            <a:ext cx="603050" cy="322188"/>
            <a:chOff x="539241" y="2618877"/>
            <a:chExt cx="603050" cy="322188"/>
          </a:xfrm>
        </p:grpSpPr>
        <p:pic>
          <p:nvPicPr>
            <p:cNvPr id="568" name="Picture 37"/>
            <p:cNvPicPr>
              <a:picLocks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3743" y="2618877"/>
              <a:ext cx="534046" cy="3179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70" name="TextBox 4269"/>
            <p:cNvSpPr txBox="1"/>
            <p:nvPr/>
          </p:nvSpPr>
          <p:spPr>
            <a:xfrm>
              <a:off x="539241" y="2756399"/>
              <a:ext cx="60305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600" dirty="0" smtClean="0">
                  <a:solidFill>
                    <a:schemeClr val="bg1"/>
                  </a:solidFill>
                </a:rPr>
                <a:t>GR1234567</a:t>
              </a:r>
              <a:endParaRPr lang="en-US" sz="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2" name="Group 291"/>
          <p:cNvGrpSpPr/>
          <p:nvPr/>
        </p:nvGrpSpPr>
        <p:grpSpPr>
          <a:xfrm>
            <a:off x="2191414" y="3168390"/>
            <a:ext cx="1518272" cy="855473"/>
            <a:chOff x="2191414" y="3168390"/>
            <a:chExt cx="1518272" cy="855473"/>
          </a:xfrm>
        </p:grpSpPr>
        <p:pic>
          <p:nvPicPr>
            <p:cNvPr id="4400" name="Picture 304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1414" y="3168390"/>
              <a:ext cx="1518272" cy="8554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01" name="Picture 305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2255558" y="3265435"/>
              <a:ext cx="109390" cy="52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463" name="Freeform 19462"/>
          <p:cNvSpPr/>
          <p:nvPr/>
        </p:nvSpPr>
        <p:spPr>
          <a:xfrm>
            <a:off x="6540500" y="3348567"/>
            <a:ext cx="361671" cy="795866"/>
          </a:xfrm>
          <a:custGeom>
            <a:avLst/>
            <a:gdLst>
              <a:gd name="connsiteX0" fmla="*/ 351367 w 361671"/>
              <a:gd name="connsiteY0" fmla="*/ 0 h 795866"/>
              <a:gd name="connsiteX1" fmla="*/ 317500 w 361671"/>
              <a:gd name="connsiteY1" fmla="*/ 550333 h 795866"/>
              <a:gd name="connsiteX2" fmla="*/ 0 w 361671"/>
              <a:gd name="connsiteY2" fmla="*/ 795866 h 795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1671" h="795866">
                <a:moveTo>
                  <a:pt x="351367" y="0"/>
                </a:moveTo>
                <a:cubicBezTo>
                  <a:pt x="363714" y="208844"/>
                  <a:pt x="376061" y="417689"/>
                  <a:pt x="317500" y="550333"/>
                </a:cubicBezTo>
                <a:cubicBezTo>
                  <a:pt x="258939" y="682977"/>
                  <a:pt x="129469" y="739421"/>
                  <a:pt x="0" y="795866"/>
                </a:cubicBezTo>
              </a:path>
            </a:pathLst>
          </a:custGeom>
          <a:noFill/>
          <a:ln w="12700">
            <a:solidFill>
              <a:srgbClr val="D55BC9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276" name="Straight Connector 4275"/>
          <p:cNvCxnSpPr/>
          <p:nvPr/>
        </p:nvCxnSpPr>
        <p:spPr>
          <a:xfrm flipV="1">
            <a:off x="5135880" y="3110928"/>
            <a:ext cx="1699016" cy="162184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 Box 231"/>
          <p:cNvSpPr txBox="1">
            <a:spLocks noChangeArrowheads="1"/>
          </p:cNvSpPr>
          <p:nvPr/>
        </p:nvSpPr>
        <p:spPr bwMode="auto">
          <a:xfrm>
            <a:off x="7150608" y="6523004"/>
            <a:ext cx="189280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000" b="1" dirty="0" smtClean="0">
                <a:ea typeface="ＭＳ Ｐゴシック" pitchFamily="34" charset="-128"/>
              </a:rPr>
              <a:t>matttaylor5060@gmail.com</a:t>
            </a:r>
            <a:endParaRPr lang="en-GB" altLang="en-US" sz="800" b="1" dirty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5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5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5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42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5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2.22222E-6 L 0.2026 0.00023 " pathEditMode="relative" rAng="0" ptsTypes="AA">
                                      <p:cBhvr>
                                        <p:cTn id="122" dur="20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2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2000"/>
                            </p:stCondLst>
                            <p:childTnLst>
                              <p:par>
                                <p:cTn id="12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-0.00047 L 0.10573 -0.00787 L 0.1191 -0.03982 L 0.10434 -0.08125 L -0.11875 -0.0801 L -0.22674 -0.13681 " pathEditMode="relative" rAng="0" ptsTypes="AAAAAA">
                                      <p:cBhvr>
                                        <p:cTn id="130" dur="30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99" y="-6829"/>
                                    </p:animMotion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4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6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1000"/>
                            </p:stCondLst>
                            <p:childTnLst>
                              <p:par>
                                <p:cTn id="1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4.07407E-6 L 0.10556 -0.17152 " pathEditMode="relative" rAng="0" ptsTypes="AA">
                                      <p:cBhvr>
                                        <p:cTn id="191" dur="2000" fill="hold"/>
                                        <p:tgtEl>
                                          <p:spTgt spid="42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78" y="-85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500"/>
                                        <p:tgtEl>
                                          <p:spTgt spid="5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4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1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4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2" dur="500"/>
                                        <p:tgtEl>
                                          <p:spTgt spid="5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5" dur="500"/>
                                        <p:tgtEl>
                                          <p:spTgt spid="42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8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4" dur="500"/>
                                        <p:tgtEl>
                                          <p:spTgt spid="6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7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500"/>
                                        <p:tgtEl>
                                          <p:spTgt spid="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8" dur="500"/>
                                        <p:tgtEl>
                                          <p:spTgt spid="6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1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5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5" dur="500"/>
                                        <p:tgtEl>
                                          <p:spTgt spid="4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0" dur="500"/>
                                        <p:tgtEl>
                                          <p:spTgt spid="1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2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8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3" dur="500"/>
                                        <p:tgtEl>
                                          <p:spTgt spid="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7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0" dur="500"/>
                                        <p:tgtEl>
                                          <p:spTgt spid="194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7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1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4" dur="500"/>
                                        <p:tgtEl>
                                          <p:spTgt spid="44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>
                      <p:stCondLst>
                        <p:cond delay="indefinite"/>
                      </p:stCondLst>
                      <p:childTnLst>
                        <p:par>
                          <p:cTn id="327" fill="hold">
                            <p:stCondLst>
                              <p:cond delay="0"/>
                            </p:stCondLst>
                            <p:childTnLst>
                              <p:par>
                                <p:cTn id="3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0" dur="500"/>
                                        <p:tgtEl>
                                          <p:spTgt spid="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3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7" dur="500"/>
                                        <p:tgtEl>
                                          <p:spTgt spid="6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0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2" fill="hold">
                      <p:stCondLst>
                        <p:cond delay="indefinite"/>
                      </p:stCondLst>
                      <p:childTnLst>
                        <p:par>
                          <p:cTn id="343" fill="hold">
                            <p:stCondLst>
                              <p:cond delay="0"/>
                            </p:stCondLst>
                            <p:childTnLst>
                              <p:par>
                                <p:cTn id="3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6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>
                      <p:stCondLst>
                        <p:cond delay="indefinite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1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4" dur="500"/>
                                        <p:tgtEl>
                                          <p:spTgt spid="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8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1" dur="500"/>
                                        <p:tgtEl>
                                          <p:spTgt spid="42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4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6" fill="hold">
                      <p:stCondLst>
                        <p:cond delay="indefinite"/>
                      </p:stCondLst>
                      <p:childTnLst>
                        <p:par>
                          <p:cTn id="367" fill="hold">
                            <p:stCondLst>
                              <p:cond delay="0"/>
                            </p:stCondLst>
                            <p:childTnLst>
                              <p:par>
                                <p:cTn id="3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0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1" fill="hold">
                      <p:stCondLst>
                        <p:cond delay="indefinite"/>
                      </p:stCondLst>
                      <p:childTnLst>
                        <p:par>
                          <p:cTn id="372" fill="hold">
                            <p:stCondLst>
                              <p:cond delay="0"/>
                            </p:stCondLst>
                            <p:childTnLst>
                              <p:par>
                                <p:cTn id="37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2674 -0.13681 L -0.15573 0.00324 L 0.13906 0.2074 L 0.38056 0.22893 L 0.85955 0.22569 " pathEditMode="relative" rAng="0" ptsTypes="AAAAA">
                                      <p:cBhvr>
                                        <p:cTn id="374" dur="50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306" y="18287"/>
                                    </p:animMotion>
                                  </p:childTnLst>
                                </p:cTn>
                              </p:par>
                              <p:par>
                                <p:cTn id="375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7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8" presetID="10" presetClass="entr" presetSubtype="0" repeatCount="5000" fill="remove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5" grpId="1"/>
      <p:bldP spid="507" grpId="0"/>
      <p:bldP spid="507" grpId="1"/>
      <p:bldP spid="550" grpId="0"/>
      <p:bldP spid="550" grpId="1"/>
      <p:bldP spid="558" grpId="1"/>
      <p:bldP spid="558" grpId="2"/>
      <p:bldP spid="563" grpId="0"/>
      <p:bldP spid="563" grpId="1"/>
      <p:bldP spid="309" grpId="0" animBg="1"/>
      <p:bldP spid="585" grpId="0"/>
      <p:bldP spid="585" grpId="1"/>
      <p:bldP spid="623" grpId="0"/>
      <p:bldP spid="239" grpId="0"/>
      <p:bldP spid="239" grpId="1"/>
      <p:bldP spid="240" grpId="1"/>
      <p:bldP spid="245" grpId="0"/>
      <p:bldP spid="245" grpId="1"/>
      <p:bldP spid="255" grpId="0"/>
      <p:bldP spid="48" grpId="0" animBg="1"/>
      <p:bldP spid="258" grpId="0"/>
      <p:bldP spid="258" grpId="1"/>
      <p:bldP spid="259" grpId="0"/>
      <p:bldP spid="19460" grpId="0" animBg="1"/>
      <p:bldP spid="19460" grpId="1" animBg="1"/>
      <p:bldP spid="19460" grpId="2" animBg="1"/>
      <p:bldP spid="19460" grpId="3" animBg="1"/>
      <p:bldP spid="261" grpId="0"/>
      <p:bldP spid="261" grpId="1"/>
      <p:bldP spid="257" grpId="0"/>
      <p:bldP spid="257" grpId="1"/>
      <p:bldP spid="4269" grpId="0" animBg="1"/>
      <p:bldP spid="4269" grpId="1" animBg="1"/>
      <p:bldP spid="19462" grpId="0" animBg="1"/>
      <p:bldP spid="19462" grpId="1" animBg="1"/>
      <p:bldP spid="19463" grpId="0" animBg="1"/>
      <p:bldP spid="19463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118534" y="1437172"/>
            <a:ext cx="8864598" cy="4929761"/>
            <a:chOff x="118534" y="1437172"/>
            <a:chExt cx="8864598" cy="4854999"/>
          </a:xfrm>
        </p:grpSpPr>
        <p:sp>
          <p:nvSpPr>
            <p:cNvPr id="18" name="Rectangle 17"/>
            <p:cNvSpPr/>
            <p:nvPr/>
          </p:nvSpPr>
          <p:spPr>
            <a:xfrm>
              <a:off x="118534" y="1437172"/>
              <a:ext cx="8864598" cy="4854999"/>
            </a:xfrm>
            <a:prstGeom prst="rect">
              <a:avLst/>
            </a:prstGeom>
            <a:solidFill>
              <a:srgbClr val="66FF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23272" y="1442668"/>
              <a:ext cx="80301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b="1" dirty="0" smtClean="0"/>
                <a:t>Triggered by commissioning Helpdesk staff:</a:t>
              </a:r>
              <a:endParaRPr lang="en-GB" sz="2400" b="1" dirty="0"/>
            </a:p>
          </p:txBody>
        </p:sp>
      </p:grpSp>
      <p:sp>
        <p:nvSpPr>
          <p:cNvPr id="2" name="Text Box 231"/>
          <p:cNvSpPr txBox="1">
            <a:spLocks noChangeArrowheads="1"/>
          </p:cNvSpPr>
          <p:nvPr/>
        </p:nvSpPr>
        <p:spPr bwMode="auto">
          <a:xfrm>
            <a:off x="7150608" y="6523004"/>
            <a:ext cx="189280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000" b="1" dirty="0" smtClean="0">
                <a:ea typeface="ＭＳ Ｐゴシック" pitchFamily="34" charset="-128"/>
              </a:rPr>
              <a:t>matttaylor5060@gmail.com</a:t>
            </a:r>
            <a:endParaRPr lang="en-GB" altLang="en-US" sz="800" b="1" dirty="0">
              <a:ea typeface="ＭＳ Ｐゴシック" pitchFamily="34" charset="-12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40666" y="6338353"/>
            <a:ext cx="2353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smtClean="0"/>
              <a:t>Linux Scripts</a:t>
            </a:r>
            <a:endParaRPr lang="en-GB" sz="2400" b="1" dirty="0"/>
          </a:p>
        </p:txBody>
      </p:sp>
      <p:grpSp>
        <p:nvGrpSpPr>
          <p:cNvPr id="25" name="Group 24"/>
          <p:cNvGrpSpPr/>
          <p:nvPr/>
        </p:nvGrpSpPr>
        <p:grpSpPr>
          <a:xfrm>
            <a:off x="118534" y="80710"/>
            <a:ext cx="8864598" cy="1284998"/>
            <a:chOff x="118534" y="59263"/>
            <a:chExt cx="8864598" cy="1284998"/>
          </a:xfrm>
        </p:grpSpPr>
        <p:sp>
          <p:nvSpPr>
            <p:cNvPr id="17" name="Rectangle 16"/>
            <p:cNvSpPr/>
            <p:nvPr/>
          </p:nvSpPr>
          <p:spPr>
            <a:xfrm>
              <a:off x="118534" y="112134"/>
              <a:ext cx="8864598" cy="1232127"/>
            </a:xfrm>
            <a:prstGeom prst="rect">
              <a:avLst/>
            </a:prstGeom>
            <a:solidFill>
              <a:srgbClr val="A7EA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23273" y="59263"/>
              <a:ext cx="2311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b="1" dirty="0" smtClean="0"/>
                <a:t>Scheduled:    </a:t>
              </a:r>
              <a:endParaRPr lang="en-GB" sz="2400" b="1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45533" y="2572441"/>
            <a:ext cx="8737599" cy="1569660"/>
            <a:chOff x="245533" y="295539"/>
            <a:chExt cx="8737599" cy="1569660"/>
          </a:xfrm>
        </p:grpSpPr>
        <p:sp>
          <p:nvSpPr>
            <p:cNvPr id="8" name="TextBox 7"/>
            <p:cNvSpPr txBox="1"/>
            <p:nvPr/>
          </p:nvSpPr>
          <p:spPr>
            <a:xfrm>
              <a:off x="245533" y="295539"/>
              <a:ext cx="28447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 smtClean="0"/>
                <a:t>Site Pre-Checks  -</a:t>
              </a:r>
              <a:endParaRPr lang="en-GB" sz="24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777067" y="295539"/>
              <a:ext cx="6206065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 smtClean="0"/>
                <a:t>Linux bash script using an Expect program to login to remote site equipment and perform checks (IOS, build, new </a:t>
              </a:r>
              <a:r>
                <a:rPr lang="en-GB" sz="2400" dirty="0" err="1" smtClean="0"/>
                <a:t>config</a:t>
              </a:r>
              <a:r>
                <a:rPr lang="en-GB" sz="2400" dirty="0" smtClean="0"/>
                <a:t> not live).  Could use Python and </a:t>
              </a:r>
              <a:r>
                <a:rPr lang="en-GB" sz="2400" dirty="0" err="1" smtClean="0"/>
                <a:t>Pexpect</a:t>
              </a:r>
              <a:r>
                <a:rPr lang="en-GB" sz="2400" dirty="0" smtClean="0"/>
                <a:t>.  </a:t>
              </a:r>
              <a:endParaRPr lang="en-GB" sz="24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45534" y="1798605"/>
            <a:ext cx="8737598" cy="830997"/>
            <a:chOff x="245534" y="295539"/>
            <a:chExt cx="8737598" cy="830997"/>
          </a:xfrm>
        </p:grpSpPr>
        <p:sp>
          <p:nvSpPr>
            <p:cNvPr id="12" name="TextBox 11"/>
            <p:cNvSpPr txBox="1"/>
            <p:nvPr/>
          </p:nvSpPr>
          <p:spPr>
            <a:xfrm>
              <a:off x="245534" y="295539"/>
              <a:ext cx="284479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 err="1" smtClean="0"/>
                <a:t>Config</a:t>
              </a:r>
              <a:r>
                <a:rPr lang="en-GB" sz="2400" dirty="0" smtClean="0"/>
                <a:t>                  -      Generation </a:t>
              </a:r>
              <a:endParaRPr lang="en-GB" sz="24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777067" y="295539"/>
              <a:ext cx="620606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 smtClean="0"/>
                <a:t>Python script to merge site specifics with configuration templates</a:t>
              </a:r>
              <a:endParaRPr lang="en-GB" sz="2400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94209" y="471963"/>
            <a:ext cx="8309524" cy="836205"/>
            <a:chOff x="394209" y="471963"/>
            <a:chExt cx="8309524" cy="836205"/>
          </a:xfrm>
        </p:grpSpPr>
        <p:sp>
          <p:nvSpPr>
            <p:cNvPr id="5" name="TextBox 4"/>
            <p:cNvSpPr txBox="1"/>
            <p:nvPr/>
          </p:nvSpPr>
          <p:spPr>
            <a:xfrm>
              <a:off x="2777066" y="477171"/>
              <a:ext cx="592666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 smtClean="0"/>
                <a:t>Linux bash script to ping IP pool and then SNMP poll for serial number if get a reply. </a:t>
              </a:r>
              <a:endParaRPr lang="en-GB" sz="24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94209" y="471963"/>
              <a:ext cx="25860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 smtClean="0"/>
                <a:t>Site Discovery  -  </a:t>
              </a:r>
              <a:endParaRPr lang="en-GB" sz="24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45533" y="4053098"/>
            <a:ext cx="8737599" cy="1200329"/>
            <a:chOff x="245533" y="4053098"/>
            <a:chExt cx="8737599" cy="1200329"/>
          </a:xfrm>
        </p:grpSpPr>
        <p:sp>
          <p:nvSpPr>
            <p:cNvPr id="21" name="TextBox 20"/>
            <p:cNvSpPr txBox="1"/>
            <p:nvPr/>
          </p:nvSpPr>
          <p:spPr>
            <a:xfrm>
              <a:off x="245533" y="4053098"/>
              <a:ext cx="284479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 smtClean="0"/>
                <a:t>Copy new </a:t>
              </a:r>
              <a:r>
                <a:rPr lang="en-GB" sz="2400" dirty="0" err="1" smtClean="0"/>
                <a:t>config</a:t>
              </a:r>
              <a:r>
                <a:rPr lang="en-GB" sz="2400" dirty="0" smtClean="0"/>
                <a:t>  -  to remote</a:t>
              </a:r>
              <a:endParaRPr lang="en-GB" sz="24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777067" y="4053098"/>
              <a:ext cx="620606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 smtClean="0"/>
                <a:t>Linux bash script using an Expect program to </a:t>
              </a:r>
              <a:r>
                <a:rPr lang="en-GB" sz="2400" dirty="0" err="1" smtClean="0"/>
                <a:t>scp</a:t>
              </a:r>
              <a:r>
                <a:rPr lang="en-GB" sz="2400" dirty="0" smtClean="0"/>
                <a:t> copy new </a:t>
              </a:r>
              <a:r>
                <a:rPr lang="en-GB" sz="2400" dirty="0" err="1" smtClean="0"/>
                <a:t>config</a:t>
              </a:r>
              <a:r>
                <a:rPr lang="en-GB" sz="2400" dirty="0" smtClean="0"/>
                <a:t> to remote site </a:t>
              </a:r>
              <a:r>
                <a:rPr lang="en-GB" sz="2400" dirty="0" err="1" smtClean="0"/>
                <a:t>startup-config</a:t>
              </a:r>
              <a:r>
                <a:rPr lang="en-GB" sz="2400" dirty="0" smtClean="0"/>
                <a:t> and reload.  </a:t>
              </a:r>
              <a:endParaRPr lang="en-GB" sz="2400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45533" y="5117243"/>
            <a:ext cx="8737599" cy="1200329"/>
            <a:chOff x="245533" y="5117243"/>
            <a:chExt cx="8737599" cy="1200329"/>
          </a:xfrm>
        </p:grpSpPr>
        <p:sp>
          <p:nvSpPr>
            <p:cNvPr id="23" name="TextBox 22"/>
            <p:cNvSpPr txBox="1"/>
            <p:nvPr/>
          </p:nvSpPr>
          <p:spPr>
            <a:xfrm>
              <a:off x="245533" y="5117243"/>
              <a:ext cx="28447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 smtClean="0"/>
                <a:t>Site Post-Checks -</a:t>
              </a:r>
              <a:endParaRPr lang="en-GB" sz="24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777067" y="5117243"/>
              <a:ext cx="620606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 smtClean="0"/>
                <a:t>Linux bash script using an Expect program to login to remote site and do tests (ping, interface stats, backup tests).  Credentials.  </a:t>
              </a:r>
              <a:endParaRPr lang="en-GB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807464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31"/>
          <p:cNvSpPr txBox="1">
            <a:spLocks noChangeArrowheads="1"/>
          </p:cNvSpPr>
          <p:nvPr/>
        </p:nvSpPr>
        <p:spPr bwMode="auto">
          <a:xfrm>
            <a:off x="7150608" y="6523004"/>
            <a:ext cx="189280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000" b="1" dirty="0" smtClean="0">
                <a:ea typeface="ＭＳ Ｐゴシック" pitchFamily="34" charset="-128"/>
              </a:rPr>
              <a:t>matttaylor5060@gmail.com</a:t>
            </a:r>
            <a:endParaRPr lang="en-GB" altLang="en-US" sz="800" b="1" dirty="0">
              <a:ea typeface="ＭＳ Ｐゴシック" pitchFamily="34" charset="-12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44838" y="6319697"/>
            <a:ext cx="2523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Key script code</a:t>
            </a:r>
            <a:endParaRPr lang="en-GB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69333" y="126206"/>
            <a:ext cx="7179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SNMP get serial number (Bash):</a:t>
            </a:r>
          </a:p>
        </p:txBody>
      </p:sp>
      <p:sp>
        <p:nvSpPr>
          <p:cNvPr id="6" name="Rectangle 5"/>
          <p:cNvSpPr/>
          <p:nvPr/>
        </p:nvSpPr>
        <p:spPr>
          <a:xfrm>
            <a:off x="169333" y="587872"/>
            <a:ext cx="887408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serial_number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=`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snmpwalk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-v2c -c $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snmp_cummunity_string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$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ip_address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.iso.3.6.1.4.1.9.3.6.3 | cut -f 2 -d "\""`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9332" y="1188036"/>
            <a:ext cx="7179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Login to router (Expect):</a:t>
            </a:r>
            <a:endParaRPr lang="en-GB" sz="2400" b="1" dirty="0"/>
          </a:p>
        </p:txBody>
      </p:sp>
      <p:sp>
        <p:nvSpPr>
          <p:cNvPr id="8" name="Rectangle 7"/>
          <p:cNvSpPr/>
          <p:nvPr/>
        </p:nvSpPr>
        <p:spPr>
          <a:xfrm>
            <a:off x="169331" y="1649701"/>
            <a:ext cx="8874083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#!/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usr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/bin/expect</a:t>
            </a:r>
          </a:p>
          <a:p>
            <a:endParaRPr lang="en-US" sz="16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set 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ip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[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lindex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$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argv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1]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set 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login_id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[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lindex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$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argv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2]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set 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first_password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[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lindex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$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argv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3]</a:t>
            </a:r>
          </a:p>
          <a:p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set 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ssh_pid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[spawn -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noecho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ssh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-l $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login_id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$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ip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]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endParaRPr lang="en-GB" sz="16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GB" sz="1600" dirty="0" smtClean="0">
                <a:latin typeface="Courier" charset="0"/>
                <a:ea typeface="Courier" charset="0"/>
                <a:cs typeface="Courier" charset="0"/>
              </a:rPr>
              <a:t>e</a:t>
            </a:r>
            <a:r>
              <a:rPr lang="mr-IN" sz="1600" dirty="0" err="1" smtClean="0">
                <a:latin typeface="Courier" charset="0"/>
                <a:ea typeface="Courier" charset="0"/>
                <a:cs typeface="Courier" charset="0"/>
              </a:rPr>
              <a:t>xpect</a:t>
            </a:r>
            <a:r>
              <a:rPr lang="mr-IN" sz="16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GB" sz="1600" dirty="0" smtClean="0">
                <a:latin typeface="Courier" charset="0"/>
                <a:ea typeface="Courier" charset="0"/>
                <a:cs typeface="Courier" charset="0"/>
              </a:rPr>
              <a:t>   “pass</a:t>
            </a:r>
            <a:r>
              <a:rPr lang="mr-IN" sz="1600" dirty="0" err="1" smtClean="0">
                <a:latin typeface="Courier" charset="0"/>
                <a:ea typeface="Courier" charset="0"/>
                <a:cs typeface="Courier" charset="0"/>
              </a:rPr>
              <a:t>sword</a:t>
            </a:r>
            <a:r>
              <a:rPr lang="mr-IN" sz="1600" dirty="0" smtClean="0">
                <a:latin typeface="Courier" charset="0"/>
                <a:ea typeface="Courier" charset="0"/>
                <a:cs typeface="Courier" charset="0"/>
              </a:rPr>
              <a:t>:</a:t>
            </a:r>
            <a:r>
              <a:rPr lang="en-GB" sz="1600" dirty="0" smtClean="0">
                <a:latin typeface="Courier" charset="0"/>
                <a:ea typeface="Courier" charset="0"/>
                <a:cs typeface="Courier" charset="0"/>
              </a:rPr>
              <a:t>”</a:t>
            </a:r>
            <a:r>
              <a:rPr lang="mr-IN" sz="16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GB" sz="1600" dirty="0" smtClean="0"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mr-IN" sz="1600" dirty="0" err="1" smtClean="0">
                <a:latin typeface="Courier" charset="0"/>
                <a:ea typeface="Courier" charset="0"/>
                <a:cs typeface="Courier" charset="0"/>
              </a:rPr>
              <a:t>send</a:t>
            </a:r>
            <a:r>
              <a:rPr lang="mr-IN" sz="16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GB" sz="1600" dirty="0" smtClean="0">
                <a:latin typeface="Courier" charset="0"/>
                <a:ea typeface="Courier" charset="0"/>
                <a:cs typeface="Courier" charset="0"/>
              </a:rPr>
              <a:t>“</a:t>
            </a:r>
            <a:r>
              <a:rPr lang="mr-IN" sz="1600" dirty="0" smtClean="0">
                <a:latin typeface="Courier" charset="0"/>
                <a:ea typeface="Courier" charset="0"/>
                <a:cs typeface="Courier" charset="0"/>
              </a:rPr>
              <a:t>$</a:t>
            </a:r>
            <a:r>
              <a:rPr lang="mr-IN" sz="1600" dirty="0" err="1" smtClean="0">
                <a:latin typeface="Courier" charset="0"/>
                <a:ea typeface="Courier" charset="0"/>
                <a:cs typeface="Courier" charset="0"/>
              </a:rPr>
              <a:t>first_password</a:t>
            </a:r>
            <a:r>
              <a:rPr lang="mr-IN" sz="1600" dirty="0" smtClean="0">
                <a:latin typeface="Courier" charset="0"/>
                <a:ea typeface="Courier" charset="0"/>
                <a:cs typeface="Courier" charset="0"/>
              </a:rPr>
              <a:t>\</a:t>
            </a:r>
            <a:r>
              <a:rPr lang="mr-IN" sz="1600" dirty="0" err="1" smtClean="0"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1600" dirty="0" smtClean="0">
                <a:latin typeface="Courier" charset="0"/>
                <a:ea typeface="Courier" charset="0"/>
                <a:cs typeface="Courier" charset="0"/>
              </a:rPr>
              <a:t>”</a:t>
            </a:r>
            <a:endParaRPr lang="en-GB" sz="16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GB" sz="16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GB" sz="1600" dirty="0" smtClean="0"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mr-IN" sz="1600" dirty="0" smtClean="0">
                <a:latin typeface="Courier" charset="0"/>
                <a:ea typeface="Courier" charset="0"/>
                <a:cs typeface="Courier" charset="0"/>
              </a:rPr>
              <a:t>…</a:t>
            </a:r>
            <a:endParaRPr lang="en-GB" sz="16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GB" sz="1600" dirty="0" smtClean="0">
                <a:latin typeface="Courier" charset="0"/>
                <a:ea typeface="Courier" charset="0"/>
                <a:cs typeface="Courier" charset="0"/>
              </a:rPr>
              <a:t>   “</a:t>
            </a:r>
            <a:r>
              <a:rPr lang="mr-IN" sz="1600" dirty="0" err="1" smtClean="0">
                <a:latin typeface="Courier" charset="0"/>
                <a:ea typeface="Courier" charset="0"/>
                <a:cs typeface="Courier" charset="0"/>
              </a:rPr>
              <a:t>yes</a:t>
            </a:r>
            <a:r>
              <a:rPr lang="en-GB" sz="1600" dirty="0" smtClean="0">
                <a:latin typeface="Courier" charset="0"/>
                <a:ea typeface="Courier" charset="0"/>
                <a:cs typeface="Courier" charset="0"/>
              </a:rPr>
              <a:t>”</a:t>
            </a:r>
            <a:r>
              <a:rPr lang="mr-IN" sz="16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mr-IN" sz="1600" dirty="0" smtClean="0"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mr-IN" sz="1600" dirty="0" err="1">
                <a:latin typeface="Courier" charset="0"/>
                <a:ea typeface="Courier" charset="0"/>
                <a:cs typeface="Courier" charset="0"/>
              </a:rPr>
              <a:t>send</a:t>
            </a:r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GB" sz="1600" dirty="0" smtClean="0">
                <a:latin typeface="Courier" charset="0"/>
                <a:ea typeface="Courier" charset="0"/>
                <a:cs typeface="Courier" charset="0"/>
              </a:rPr>
              <a:t>“</a:t>
            </a:r>
            <a:r>
              <a:rPr lang="mr-IN" sz="1600" dirty="0" err="1" smtClean="0">
                <a:latin typeface="Courier" charset="0"/>
                <a:ea typeface="Courier" charset="0"/>
                <a:cs typeface="Courier" charset="0"/>
              </a:rPr>
              <a:t>yes</a:t>
            </a:r>
            <a:r>
              <a:rPr lang="mr-IN" sz="1600" dirty="0" smtClean="0">
                <a:latin typeface="Courier" charset="0"/>
                <a:ea typeface="Courier" charset="0"/>
                <a:cs typeface="Courier" charset="0"/>
              </a:rPr>
              <a:t>\</a:t>
            </a:r>
            <a:r>
              <a:rPr lang="mr-IN" sz="1600" dirty="0" err="1" smtClean="0"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en-GB" sz="1600" dirty="0" smtClean="0">
                <a:latin typeface="Courier" charset="0"/>
                <a:ea typeface="Courier" charset="0"/>
                <a:cs typeface="Courier" charset="0"/>
              </a:rPr>
              <a:t>”</a:t>
            </a:r>
          </a:p>
          <a:p>
            <a:r>
              <a:rPr lang="en-GB" sz="16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GB" sz="1600" dirty="0" smtClean="0"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mr-IN" sz="1600" dirty="0" smtClean="0">
                <a:latin typeface="Courier" charset="0"/>
                <a:ea typeface="Courier" charset="0"/>
                <a:cs typeface="Courier" charset="0"/>
              </a:rPr>
              <a:t>…</a:t>
            </a:r>
            <a:endParaRPr lang="en-GB" sz="16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GB" sz="16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GB" sz="16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mr-IN" sz="1600" dirty="0" err="1" smtClean="0">
                <a:latin typeface="Courier" charset="0"/>
                <a:ea typeface="Courier" charset="0"/>
                <a:cs typeface="Courier" charset="0"/>
              </a:rPr>
              <a:t>default</a:t>
            </a:r>
            <a:r>
              <a:rPr lang="mr-IN" sz="16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puts "FAILED - to connect to $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ip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with 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ssh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.  Killing 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ssh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pid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\n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  e</a:t>
            </a:r>
            <a:r>
              <a:rPr lang="mr-IN" sz="1600" dirty="0" err="1" smtClean="0">
                <a:latin typeface="Courier" charset="0"/>
                <a:ea typeface="Courier" charset="0"/>
                <a:cs typeface="Courier" charset="0"/>
              </a:rPr>
              <a:t>xec</a:t>
            </a:r>
            <a:r>
              <a:rPr lang="mr-IN" sz="16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600" dirty="0" err="1">
                <a:latin typeface="Courier" charset="0"/>
                <a:ea typeface="Courier" charset="0"/>
                <a:cs typeface="Courier" charset="0"/>
              </a:rPr>
              <a:t>kill</a:t>
            </a:r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 $</a:t>
            </a:r>
            <a:r>
              <a:rPr lang="mr-IN" sz="1600" dirty="0" err="1">
                <a:latin typeface="Courier" charset="0"/>
                <a:ea typeface="Courier" charset="0"/>
                <a:cs typeface="Courier" charset="0"/>
              </a:rPr>
              <a:t>ssh_pid</a:t>
            </a:r>
            <a:endParaRPr lang="mr-IN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mr-IN" sz="1600" dirty="0" smtClean="0">
                <a:latin typeface="Courier" charset="0"/>
                <a:ea typeface="Courier" charset="0"/>
                <a:cs typeface="Courier" charset="0"/>
              </a:rPr>
              <a:t> }</a:t>
            </a:r>
            <a:endParaRPr lang="en-GB" sz="16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GB" sz="1600" dirty="0">
                <a:latin typeface="Courier" charset="0"/>
                <a:ea typeface="Courier" charset="0"/>
                <a:cs typeface="Courier" charset="0"/>
              </a:rPr>
              <a:t>}</a:t>
            </a:r>
            <a:r>
              <a:rPr lang="mr-IN" sz="1600" dirty="0" smtClean="0">
                <a:latin typeface="Courier" charset="0"/>
                <a:ea typeface="Courier" charset="0"/>
                <a:cs typeface="Courier" charset="0"/>
              </a:rPr>
              <a:t>                                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172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780284"/>
            <a:ext cx="8602133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#!/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usr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/bin/expect</a:t>
            </a:r>
          </a:p>
          <a:p>
            <a:endParaRPr lang="en-GB" sz="16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set </a:t>
            </a:r>
            <a:r>
              <a:rPr lang="mr-IN" sz="1600" dirty="0" err="1">
                <a:latin typeface="Courier" charset="0"/>
                <a:ea typeface="Courier" charset="0"/>
                <a:cs typeface="Courier" charset="0"/>
              </a:rPr>
              <a:t>filename</a:t>
            </a:r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lindex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$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argv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4]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600" dirty="0" err="1" smtClean="0">
                <a:latin typeface="Courier" charset="0"/>
                <a:ea typeface="Courier" charset="0"/>
                <a:cs typeface="Courier" charset="0"/>
              </a:rPr>
              <a:t>set</a:t>
            </a:r>
            <a:r>
              <a:rPr lang="mr-IN" sz="16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600" dirty="0" err="1" smtClean="0">
                <a:latin typeface="Courier" charset="0"/>
                <a:ea typeface="Courier" charset="0"/>
                <a:cs typeface="Courier" charset="0"/>
              </a:rPr>
              <a:t>f</a:t>
            </a:r>
            <a:r>
              <a:rPr lang="en-GB" sz="1600" dirty="0" err="1" smtClean="0">
                <a:latin typeface="Courier" charset="0"/>
                <a:ea typeface="Courier" charset="0"/>
                <a:cs typeface="Courier" charset="0"/>
              </a:rPr>
              <a:t>ilePointer</a:t>
            </a:r>
            <a:r>
              <a:rPr lang="mr-IN" sz="16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1600" dirty="0" err="1">
                <a:latin typeface="Courier" charset="0"/>
                <a:ea typeface="Courier" charset="0"/>
                <a:cs typeface="Courier" charset="0"/>
              </a:rPr>
              <a:t>open</a:t>
            </a:r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 $</a:t>
            </a:r>
            <a:r>
              <a:rPr lang="mr-IN" sz="1600" dirty="0" err="1">
                <a:latin typeface="Courier" charset="0"/>
                <a:ea typeface="Courier" charset="0"/>
                <a:cs typeface="Courier" charset="0"/>
              </a:rPr>
              <a:t>filename</a:t>
            </a:r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600" dirty="0" err="1"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]</a:t>
            </a:r>
          </a:p>
          <a:p>
            <a:r>
              <a:rPr lang="mr-IN" sz="1600" dirty="0" err="1" smtClean="0">
                <a:latin typeface="Courier" charset="0"/>
                <a:ea typeface="Courier" charset="0"/>
                <a:cs typeface="Courier" charset="0"/>
              </a:rPr>
              <a:t>set</a:t>
            </a:r>
            <a:r>
              <a:rPr lang="mr-IN" sz="16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600" dirty="0" err="1" smtClean="0">
                <a:latin typeface="Courier" charset="0"/>
                <a:ea typeface="Courier" charset="0"/>
                <a:cs typeface="Courier" charset="0"/>
              </a:rPr>
              <a:t>file</a:t>
            </a:r>
            <a:r>
              <a:rPr lang="en-GB" sz="1600" dirty="0" smtClean="0">
                <a:latin typeface="Courier" charset="0"/>
                <a:ea typeface="Courier" charset="0"/>
                <a:cs typeface="Courier" charset="0"/>
              </a:rPr>
              <a:t>D</a:t>
            </a:r>
            <a:r>
              <a:rPr lang="mr-IN" sz="1600" dirty="0" err="1" smtClean="0">
                <a:latin typeface="Courier" charset="0"/>
                <a:ea typeface="Courier" charset="0"/>
                <a:cs typeface="Courier" charset="0"/>
              </a:rPr>
              <a:t>ata</a:t>
            </a:r>
            <a:r>
              <a:rPr lang="mr-IN" sz="16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1600" dirty="0" err="1">
                <a:latin typeface="Courier" charset="0"/>
                <a:ea typeface="Courier" charset="0"/>
                <a:cs typeface="Courier" charset="0"/>
              </a:rPr>
              <a:t>read</a:t>
            </a:r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600" dirty="0" smtClean="0">
                <a:latin typeface="Courier" charset="0"/>
                <a:ea typeface="Courier" charset="0"/>
                <a:cs typeface="Courier" charset="0"/>
              </a:rPr>
              <a:t>$</a:t>
            </a:r>
            <a:r>
              <a:rPr lang="mr-IN" sz="1600" dirty="0" err="1" smtClean="0">
                <a:latin typeface="Courier" charset="0"/>
                <a:ea typeface="Courier" charset="0"/>
                <a:cs typeface="Courier" charset="0"/>
              </a:rPr>
              <a:t>f</a:t>
            </a:r>
            <a:r>
              <a:rPr lang="en-GB" sz="1600" dirty="0" err="1">
                <a:latin typeface="Courier" charset="0"/>
                <a:ea typeface="Courier" charset="0"/>
                <a:cs typeface="Courier" charset="0"/>
              </a:rPr>
              <a:t>ilePointer</a:t>
            </a:r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600" dirty="0" smtClean="0">
                <a:latin typeface="Courier" charset="0"/>
                <a:ea typeface="Courier" charset="0"/>
                <a:cs typeface="Courier" charset="0"/>
              </a:rPr>
              <a:t>]</a:t>
            </a:r>
            <a:endParaRPr lang="mr-IN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600" dirty="0" err="1" smtClean="0">
                <a:latin typeface="Courier" charset="0"/>
                <a:ea typeface="Courier" charset="0"/>
                <a:cs typeface="Courier" charset="0"/>
              </a:rPr>
              <a:t>set</a:t>
            </a:r>
            <a:r>
              <a:rPr lang="mr-IN" sz="16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GB" sz="1600" dirty="0" err="1" smtClean="0">
                <a:latin typeface="Courier" charset="0"/>
                <a:ea typeface="Courier" charset="0"/>
                <a:cs typeface="Courier" charset="0"/>
              </a:rPr>
              <a:t>commandLines</a:t>
            </a:r>
            <a:r>
              <a:rPr lang="mr-IN" sz="16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1600" dirty="0" err="1">
                <a:latin typeface="Courier" charset="0"/>
                <a:ea typeface="Courier" charset="0"/>
                <a:cs typeface="Courier" charset="0"/>
              </a:rPr>
              <a:t>split</a:t>
            </a:r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 $</a:t>
            </a:r>
            <a:r>
              <a:rPr lang="mr-IN" sz="1600" dirty="0" err="1" smtClean="0">
                <a:latin typeface="Courier" charset="0"/>
                <a:ea typeface="Courier" charset="0"/>
                <a:cs typeface="Courier" charset="0"/>
              </a:rPr>
              <a:t>file</a:t>
            </a:r>
            <a:r>
              <a:rPr lang="en-GB" sz="1600" dirty="0" smtClean="0">
                <a:latin typeface="Courier" charset="0"/>
                <a:ea typeface="Courier" charset="0"/>
                <a:cs typeface="Courier" charset="0"/>
              </a:rPr>
              <a:t>D</a:t>
            </a:r>
            <a:r>
              <a:rPr lang="mr-IN" sz="1600" dirty="0" err="1" smtClean="0">
                <a:latin typeface="Courier" charset="0"/>
                <a:ea typeface="Courier" charset="0"/>
                <a:cs typeface="Courier" charset="0"/>
              </a:rPr>
              <a:t>ata</a:t>
            </a:r>
            <a:r>
              <a:rPr lang="mr-IN" sz="16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"\</a:t>
            </a:r>
            <a:r>
              <a:rPr lang="mr-IN" sz="1600" dirty="0" err="1">
                <a:latin typeface="Courier" charset="0"/>
                <a:ea typeface="Courier" charset="0"/>
                <a:cs typeface="Courier" charset="0"/>
              </a:rPr>
              <a:t>n</a:t>
            </a:r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"]</a:t>
            </a:r>
          </a:p>
          <a:p>
            <a:r>
              <a:rPr lang="mr-IN" sz="1600" dirty="0" err="1" smtClean="0">
                <a:latin typeface="Courier" charset="0"/>
                <a:ea typeface="Courier" charset="0"/>
                <a:cs typeface="Courier" charset="0"/>
              </a:rPr>
              <a:t>set</a:t>
            </a:r>
            <a:r>
              <a:rPr lang="mr-IN" sz="16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600" dirty="0" err="1">
                <a:latin typeface="Courier" charset="0"/>
                <a:ea typeface="Courier" charset="0"/>
                <a:cs typeface="Courier" charset="0"/>
              </a:rPr>
              <a:t>results</a:t>
            </a:r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 ""</a:t>
            </a:r>
          </a:p>
          <a:p>
            <a:r>
              <a:rPr lang="mr-IN" sz="1600" dirty="0" err="1" smtClean="0">
                <a:latin typeface="Courier" charset="0"/>
                <a:ea typeface="Courier" charset="0"/>
                <a:cs typeface="Courier" charset="0"/>
              </a:rPr>
              <a:t>set</a:t>
            </a:r>
            <a:r>
              <a:rPr lang="mr-IN" sz="16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600" dirty="0" err="1">
                <a:latin typeface="Courier" charset="0"/>
                <a:ea typeface="Courier" charset="0"/>
                <a:cs typeface="Courier" charset="0"/>
              </a:rPr>
              <a:t>prompt</a:t>
            </a:r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 "(&gt;$)|(#$)|(&gt; $)|(])"</a:t>
            </a:r>
          </a:p>
          <a:p>
            <a:endParaRPr lang="en-GB" sz="16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600" dirty="0" err="1" smtClean="0">
                <a:latin typeface="Courier" charset="0"/>
                <a:ea typeface="Courier" charset="0"/>
                <a:cs typeface="Courier" charset="0"/>
              </a:rPr>
              <a:t>foreach</a:t>
            </a:r>
            <a:r>
              <a:rPr lang="mr-IN" sz="16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600" dirty="0" err="1">
                <a:latin typeface="Courier" charset="0"/>
                <a:ea typeface="Courier" charset="0"/>
                <a:cs typeface="Courier" charset="0"/>
              </a:rPr>
              <a:t>line</a:t>
            </a:r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600" dirty="0" smtClean="0">
                <a:latin typeface="Courier" charset="0"/>
                <a:ea typeface="Courier" charset="0"/>
                <a:cs typeface="Courier" charset="0"/>
              </a:rPr>
              <a:t>$</a:t>
            </a:r>
            <a:r>
              <a:rPr lang="en-GB" sz="1600" dirty="0" err="1" smtClean="0">
                <a:latin typeface="Courier" charset="0"/>
                <a:ea typeface="Courier" charset="0"/>
                <a:cs typeface="Courier" charset="0"/>
              </a:rPr>
              <a:t>commandLines</a:t>
            </a:r>
            <a:r>
              <a:rPr lang="mr-IN" sz="16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GB" sz="16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600" dirty="0" err="1" smtClean="0">
                <a:latin typeface="Courier" charset="0"/>
                <a:ea typeface="Courier" charset="0"/>
                <a:cs typeface="Courier" charset="0"/>
              </a:rPr>
              <a:t>send</a:t>
            </a:r>
            <a:r>
              <a:rPr lang="mr-IN" sz="16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"$</a:t>
            </a:r>
            <a:r>
              <a:rPr lang="mr-IN" sz="1600" dirty="0" err="1">
                <a:latin typeface="Courier" charset="0"/>
                <a:ea typeface="Courier" charset="0"/>
                <a:cs typeface="Courier" charset="0"/>
              </a:rPr>
              <a:t>line</a:t>
            </a:r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\</a:t>
            </a:r>
            <a:r>
              <a:rPr lang="mr-IN" sz="1600" dirty="0" err="1"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600" dirty="0" err="1" smtClean="0">
                <a:latin typeface="Courier" charset="0"/>
                <a:ea typeface="Courier" charset="0"/>
                <a:cs typeface="Courier" charset="0"/>
              </a:rPr>
              <a:t>expect</a:t>
            </a:r>
            <a:r>
              <a:rPr lang="mr-IN" sz="16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-</a:t>
            </a:r>
            <a:r>
              <a:rPr lang="mr-IN" sz="1600" dirty="0" err="1">
                <a:latin typeface="Courier" charset="0"/>
                <a:ea typeface="Courier" charset="0"/>
                <a:cs typeface="Courier" charset="0"/>
              </a:rPr>
              <a:t>re</a:t>
            </a:r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 "$</a:t>
            </a:r>
            <a:r>
              <a:rPr lang="mr-IN" sz="1600" dirty="0" err="1">
                <a:latin typeface="Courier" charset="0"/>
                <a:ea typeface="Courier" charset="0"/>
                <a:cs typeface="Courier" charset="0"/>
              </a:rPr>
              <a:t>prompt</a:t>
            </a:r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600" dirty="0" err="1" smtClean="0">
                <a:latin typeface="Courier" charset="0"/>
                <a:ea typeface="Courier" charset="0"/>
                <a:cs typeface="Courier" charset="0"/>
              </a:rPr>
              <a:t>append</a:t>
            </a:r>
            <a:r>
              <a:rPr lang="mr-IN" sz="16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600" dirty="0" err="1">
                <a:latin typeface="Courier" charset="0"/>
                <a:ea typeface="Courier" charset="0"/>
                <a:cs typeface="Courier" charset="0"/>
              </a:rPr>
              <a:t>results</a:t>
            </a:r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 $</a:t>
            </a:r>
            <a:r>
              <a:rPr lang="mr-IN" sz="1600" dirty="0" err="1">
                <a:latin typeface="Courier" charset="0"/>
                <a:ea typeface="Courier" charset="0"/>
                <a:cs typeface="Courier" charset="0"/>
              </a:rPr>
              <a:t>expect_out</a:t>
            </a:r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1600" dirty="0" err="1">
                <a:latin typeface="Courier" charset="0"/>
                <a:ea typeface="Courier" charset="0"/>
                <a:cs typeface="Courier" charset="0"/>
              </a:rPr>
              <a:t>buffer</a:t>
            </a:r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mr-IN" sz="1600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GB" sz="1600" dirty="0" smtClean="0">
              <a:latin typeface="Courier" charset="0"/>
              <a:ea typeface="Courier" charset="0"/>
              <a:cs typeface="Courier" charset="0"/>
            </a:endParaRPr>
          </a:p>
          <a:p>
            <a:endParaRPr lang="en-US" sz="16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set 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resultsFile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[open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"results.$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ip.out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 w]</a:t>
            </a:r>
            <a:endParaRPr lang="en-GB" sz="16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puts $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resultsFile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$results</a:t>
            </a:r>
          </a:p>
        </p:txBody>
      </p:sp>
      <p:sp>
        <p:nvSpPr>
          <p:cNvPr id="3" name="Text Box 231"/>
          <p:cNvSpPr txBox="1">
            <a:spLocks noChangeArrowheads="1"/>
          </p:cNvSpPr>
          <p:nvPr/>
        </p:nvSpPr>
        <p:spPr bwMode="auto">
          <a:xfrm>
            <a:off x="7150608" y="6523004"/>
            <a:ext cx="189280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000" b="1" dirty="0" smtClean="0">
                <a:ea typeface="ＭＳ Ｐゴシック" pitchFamily="34" charset="-128"/>
              </a:rPr>
              <a:t>matttaylor5060@gmail.com</a:t>
            </a:r>
            <a:endParaRPr lang="en-GB" altLang="en-US" sz="800" b="1" dirty="0">
              <a:ea typeface="ＭＳ Ｐゴシック" pitchFamily="34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9333" y="126206"/>
            <a:ext cx="866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Execute commands from a file on remote device (Expect):</a:t>
            </a:r>
            <a:endParaRPr lang="en-GB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344838" y="6319697"/>
            <a:ext cx="2523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Key script code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1974519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31"/>
          <p:cNvSpPr txBox="1">
            <a:spLocks noChangeArrowheads="1"/>
          </p:cNvSpPr>
          <p:nvPr/>
        </p:nvSpPr>
        <p:spPr bwMode="auto">
          <a:xfrm>
            <a:off x="7159074" y="6523004"/>
            <a:ext cx="189280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000" b="1" dirty="0" smtClean="0">
                <a:ea typeface="ＭＳ Ｐゴシック" pitchFamily="34" charset="-128"/>
              </a:rPr>
              <a:t>matttaylor5060@gmail.com</a:t>
            </a:r>
            <a:endParaRPr lang="en-GB" altLang="en-US" sz="800" b="1" dirty="0">
              <a:ea typeface="ＭＳ Ｐゴシック" pitchFamily="34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7799" y="126206"/>
            <a:ext cx="866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err="1" smtClean="0"/>
              <a:t>scp</a:t>
            </a:r>
            <a:r>
              <a:rPr lang="en-GB" sz="2400" b="1" dirty="0" smtClean="0"/>
              <a:t> copy a </a:t>
            </a:r>
            <a:r>
              <a:rPr lang="en-GB" sz="2400" b="1" dirty="0" err="1" smtClean="0"/>
              <a:t>config</a:t>
            </a:r>
            <a:r>
              <a:rPr lang="en-GB" sz="2400" b="1" dirty="0" smtClean="0"/>
              <a:t> to a remote device’s </a:t>
            </a:r>
            <a:r>
              <a:rPr lang="en-GB" sz="2400" b="1" dirty="0" err="1" smtClean="0"/>
              <a:t>startup</a:t>
            </a:r>
            <a:r>
              <a:rPr lang="en-GB" sz="2400" b="1" dirty="0" smtClean="0"/>
              <a:t> (Expect):</a:t>
            </a:r>
            <a:endParaRPr lang="en-GB" sz="2400" b="1" dirty="0"/>
          </a:p>
        </p:txBody>
      </p:sp>
      <p:sp>
        <p:nvSpPr>
          <p:cNvPr id="5" name="Rectangle 4"/>
          <p:cNvSpPr/>
          <p:nvPr/>
        </p:nvSpPr>
        <p:spPr>
          <a:xfrm>
            <a:off x="287865" y="587871"/>
            <a:ext cx="8637017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#!/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usr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/bin/expect</a:t>
            </a:r>
          </a:p>
          <a:p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set 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ip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[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lindex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$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argv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0]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set 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source_file_name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[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lindex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$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argv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1]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set 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destination_file_name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[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lindex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$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argv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2]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set 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resultsFile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[open "results.$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ip.out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 w]</a:t>
            </a:r>
            <a:endParaRPr lang="en-GB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set 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results ""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spawn 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scp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$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source_file_name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$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scp_username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@$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ip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:"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startup-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config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 </a:t>
            </a:r>
            <a:endParaRPr lang="en-US" sz="16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expect  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”password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:" {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send 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"$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scp_password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\r"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    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expect 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"closed"                         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"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yes" {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send "yes\r"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     expect ”password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:"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    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send 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"$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scp_password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\r"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     expect 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"closed"                         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append 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results $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expect_out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(buffer)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puts $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resultsFile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$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results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close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$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resultsFile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53304" y="6319697"/>
            <a:ext cx="2523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Key script code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367194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31"/>
          <p:cNvSpPr txBox="1">
            <a:spLocks noChangeArrowheads="1"/>
          </p:cNvSpPr>
          <p:nvPr/>
        </p:nvSpPr>
        <p:spPr bwMode="auto">
          <a:xfrm>
            <a:off x="7159074" y="6523004"/>
            <a:ext cx="189280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000" b="1" dirty="0" smtClean="0">
                <a:ea typeface="ＭＳ Ｐゴシック" pitchFamily="34" charset="-128"/>
              </a:rPr>
              <a:t>matttaylor5060@gmail.com</a:t>
            </a:r>
            <a:endParaRPr lang="en-GB" altLang="en-US" sz="800" b="1" dirty="0">
              <a:ea typeface="ＭＳ Ｐゴシック" pitchFamily="34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53304" y="6319697"/>
            <a:ext cx="2801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smtClean="0"/>
              <a:t>Ansible approach</a:t>
            </a:r>
            <a:endParaRPr lang="en-GB" sz="2400" b="1" dirty="0"/>
          </a:p>
        </p:txBody>
      </p:sp>
      <p:grpSp>
        <p:nvGrpSpPr>
          <p:cNvPr id="8" name="Group 7"/>
          <p:cNvGrpSpPr/>
          <p:nvPr/>
        </p:nvGrpSpPr>
        <p:grpSpPr>
          <a:xfrm>
            <a:off x="177799" y="126206"/>
            <a:ext cx="8661400" cy="3122877"/>
            <a:chOff x="177799" y="126206"/>
            <a:chExt cx="8661400" cy="3122877"/>
          </a:xfrm>
        </p:grpSpPr>
        <p:sp>
          <p:nvSpPr>
            <p:cNvPr id="3" name="TextBox 2"/>
            <p:cNvSpPr txBox="1"/>
            <p:nvPr/>
          </p:nvSpPr>
          <p:spPr>
            <a:xfrm>
              <a:off x="177799" y="126206"/>
              <a:ext cx="86614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b="1" dirty="0" smtClean="0"/>
                <a:t>Could this be done in Ansible / Ansible Tower so that change control and governance is standardised.</a:t>
              </a:r>
              <a:endParaRPr lang="en-GB" sz="2400" b="1" dirty="0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62287" y="1305983"/>
              <a:ext cx="2095500" cy="1943100"/>
            </a:xfrm>
            <a:prstGeom prst="rect">
              <a:avLst/>
            </a:prstGeom>
          </p:spPr>
        </p:pic>
      </p:grpSp>
      <p:sp>
        <p:nvSpPr>
          <p:cNvPr id="6" name="TextBox 5"/>
          <p:cNvSpPr txBox="1"/>
          <p:nvPr/>
        </p:nvSpPr>
        <p:spPr>
          <a:xfrm>
            <a:off x="262465" y="3826139"/>
            <a:ext cx="8661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Some challenges of using native Ansible: need for complex Logic and string manipulation.</a:t>
            </a:r>
            <a:endParaRPr lang="en-GB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62465" y="4772527"/>
            <a:ext cx="866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Perhaps use Ansible to run the other scripts.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1557599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/>
      <p:bldP spid="7" grpId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13304</TotalTime>
  <Words>1119</Words>
  <Application>Microsoft Macintosh PowerPoint</Application>
  <PresentationFormat>On-screen Show (4:3)</PresentationFormat>
  <Paragraphs>204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Courier</vt:lpstr>
      <vt:lpstr>Monaco</vt:lpstr>
      <vt:lpstr>ＭＳ Ｐゴシック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Verizon Business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matthew.taylor</dc:creator>
  <cp:lastModifiedBy>Matthew Taylor</cp:lastModifiedBy>
  <cp:revision>465</cp:revision>
  <dcterms:created xsi:type="dcterms:W3CDTF">2012-01-23T11:05:49Z</dcterms:created>
  <dcterms:modified xsi:type="dcterms:W3CDTF">2018-11-21T11:21:19Z</dcterms:modified>
</cp:coreProperties>
</file>