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Question 5: Health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Fama &amp; French (1997)</a:t>
            </a:r>
          </a:p>
          <a:p>
            <a:pPr lvl="0" indent="0" marL="0">
              <a:buNone/>
            </a:pPr>
            <a:r>
              <a:rPr/>
              <a:t>In this question, I aim to provide a few insights into different determinants of good health.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Sleep vs Exercise as determinants of health</a:t>
            </a:r>
          </a:p>
        </p:txBody>
      </p:sp>
      <p:pic>
        <p:nvPicPr>
          <p:cNvPr descr="Question_5_README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0" y="1193800"/>
            <a:ext cx="4064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Fama, E.F. &amp; French, K.R. 1997. Industry costs of equity. </a:t>
            </a:r>
            <a:r>
              <a:rPr i="1"/>
              <a:t>Journal of financial economics</a:t>
            </a:r>
            <a:r>
              <a:rPr/>
              <a:t>. 43(2):153–193.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Appendix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Appendix A</a:t>
            </a:r>
          </a:p>
          <a:p>
            <a:pPr lvl="0" indent="0" marL="0">
              <a:buNone/>
            </a:pPr>
            <a:r>
              <a:rPr/>
              <a:t>Some appendix information here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Appendix B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5: Health</dc:title>
  <dc:creator/>
  <cp:keywords/>
  <dcterms:created xsi:type="dcterms:W3CDTF">2025-06-18T16:47:43Z</dcterms:created>
  <dcterms:modified xsi:type="dcterms:W3CDTF">2025-06-18T16:47:43Z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ddTitle">
    <vt:lpwstr>True</vt:lpwstr>
  </property>
  <property fmtid="{D5CDD505-2E9C-101B-9397-08002B2CF9AE}" pid="3" name="Author1">
    <vt:lpwstr>Matthew Thompson</vt:lpwstr>
  </property>
  <property fmtid="{D5CDD505-2E9C-101B-9397-08002B2CF9AE}" pid="4" name="BottomRFooter">
    <vt:lpwstr>Page </vt:lpwstr>
  </property>
  <property fmtid="{D5CDD505-2E9C-101B-9397-08002B2CF9AE}" pid="5" name="CorrespAuthor_1">
    <vt:lpwstr>True</vt:lpwstr>
  </property>
  <property fmtid="{D5CDD505-2E9C-101B-9397-08002B2CF9AE}" pid="6" name="Email1">
    <vt:lpwstr>22892435@sun.ac.za</vt:lpwstr>
  </property>
  <property fmtid="{D5CDD505-2E9C-101B-9397-08002B2CF9AE}" pid="7" name="HardSet_layout">
    <vt:lpwstr>True</vt:lpwstr>
  </property>
  <property fmtid="{D5CDD505-2E9C-101B-9397-08002B2CF9AE}" pid="8" name="Ref1">
    <vt:lpwstr>Department of Economics, Stellenbosch University</vt:lpwstr>
  </property>
  <property fmtid="{D5CDD505-2E9C-101B-9397-08002B2CF9AE}" pid="9" name="RemovePreprintSubmittedTo">
    <vt:lpwstr>True</vt:lpwstr>
  </property>
  <property fmtid="{D5CDD505-2E9C-101B-9397-08002B2CF9AE}" pid="10" name="Thesis_FP">
    <vt:lpwstr>False</vt:lpwstr>
  </property>
  <property fmtid="{D5CDD505-2E9C-101B-9397-08002B2CF9AE}" pid="11" name="addfootrule">
    <vt:lpwstr>True</vt:lpwstr>
  </property>
  <property fmtid="{D5CDD505-2E9C-101B-9397-08002B2CF9AE}" pid="12" name="addtoprule">
    <vt:lpwstr>True</vt:lpwstr>
  </property>
  <property fmtid="{D5CDD505-2E9C-101B-9397-08002B2CF9AE}" pid="13" name="bibliography">
    <vt:lpwstr>Tex/ref.bib</vt:lpwstr>
  </property>
  <property fmtid="{D5CDD505-2E9C-101B-9397-08002B2CF9AE}" pid="14" name="bottom">
    <vt:lpwstr>2</vt:lpwstr>
  </property>
  <property fmtid="{D5CDD505-2E9C-101B-9397-08002B2CF9AE}" pid="15" name="csl">
    <vt:lpwstr>Tex/harvard-stellenbosch-university.csl</vt:lpwstr>
  </property>
  <property fmtid="{D5CDD505-2E9C-101B-9397-08002B2CF9AE}" pid="16" name="documentclass">
    <vt:lpwstr>elsarticle</vt:lpwstr>
  </property>
  <property fmtid="{D5CDD505-2E9C-101B-9397-08002B2CF9AE}" pid="17" name="fontsize">
    <vt:lpwstr>11pt</vt:lpwstr>
  </property>
  <property fmtid="{D5CDD505-2E9C-101B-9397-08002B2CF9AE}" pid="18" name="linenumbers">
    <vt:lpwstr>False</vt:lpwstr>
  </property>
  <property fmtid="{D5CDD505-2E9C-101B-9397-08002B2CF9AE}" pid="19" name="linestretch">
    <vt:lpwstr>1.2</vt:lpwstr>
  </property>
  <property fmtid="{D5CDD505-2E9C-101B-9397-08002B2CF9AE}" pid="20" name="link-citations">
    <vt:lpwstr>True</vt:lpwstr>
  </property>
  <property fmtid="{D5CDD505-2E9C-101B-9397-08002B2CF9AE}" pid="21" name="margin">
    <vt:lpwstr>2.3</vt:lpwstr>
  </property>
  <property fmtid="{D5CDD505-2E9C-101B-9397-08002B2CF9AE}" pid="22" name="numbersections">
    <vt:lpwstr>True</vt:lpwstr>
  </property>
  <property fmtid="{D5CDD505-2E9C-101B-9397-08002B2CF9AE}" pid="23" name="output">
    <vt:lpwstr/>
  </property>
  <property fmtid="{D5CDD505-2E9C-101B-9397-08002B2CF9AE}" pid="24" name="toc">
    <vt:lpwstr>False</vt:lpwstr>
  </property>
  <property fmtid="{D5CDD505-2E9C-101B-9397-08002B2CF9AE}" pid="25" name="top">
    <vt:lpwstr>2.5</vt:lpwstr>
  </property>
</Properties>
</file>