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jpeg" ContentType="image/jpe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  <a:endParaRPr b="0" lang="es-A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8799475-CD68-4356-AAA0-16ABAAF06B5A}" type="datetime">
              <a:rPr b="0" lang="es-AR" sz="1200" spc="-1" strike="noStrike">
                <a:solidFill>
                  <a:srgbClr val="8b8b8b"/>
                </a:solidFill>
                <a:latin typeface="Calibri"/>
              </a:rPr>
              <a:t>4/04/22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BC60D88-2645-4CA1-9DCB-BA270BA19960}" type="slidenum">
              <a:rPr b="0" lang="es-A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4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A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A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A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  <a:endParaRPr b="0" lang="es-A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32C7476-7DB2-44A0-8BDD-AA0D3601CDAD}" type="datetime">
              <a:rPr b="0" lang="es-AR" sz="1200" spc="-1" strike="noStrike">
                <a:solidFill>
                  <a:srgbClr val="8b8b8b"/>
                </a:solidFill>
                <a:latin typeface="Calibri"/>
              </a:rPr>
              <a:t>4/04/22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ADC45DE-B3CA-4EF6-B06A-47691B9237B0}" type="slidenum">
              <a:rPr b="0" lang="es-A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4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A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A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A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  <a:endParaRPr b="0" lang="es-A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Haga clic para modificar el estilo de texto del patrón</a:t>
            </a:r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Segundo nivel</a:t>
            </a:r>
            <a:endParaRPr b="0" lang="es-AR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Tercer nivel</a:t>
            </a:r>
            <a:endParaRPr b="0" lang="es-AR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Cuarto nivel</a:t>
            </a:r>
            <a:endParaRPr b="0" lang="es-AR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Quinto nivel</a:t>
            </a:r>
            <a:endParaRPr b="0" lang="es-A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9FF2549-5A95-41A4-B30D-68DCCC093E3B}" type="datetime">
              <a:rPr b="0" lang="es-AR" sz="1200" spc="-1" strike="noStrike">
                <a:solidFill>
                  <a:srgbClr val="8b8b8b"/>
                </a:solidFill>
                <a:latin typeface="Calibri"/>
              </a:rPr>
              <a:t>4/04/22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FED1680-97C2-4CFD-8B2E-4002F5DAF9C3}" type="slidenum">
              <a:rPr b="0" lang="es-A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264E8F8-2733-4413-BE1E-7856C343D55B}" type="datetime">
              <a:rPr b="0" lang="es-AR" sz="1200" spc="-1" strike="noStrike">
                <a:solidFill>
                  <a:srgbClr val="8b8b8b"/>
                </a:solidFill>
                <a:latin typeface="Calibri"/>
              </a:rPr>
              <a:t>4/04/22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D16B3ED-72D2-4B63-B232-1D7737B8D7C4}" type="slidenum">
              <a:rPr b="0" lang="es-A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4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A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A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A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ecured.cu/index.php?title=Atributos&amp;action=edit&amp;redlink=1" TargetMode="External"/><Relationship Id="rId2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1 Título"/>
          <p:cNvSpPr txBox="1"/>
          <p:nvPr/>
        </p:nvSpPr>
        <p:spPr>
          <a:xfrm>
            <a:off x="467640" y="1917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4400" spc="-1" strike="noStrike">
                <a:solidFill>
                  <a:srgbClr val="000000"/>
                </a:solidFill>
                <a:latin typeface="Calibri"/>
              </a:rPr>
              <a:t>Diagramas Entidad - Relación</a:t>
            </a:r>
            <a:endParaRPr b="0" lang="es-AR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1 Título"/>
          <p:cNvSpPr txBox="1"/>
          <p:nvPr/>
        </p:nvSpPr>
        <p:spPr>
          <a:xfrm>
            <a:off x="179640" y="188640"/>
            <a:ext cx="568836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4400" spc="-1" strike="noStrike">
                <a:solidFill>
                  <a:srgbClr val="000000"/>
                </a:solidFill>
                <a:latin typeface="Calibri"/>
              </a:rPr>
              <a:t>Cardinalidad</a:t>
            </a:r>
            <a:endParaRPr b="0" lang="es-A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2 Subtítulo"/>
          <p:cNvSpPr txBox="1"/>
          <p:nvPr/>
        </p:nvSpPr>
        <p:spPr>
          <a:xfrm>
            <a:off x="467640" y="1845000"/>
            <a:ext cx="8208720" cy="43200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AR" sz="3000" spc="-1" strike="noStrike">
                <a:solidFill>
                  <a:srgbClr val="000000"/>
                </a:solidFill>
                <a:latin typeface="Calibri"/>
              </a:rPr>
              <a:t>La cardinalidad (número de instancias o elementos de una entidad que pueden asociarse a un elemento de la otra entidad relacionada) se representa mediante una pareja de datos, de la forma (cardinalidad mínima, cardinalidad máxima), asociada a cada uno de las entidades que intervienen en la relación. </a:t>
            </a: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 Los tres casos de mayor interés son 1:1 (uno a uno), 1:N (uno a muchos) y N:N (Muchos a muchos)</a:t>
            </a:r>
            <a:endParaRPr b="0" lang="es-E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1 Rectángulo"/>
          <p:cNvSpPr/>
          <p:nvPr/>
        </p:nvSpPr>
        <p:spPr>
          <a:xfrm>
            <a:off x="1187640" y="764640"/>
            <a:ext cx="1274040" cy="9140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Profesores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92" name="2 Rectángulo"/>
          <p:cNvSpPr/>
          <p:nvPr/>
        </p:nvSpPr>
        <p:spPr>
          <a:xfrm>
            <a:off x="6156000" y="764640"/>
            <a:ext cx="1274040" cy="9140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Materias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93" name="4 Conector recto"/>
          <p:cNvSpPr/>
          <p:nvPr/>
        </p:nvSpPr>
        <p:spPr>
          <a:xfrm>
            <a:off x="2462040" y="1221840"/>
            <a:ext cx="369396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8 CuadroTexto"/>
          <p:cNvSpPr/>
          <p:nvPr/>
        </p:nvSpPr>
        <p:spPr>
          <a:xfrm>
            <a:off x="2629800" y="764640"/>
            <a:ext cx="297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95" name="9 CuadroTexto"/>
          <p:cNvSpPr/>
          <p:nvPr/>
        </p:nvSpPr>
        <p:spPr>
          <a:xfrm>
            <a:off x="5366160" y="764640"/>
            <a:ext cx="301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96" name="10 Rectángulo"/>
          <p:cNvSpPr/>
          <p:nvPr/>
        </p:nvSpPr>
        <p:spPr>
          <a:xfrm>
            <a:off x="1187640" y="2637000"/>
            <a:ext cx="1274040" cy="9140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Profesores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97" name="11 Rectángulo"/>
          <p:cNvSpPr/>
          <p:nvPr/>
        </p:nvSpPr>
        <p:spPr>
          <a:xfrm>
            <a:off x="6156000" y="2637000"/>
            <a:ext cx="1274040" cy="9140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Materias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98" name="12 Conector recto"/>
          <p:cNvSpPr/>
          <p:nvPr/>
        </p:nvSpPr>
        <p:spPr>
          <a:xfrm>
            <a:off x="2462040" y="3093840"/>
            <a:ext cx="369396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13 CuadroTexto"/>
          <p:cNvSpPr/>
          <p:nvPr/>
        </p:nvSpPr>
        <p:spPr>
          <a:xfrm>
            <a:off x="2629800" y="2637000"/>
            <a:ext cx="301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00" name="14 CuadroTexto"/>
          <p:cNvSpPr/>
          <p:nvPr/>
        </p:nvSpPr>
        <p:spPr>
          <a:xfrm>
            <a:off x="5366160" y="2637000"/>
            <a:ext cx="301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01" name="15 Rectángulo"/>
          <p:cNvSpPr/>
          <p:nvPr/>
        </p:nvSpPr>
        <p:spPr>
          <a:xfrm>
            <a:off x="1187640" y="4797000"/>
            <a:ext cx="1274040" cy="9140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Pais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02" name="16 Rectángulo"/>
          <p:cNvSpPr/>
          <p:nvPr/>
        </p:nvSpPr>
        <p:spPr>
          <a:xfrm>
            <a:off x="6156000" y="4797000"/>
            <a:ext cx="1274040" cy="9140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Capital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03" name="17 Conector recto"/>
          <p:cNvSpPr/>
          <p:nvPr/>
        </p:nvSpPr>
        <p:spPr>
          <a:xfrm>
            <a:off x="2462040" y="5254200"/>
            <a:ext cx="369396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18 CuadroTexto"/>
          <p:cNvSpPr/>
          <p:nvPr/>
        </p:nvSpPr>
        <p:spPr>
          <a:xfrm>
            <a:off x="2629800" y="4797000"/>
            <a:ext cx="297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05" name="19 CuadroTexto"/>
          <p:cNvSpPr/>
          <p:nvPr/>
        </p:nvSpPr>
        <p:spPr>
          <a:xfrm>
            <a:off x="5366160" y="4797000"/>
            <a:ext cx="297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06" name="20 CuadroTexto"/>
          <p:cNvSpPr/>
          <p:nvPr/>
        </p:nvSpPr>
        <p:spPr>
          <a:xfrm>
            <a:off x="1187640" y="1772640"/>
            <a:ext cx="7416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Un profesor puede dar n materias y, una materia es dada por 1 profesor.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07" name="21 CuadroTexto"/>
          <p:cNvSpPr/>
          <p:nvPr/>
        </p:nvSpPr>
        <p:spPr>
          <a:xfrm>
            <a:off x="899640" y="3861000"/>
            <a:ext cx="7416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Un profesor puede dar n materias y, una materia es dada por n profesores.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08" name="22 CuadroTexto"/>
          <p:cNvSpPr/>
          <p:nvPr/>
        </p:nvSpPr>
        <p:spPr>
          <a:xfrm>
            <a:off x="1331640" y="6021360"/>
            <a:ext cx="5616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Un país tiene 1 capital y, una capital pertenece a 1 país.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1 Título"/>
          <p:cNvSpPr txBox="1"/>
          <p:nvPr/>
        </p:nvSpPr>
        <p:spPr>
          <a:xfrm>
            <a:off x="395640" y="404640"/>
            <a:ext cx="5542200" cy="1010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4400" spc="-1" strike="noStrike">
                <a:solidFill>
                  <a:srgbClr val="000000"/>
                </a:solidFill>
                <a:latin typeface="Calibri"/>
              </a:rPr>
              <a:t>Ejercicio:</a:t>
            </a:r>
            <a:endParaRPr b="0" lang="es-A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2 Subtítulo"/>
          <p:cNvSpPr txBox="1"/>
          <p:nvPr/>
        </p:nvSpPr>
        <p:spPr>
          <a:xfrm>
            <a:off x="971640" y="1484640"/>
            <a:ext cx="7200360" cy="460800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47000"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Calibri"/>
              </a:rPr>
              <a:t>Una escuela desea tener una BD que almacene matricula, Nombre y apellido, DNI, fecha de nacimiento y domicilio de sus alumnos, las carreras que estudian y sus respectivas materias.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Calibri"/>
              </a:rPr>
              <a:t>Además conocer los datos del profesor que las dicta.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Calibri"/>
              </a:rPr>
              <a:t>De cada materia necesita: código, nombre y año al que pertenece.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Calibri"/>
              </a:rPr>
              <a:t>Las carreras deben tener un id, nombre y duración.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Calibri"/>
              </a:rPr>
              <a:t>Teniendo en cuenta que un alumno solo puede estar inscripto en una sola carrera, y las materias solo pueden ser dadas por un solo profesor pero cada profesor puede dar mas de una materia.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AR" sz="3200" spc="-1" strike="noStrike">
                <a:solidFill>
                  <a:srgbClr val="000000"/>
                </a:solidFill>
                <a:latin typeface="Calibri"/>
              </a:rPr>
              <a:t>Se pide realizar el DER.</a:t>
            </a: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1 Rectángulo"/>
          <p:cNvSpPr/>
          <p:nvPr/>
        </p:nvSpPr>
        <p:spPr>
          <a:xfrm>
            <a:off x="1259640" y="1268640"/>
            <a:ext cx="2088000" cy="1151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Alumnos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12" name="2 Rectángulo"/>
          <p:cNvSpPr/>
          <p:nvPr/>
        </p:nvSpPr>
        <p:spPr>
          <a:xfrm>
            <a:off x="5220000" y="3933000"/>
            <a:ext cx="2088000" cy="1151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Profesores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13" name="3 Rectángulo"/>
          <p:cNvSpPr/>
          <p:nvPr/>
        </p:nvSpPr>
        <p:spPr>
          <a:xfrm>
            <a:off x="1259640" y="3933000"/>
            <a:ext cx="2088000" cy="1151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Materias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14" name="4 Rectángulo"/>
          <p:cNvSpPr/>
          <p:nvPr/>
        </p:nvSpPr>
        <p:spPr>
          <a:xfrm>
            <a:off x="5220000" y="1268640"/>
            <a:ext cx="2088000" cy="1151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Carreras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1 Rectángulo"/>
          <p:cNvSpPr/>
          <p:nvPr/>
        </p:nvSpPr>
        <p:spPr>
          <a:xfrm>
            <a:off x="1259640" y="1268640"/>
            <a:ext cx="2088000" cy="1151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Alumnos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16" name="2 Rectángulo"/>
          <p:cNvSpPr/>
          <p:nvPr/>
        </p:nvSpPr>
        <p:spPr>
          <a:xfrm>
            <a:off x="5220000" y="3933000"/>
            <a:ext cx="2088000" cy="1151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Profesores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17" name="3 Rectángulo"/>
          <p:cNvSpPr/>
          <p:nvPr/>
        </p:nvSpPr>
        <p:spPr>
          <a:xfrm>
            <a:off x="1259640" y="3933000"/>
            <a:ext cx="2088000" cy="1151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Materias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18" name="4 Rectángulo"/>
          <p:cNvSpPr/>
          <p:nvPr/>
        </p:nvSpPr>
        <p:spPr>
          <a:xfrm>
            <a:off x="5220000" y="1268640"/>
            <a:ext cx="2088000" cy="1151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Carreras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19" name="6 CuadroTexto"/>
          <p:cNvSpPr/>
          <p:nvPr/>
        </p:nvSpPr>
        <p:spPr>
          <a:xfrm>
            <a:off x="259200" y="404640"/>
            <a:ext cx="1068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 u="sng">
                <a:solidFill>
                  <a:srgbClr val="000000"/>
                </a:solidFill>
                <a:uFillTx/>
                <a:latin typeface="Calibri"/>
              </a:rPr>
              <a:t>Matricula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20" name="7 CuadroTexto"/>
          <p:cNvSpPr/>
          <p:nvPr/>
        </p:nvSpPr>
        <p:spPr>
          <a:xfrm>
            <a:off x="1478160" y="404640"/>
            <a:ext cx="565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NyA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21" name="8 CuadroTexto"/>
          <p:cNvSpPr/>
          <p:nvPr/>
        </p:nvSpPr>
        <p:spPr>
          <a:xfrm>
            <a:off x="2126880" y="404640"/>
            <a:ext cx="527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DNI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22" name="9 CuadroTexto"/>
          <p:cNvSpPr/>
          <p:nvPr/>
        </p:nvSpPr>
        <p:spPr>
          <a:xfrm>
            <a:off x="2634120" y="404640"/>
            <a:ext cx="11869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Fecha Nac.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23" name="10 CuadroTexto"/>
          <p:cNvSpPr/>
          <p:nvPr/>
        </p:nvSpPr>
        <p:spPr>
          <a:xfrm>
            <a:off x="3859920" y="404640"/>
            <a:ext cx="1048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Domicilio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24" name="12 Conector recto"/>
          <p:cNvSpPr/>
          <p:nvPr/>
        </p:nvSpPr>
        <p:spPr>
          <a:xfrm>
            <a:off x="793080" y="773640"/>
            <a:ext cx="538560" cy="495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14 Conector recto"/>
          <p:cNvSpPr/>
          <p:nvPr/>
        </p:nvSpPr>
        <p:spPr>
          <a:xfrm>
            <a:off x="1761120" y="773640"/>
            <a:ext cx="146520" cy="495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16 Conector recto"/>
          <p:cNvSpPr/>
          <p:nvPr/>
        </p:nvSpPr>
        <p:spPr>
          <a:xfrm flipH="1">
            <a:off x="2303640" y="773640"/>
            <a:ext cx="87120" cy="495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18 Conector recto"/>
          <p:cNvSpPr/>
          <p:nvPr/>
        </p:nvSpPr>
        <p:spPr>
          <a:xfrm flipH="1">
            <a:off x="2627640" y="773640"/>
            <a:ext cx="600480" cy="495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20 Conector recto"/>
          <p:cNvSpPr/>
          <p:nvPr/>
        </p:nvSpPr>
        <p:spPr>
          <a:xfrm flipH="1">
            <a:off x="3203640" y="773640"/>
            <a:ext cx="1180440" cy="495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21 CuadroTexto"/>
          <p:cNvSpPr/>
          <p:nvPr/>
        </p:nvSpPr>
        <p:spPr>
          <a:xfrm>
            <a:off x="615240" y="3141000"/>
            <a:ext cx="6015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 u="sng">
                <a:solidFill>
                  <a:srgbClr val="000000"/>
                </a:solidFill>
                <a:uFillTx/>
                <a:latin typeface="Calibri"/>
              </a:rPr>
              <a:t>Cod.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30" name="22 CuadroTexto"/>
          <p:cNvSpPr/>
          <p:nvPr/>
        </p:nvSpPr>
        <p:spPr>
          <a:xfrm>
            <a:off x="1625040" y="3141000"/>
            <a:ext cx="943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Nombre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31" name="23 CuadroTexto"/>
          <p:cNvSpPr/>
          <p:nvPr/>
        </p:nvSpPr>
        <p:spPr>
          <a:xfrm>
            <a:off x="2774880" y="3141000"/>
            <a:ext cx="5544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Año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32" name="31 Conector recto"/>
          <p:cNvSpPr/>
          <p:nvPr/>
        </p:nvSpPr>
        <p:spPr>
          <a:xfrm>
            <a:off x="916200" y="3510000"/>
            <a:ext cx="631440" cy="495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33 Conector recto"/>
          <p:cNvSpPr/>
          <p:nvPr/>
        </p:nvSpPr>
        <p:spPr>
          <a:xfrm flipH="1">
            <a:off x="2051640" y="3510000"/>
            <a:ext cx="45000" cy="423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35 Conector recto"/>
          <p:cNvSpPr/>
          <p:nvPr/>
        </p:nvSpPr>
        <p:spPr>
          <a:xfrm flipH="1">
            <a:off x="2483640" y="3510000"/>
            <a:ext cx="568800" cy="495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36 CuadroTexto"/>
          <p:cNvSpPr/>
          <p:nvPr/>
        </p:nvSpPr>
        <p:spPr>
          <a:xfrm>
            <a:off x="5654160" y="404640"/>
            <a:ext cx="4172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 u="sng">
                <a:solidFill>
                  <a:srgbClr val="000000"/>
                </a:solidFill>
                <a:uFillTx/>
                <a:latin typeface="Calibri"/>
              </a:rPr>
              <a:t>Id.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36" name="37 CuadroTexto"/>
          <p:cNvSpPr/>
          <p:nvPr/>
        </p:nvSpPr>
        <p:spPr>
          <a:xfrm>
            <a:off x="6233760" y="404640"/>
            <a:ext cx="943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Nombre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37" name="38 CuadroTexto"/>
          <p:cNvSpPr/>
          <p:nvPr/>
        </p:nvSpPr>
        <p:spPr>
          <a:xfrm>
            <a:off x="7243560" y="404640"/>
            <a:ext cx="1014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Duración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38" name="40 Conector recto"/>
          <p:cNvSpPr/>
          <p:nvPr/>
        </p:nvSpPr>
        <p:spPr>
          <a:xfrm>
            <a:off x="5862960" y="773640"/>
            <a:ext cx="5040" cy="495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42 Conector recto"/>
          <p:cNvSpPr/>
          <p:nvPr/>
        </p:nvSpPr>
        <p:spPr>
          <a:xfrm flipH="1">
            <a:off x="6588000" y="773640"/>
            <a:ext cx="117000" cy="567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44 Conector recto"/>
          <p:cNvSpPr/>
          <p:nvPr/>
        </p:nvSpPr>
        <p:spPr>
          <a:xfrm flipH="1">
            <a:off x="6948000" y="773640"/>
            <a:ext cx="802800" cy="567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45 CuadroTexto"/>
          <p:cNvSpPr/>
          <p:nvPr/>
        </p:nvSpPr>
        <p:spPr>
          <a:xfrm>
            <a:off x="4720320" y="3285000"/>
            <a:ext cx="780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 u="sng">
                <a:solidFill>
                  <a:srgbClr val="000000"/>
                </a:solidFill>
                <a:uFillTx/>
                <a:latin typeface="Calibri"/>
              </a:rPr>
              <a:t>Legajo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42" name="46 CuadroTexto"/>
          <p:cNvSpPr/>
          <p:nvPr/>
        </p:nvSpPr>
        <p:spPr>
          <a:xfrm>
            <a:off x="5657400" y="3285000"/>
            <a:ext cx="943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Nombre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43" name="47 CuadroTexto"/>
          <p:cNvSpPr/>
          <p:nvPr/>
        </p:nvSpPr>
        <p:spPr>
          <a:xfrm>
            <a:off x="6812280" y="3285000"/>
            <a:ext cx="1048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Domicilio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44" name="48 CuadroTexto"/>
          <p:cNvSpPr/>
          <p:nvPr/>
        </p:nvSpPr>
        <p:spPr>
          <a:xfrm>
            <a:off x="8031240" y="3357000"/>
            <a:ext cx="496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Tel.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45" name="50 Conector recto"/>
          <p:cNvSpPr/>
          <p:nvPr/>
        </p:nvSpPr>
        <p:spPr>
          <a:xfrm>
            <a:off x="5110560" y="3654000"/>
            <a:ext cx="541440" cy="351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52 Conector recto"/>
          <p:cNvSpPr/>
          <p:nvPr/>
        </p:nvSpPr>
        <p:spPr>
          <a:xfrm flipH="1">
            <a:off x="6084000" y="3654000"/>
            <a:ext cx="45000" cy="423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54 Conector recto"/>
          <p:cNvSpPr/>
          <p:nvPr/>
        </p:nvSpPr>
        <p:spPr>
          <a:xfrm flipH="1">
            <a:off x="6660000" y="3654000"/>
            <a:ext cx="676440" cy="279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58 Conector recto"/>
          <p:cNvSpPr/>
          <p:nvPr/>
        </p:nvSpPr>
        <p:spPr>
          <a:xfrm flipH="1">
            <a:off x="7236000" y="3726000"/>
            <a:ext cx="1043280" cy="207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35 Rectángulo"/>
          <p:cNvSpPr/>
          <p:nvPr/>
        </p:nvSpPr>
        <p:spPr>
          <a:xfrm>
            <a:off x="1259640" y="1268640"/>
            <a:ext cx="2088000" cy="1151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Alumnos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50" name="36 Rectángulo"/>
          <p:cNvSpPr/>
          <p:nvPr/>
        </p:nvSpPr>
        <p:spPr>
          <a:xfrm>
            <a:off x="5652000" y="5157360"/>
            <a:ext cx="2088000" cy="1151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Profesores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51" name="37 Rectángulo"/>
          <p:cNvSpPr/>
          <p:nvPr/>
        </p:nvSpPr>
        <p:spPr>
          <a:xfrm>
            <a:off x="899640" y="5085360"/>
            <a:ext cx="2088000" cy="1151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Materias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52" name="38 Rectángulo"/>
          <p:cNvSpPr/>
          <p:nvPr/>
        </p:nvSpPr>
        <p:spPr>
          <a:xfrm>
            <a:off x="5940000" y="1268640"/>
            <a:ext cx="2088000" cy="1151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Carreras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53" name="39 CuadroTexto"/>
          <p:cNvSpPr/>
          <p:nvPr/>
        </p:nvSpPr>
        <p:spPr>
          <a:xfrm>
            <a:off x="259200" y="404640"/>
            <a:ext cx="1068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 u="sng">
                <a:solidFill>
                  <a:srgbClr val="000000"/>
                </a:solidFill>
                <a:uFillTx/>
                <a:latin typeface="Calibri"/>
              </a:rPr>
              <a:t>Matricula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54" name="40 CuadroTexto"/>
          <p:cNvSpPr/>
          <p:nvPr/>
        </p:nvSpPr>
        <p:spPr>
          <a:xfrm>
            <a:off x="1478160" y="404640"/>
            <a:ext cx="565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NyA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55" name="41 CuadroTexto"/>
          <p:cNvSpPr/>
          <p:nvPr/>
        </p:nvSpPr>
        <p:spPr>
          <a:xfrm>
            <a:off x="2126880" y="404640"/>
            <a:ext cx="527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DNI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56" name="42 CuadroTexto"/>
          <p:cNvSpPr/>
          <p:nvPr/>
        </p:nvSpPr>
        <p:spPr>
          <a:xfrm>
            <a:off x="2634120" y="404640"/>
            <a:ext cx="11869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Fecha Nac.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57" name="43 CuadroTexto"/>
          <p:cNvSpPr/>
          <p:nvPr/>
        </p:nvSpPr>
        <p:spPr>
          <a:xfrm>
            <a:off x="3859920" y="404640"/>
            <a:ext cx="1048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Domicilio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58" name="44 Conector recto"/>
          <p:cNvSpPr/>
          <p:nvPr/>
        </p:nvSpPr>
        <p:spPr>
          <a:xfrm>
            <a:off x="793080" y="773640"/>
            <a:ext cx="538560" cy="495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45 Conector recto"/>
          <p:cNvSpPr/>
          <p:nvPr/>
        </p:nvSpPr>
        <p:spPr>
          <a:xfrm>
            <a:off x="1761120" y="773640"/>
            <a:ext cx="146520" cy="495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46 Conector recto"/>
          <p:cNvSpPr/>
          <p:nvPr/>
        </p:nvSpPr>
        <p:spPr>
          <a:xfrm flipH="1">
            <a:off x="2303640" y="773640"/>
            <a:ext cx="87120" cy="495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47 Conector recto"/>
          <p:cNvSpPr/>
          <p:nvPr/>
        </p:nvSpPr>
        <p:spPr>
          <a:xfrm flipH="1">
            <a:off x="2627640" y="773640"/>
            <a:ext cx="600480" cy="495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48 Conector recto"/>
          <p:cNvSpPr/>
          <p:nvPr/>
        </p:nvSpPr>
        <p:spPr>
          <a:xfrm flipH="1">
            <a:off x="3203640" y="773640"/>
            <a:ext cx="1180440" cy="495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49 CuadroTexto"/>
          <p:cNvSpPr/>
          <p:nvPr/>
        </p:nvSpPr>
        <p:spPr>
          <a:xfrm>
            <a:off x="255240" y="4293000"/>
            <a:ext cx="6015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 u="sng">
                <a:solidFill>
                  <a:srgbClr val="000000"/>
                </a:solidFill>
                <a:uFillTx/>
                <a:latin typeface="Calibri"/>
              </a:rPr>
              <a:t>Cod.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64" name="50 CuadroTexto"/>
          <p:cNvSpPr/>
          <p:nvPr/>
        </p:nvSpPr>
        <p:spPr>
          <a:xfrm>
            <a:off x="1265040" y="4293000"/>
            <a:ext cx="943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Nombre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65" name="51 CuadroTexto"/>
          <p:cNvSpPr/>
          <p:nvPr/>
        </p:nvSpPr>
        <p:spPr>
          <a:xfrm>
            <a:off x="2414880" y="4293000"/>
            <a:ext cx="5544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Año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66" name="52 Conector recto"/>
          <p:cNvSpPr/>
          <p:nvPr/>
        </p:nvSpPr>
        <p:spPr>
          <a:xfrm>
            <a:off x="556200" y="4662360"/>
            <a:ext cx="631080" cy="494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53 Conector recto"/>
          <p:cNvSpPr/>
          <p:nvPr/>
        </p:nvSpPr>
        <p:spPr>
          <a:xfrm flipH="1">
            <a:off x="1691640" y="4662360"/>
            <a:ext cx="45000" cy="422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54 Conector recto"/>
          <p:cNvSpPr/>
          <p:nvPr/>
        </p:nvSpPr>
        <p:spPr>
          <a:xfrm flipH="1">
            <a:off x="2123640" y="4662360"/>
            <a:ext cx="568800" cy="494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55 CuadroTexto"/>
          <p:cNvSpPr/>
          <p:nvPr/>
        </p:nvSpPr>
        <p:spPr>
          <a:xfrm>
            <a:off x="6374520" y="404640"/>
            <a:ext cx="4172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 u="sng">
                <a:solidFill>
                  <a:srgbClr val="000000"/>
                </a:solidFill>
                <a:uFillTx/>
                <a:latin typeface="Calibri"/>
              </a:rPr>
              <a:t>Id.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70" name="56 CuadroTexto"/>
          <p:cNvSpPr/>
          <p:nvPr/>
        </p:nvSpPr>
        <p:spPr>
          <a:xfrm>
            <a:off x="6953760" y="404640"/>
            <a:ext cx="943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Nombre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71" name="57 CuadroTexto"/>
          <p:cNvSpPr/>
          <p:nvPr/>
        </p:nvSpPr>
        <p:spPr>
          <a:xfrm>
            <a:off x="7963560" y="404640"/>
            <a:ext cx="1014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Duración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72" name="58 Conector recto"/>
          <p:cNvSpPr/>
          <p:nvPr/>
        </p:nvSpPr>
        <p:spPr>
          <a:xfrm>
            <a:off x="6582960" y="773640"/>
            <a:ext cx="5040" cy="495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59 Conector recto"/>
          <p:cNvSpPr/>
          <p:nvPr/>
        </p:nvSpPr>
        <p:spPr>
          <a:xfrm flipH="1">
            <a:off x="7308000" y="773640"/>
            <a:ext cx="117360" cy="567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60 Conector recto"/>
          <p:cNvSpPr/>
          <p:nvPr/>
        </p:nvSpPr>
        <p:spPr>
          <a:xfrm flipH="1">
            <a:off x="7668000" y="773640"/>
            <a:ext cx="802800" cy="567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61 CuadroTexto"/>
          <p:cNvSpPr/>
          <p:nvPr/>
        </p:nvSpPr>
        <p:spPr>
          <a:xfrm>
            <a:off x="5152320" y="4509000"/>
            <a:ext cx="780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 u="sng">
                <a:solidFill>
                  <a:srgbClr val="000000"/>
                </a:solidFill>
                <a:uFillTx/>
                <a:latin typeface="Calibri"/>
              </a:rPr>
              <a:t>Legajo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76" name="62 CuadroTexto"/>
          <p:cNvSpPr/>
          <p:nvPr/>
        </p:nvSpPr>
        <p:spPr>
          <a:xfrm>
            <a:off x="6089400" y="4509000"/>
            <a:ext cx="943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Nombre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77" name="63 CuadroTexto"/>
          <p:cNvSpPr/>
          <p:nvPr/>
        </p:nvSpPr>
        <p:spPr>
          <a:xfrm>
            <a:off x="7244280" y="4509000"/>
            <a:ext cx="1048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Domicilio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78" name="64 CuadroTexto"/>
          <p:cNvSpPr/>
          <p:nvPr/>
        </p:nvSpPr>
        <p:spPr>
          <a:xfrm>
            <a:off x="8463240" y="4581000"/>
            <a:ext cx="496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Tel.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79" name="65 Conector recto"/>
          <p:cNvSpPr/>
          <p:nvPr/>
        </p:nvSpPr>
        <p:spPr>
          <a:xfrm>
            <a:off x="5542560" y="4878360"/>
            <a:ext cx="541440" cy="350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66 Conector recto"/>
          <p:cNvSpPr/>
          <p:nvPr/>
        </p:nvSpPr>
        <p:spPr>
          <a:xfrm flipH="1">
            <a:off x="6516000" y="4878360"/>
            <a:ext cx="45000" cy="422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67 Conector recto"/>
          <p:cNvSpPr/>
          <p:nvPr/>
        </p:nvSpPr>
        <p:spPr>
          <a:xfrm flipH="1">
            <a:off x="7092000" y="4878360"/>
            <a:ext cx="676440" cy="278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68 Conector recto"/>
          <p:cNvSpPr/>
          <p:nvPr/>
        </p:nvSpPr>
        <p:spPr>
          <a:xfrm flipH="1">
            <a:off x="7668000" y="4950360"/>
            <a:ext cx="1043280" cy="206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69 Rombo"/>
          <p:cNvSpPr/>
          <p:nvPr/>
        </p:nvSpPr>
        <p:spPr>
          <a:xfrm>
            <a:off x="4356000" y="1628640"/>
            <a:ext cx="719640" cy="431640"/>
          </a:xfrm>
          <a:prstGeom prst="diamond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71 Conector recto"/>
          <p:cNvSpPr/>
          <p:nvPr/>
        </p:nvSpPr>
        <p:spPr>
          <a:xfrm>
            <a:off x="3347640" y="1844640"/>
            <a:ext cx="100800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73 Conector recto"/>
          <p:cNvSpPr/>
          <p:nvPr/>
        </p:nvSpPr>
        <p:spPr>
          <a:xfrm>
            <a:off x="5076000" y="1844640"/>
            <a:ext cx="100800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75 CuadroTexto"/>
          <p:cNvSpPr/>
          <p:nvPr/>
        </p:nvSpPr>
        <p:spPr>
          <a:xfrm>
            <a:off x="5582160" y="1556640"/>
            <a:ext cx="297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87" name="76 CuadroTexto"/>
          <p:cNvSpPr/>
          <p:nvPr/>
        </p:nvSpPr>
        <p:spPr>
          <a:xfrm>
            <a:off x="3494160" y="1556640"/>
            <a:ext cx="329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1 Rectángulo"/>
          <p:cNvSpPr/>
          <p:nvPr/>
        </p:nvSpPr>
        <p:spPr>
          <a:xfrm>
            <a:off x="1259640" y="1268640"/>
            <a:ext cx="2088000" cy="1151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Alumnos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89" name="2 Rectángulo"/>
          <p:cNvSpPr/>
          <p:nvPr/>
        </p:nvSpPr>
        <p:spPr>
          <a:xfrm>
            <a:off x="5652000" y="5157360"/>
            <a:ext cx="2088000" cy="1151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Profesores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90" name="3 Rectángulo"/>
          <p:cNvSpPr/>
          <p:nvPr/>
        </p:nvSpPr>
        <p:spPr>
          <a:xfrm>
            <a:off x="899640" y="5085360"/>
            <a:ext cx="2088000" cy="1151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Materias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91" name="4 Rectángulo"/>
          <p:cNvSpPr/>
          <p:nvPr/>
        </p:nvSpPr>
        <p:spPr>
          <a:xfrm>
            <a:off x="5940000" y="1268640"/>
            <a:ext cx="2088000" cy="1151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Carreras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92" name="5 CuadroTexto"/>
          <p:cNvSpPr/>
          <p:nvPr/>
        </p:nvSpPr>
        <p:spPr>
          <a:xfrm>
            <a:off x="259200" y="404640"/>
            <a:ext cx="1068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 u="sng">
                <a:solidFill>
                  <a:srgbClr val="000000"/>
                </a:solidFill>
                <a:uFillTx/>
                <a:latin typeface="Calibri"/>
              </a:rPr>
              <a:t>Matricula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93" name="6 CuadroTexto"/>
          <p:cNvSpPr/>
          <p:nvPr/>
        </p:nvSpPr>
        <p:spPr>
          <a:xfrm>
            <a:off x="1478160" y="404640"/>
            <a:ext cx="565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NyA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94" name="7 CuadroTexto"/>
          <p:cNvSpPr/>
          <p:nvPr/>
        </p:nvSpPr>
        <p:spPr>
          <a:xfrm>
            <a:off x="2126880" y="404640"/>
            <a:ext cx="527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DNI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95" name="8 CuadroTexto"/>
          <p:cNvSpPr/>
          <p:nvPr/>
        </p:nvSpPr>
        <p:spPr>
          <a:xfrm>
            <a:off x="2634120" y="404640"/>
            <a:ext cx="11869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Fecha Nac.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96" name="9 CuadroTexto"/>
          <p:cNvSpPr/>
          <p:nvPr/>
        </p:nvSpPr>
        <p:spPr>
          <a:xfrm>
            <a:off x="3859920" y="404640"/>
            <a:ext cx="1048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Domicilio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97" name="10 Conector recto"/>
          <p:cNvSpPr/>
          <p:nvPr/>
        </p:nvSpPr>
        <p:spPr>
          <a:xfrm>
            <a:off x="793080" y="773640"/>
            <a:ext cx="538560" cy="495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11 Conector recto"/>
          <p:cNvSpPr/>
          <p:nvPr/>
        </p:nvSpPr>
        <p:spPr>
          <a:xfrm>
            <a:off x="1761120" y="773640"/>
            <a:ext cx="146520" cy="495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12 Conector recto"/>
          <p:cNvSpPr/>
          <p:nvPr/>
        </p:nvSpPr>
        <p:spPr>
          <a:xfrm flipH="1">
            <a:off x="2303640" y="773640"/>
            <a:ext cx="87120" cy="495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13 Conector recto"/>
          <p:cNvSpPr/>
          <p:nvPr/>
        </p:nvSpPr>
        <p:spPr>
          <a:xfrm flipH="1">
            <a:off x="2627640" y="773640"/>
            <a:ext cx="600480" cy="495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14 Conector recto"/>
          <p:cNvSpPr/>
          <p:nvPr/>
        </p:nvSpPr>
        <p:spPr>
          <a:xfrm flipH="1">
            <a:off x="3203640" y="773640"/>
            <a:ext cx="1180440" cy="495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15 CuadroTexto"/>
          <p:cNvSpPr/>
          <p:nvPr/>
        </p:nvSpPr>
        <p:spPr>
          <a:xfrm>
            <a:off x="255240" y="4293000"/>
            <a:ext cx="6015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 u="sng">
                <a:solidFill>
                  <a:srgbClr val="000000"/>
                </a:solidFill>
                <a:uFillTx/>
                <a:latin typeface="Calibri"/>
              </a:rPr>
              <a:t>Cod.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03" name="16 CuadroTexto"/>
          <p:cNvSpPr/>
          <p:nvPr/>
        </p:nvSpPr>
        <p:spPr>
          <a:xfrm>
            <a:off x="1265040" y="4293000"/>
            <a:ext cx="943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Nombre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04" name="17 CuadroTexto"/>
          <p:cNvSpPr/>
          <p:nvPr/>
        </p:nvSpPr>
        <p:spPr>
          <a:xfrm>
            <a:off x="2414880" y="4293000"/>
            <a:ext cx="5544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Año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05" name="18 Conector recto"/>
          <p:cNvSpPr/>
          <p:nvPr/>
        </p:nvSpPr>
        <p:spPr>
          <a:xfrm>
            <a:off x="556200" y="4662360"/>
            <a:ext cx="631080" cy="494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19 Conector recto"/>
          <p:cNvSpPr/>
          <p:nvPr/>
        </p:nvSpPr>
        <p:spPr>
          <a:xfrm flipH="1">
            <a:off x="1691640" y="4662360"/>
            <a:ext cx="45000" cy="422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20 Conector recto"/>
          <p:cNvSpPr/>
          <p:nvPr/>
        </p:nvSpPr>
        <p:spPr>
          <a:xfrm flipH="1">
            <a:off x="2123640" y="4662360"/>
            <a:ext cx="568800" cy="494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21 CuadroTexto"/>
          <p:cNvSpPr/>
          <p:nvPr/>
        </p:nvSpPr>
        <p:spPr>
          <a:xfrm>
            <a:off x="6374520" y="404640"/>
            <a:ext cx="4172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 u="sng">
                <a:solidFill>
                  <a:srgbClr val="000000"/>
                </a:solidFill>
                <a:uFillTx/>
                <a:latin typeface="Calibri"/>
              </a:rPr>
              <a:t>Id.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09" name="22 CuadroTexto"/>
          <p:cNvSpPr/>
          <p:nvPr/>
        </p:nvSpPr>
        <p:spPr>
          <a:xfrm>
            <a:off x="6953760" y="404640"/>
            <a:ext cx="943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Nombre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10" name="23 CuadroTexto"/>
          <p:cNvSpPr/>
          <p:nvPr/>
        </p:nvSpPr>
        <p:spPr>
          <a:xfrm>
            <a:off x="7963560" y="404640"/>
            <a:ext cx="1014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Duración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11" name="24 Conector recto"/>
          <p:cNvSpPr/>
          <p:nvPr/>
        </p:nvSpPr>
        <p:spPr>
          <a:xfrm>
            <a:off x="6582960" y="773640"/>
            <a:ext cx="5040" cy="495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25 Conector recto"/>
          <p:cNvSpPr/>
          <p:nvPr/>
        </p:nvSpPr>
        <p:spPr>
          <a:xfrm flipH="1">
            <a:off x="7308000" y="773640"/>
            <a:ext cx="117360" cy="567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26 Conector recto"/>
          <p:cNvSpPr/>
          <p:nvPr/>
        </p:nvSpPr>
        <p:spPr>
          <a:xfrm flipH="1">
            <a:off x="7668000" y="773640"/>
            <a:ext cx="802800" cy="567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27 CuadroTexto"/>
          <p:cNvSpPr/>
          <p:nvPr/>
        </p:nvSpPr>
        <p:spPr>
          <a:xfrm>
            <a:off x="5152320" y="4509000"/>
            <a:ext cx="780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 u="sng">
                <a:solidFill>
                  <a:srgbClr val="000000"/>
                </a:solidFill>
                <a:uFillTx/>
                <a:latin typeface="Calibri"/>
              </a:rPr>
              <a:t>Legajo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15" name="28 CuadroTexto"/>
          <p:cNvSpPr/>
          <p:nvPr/>
        </p:nvSpPr>
        <p:spPr>
          <a:xfrm>
            <a:off x="6089400" y="4509000"/>
            <a:ext cx="943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Nombre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16" name="29 CuadroTexto"/>
          <p:cNvSpPr/>
          <p:nvPr/>
        </p:nvSpPr>
        <p:spPr>
          <a:xfrm>
            <a:off x="7244280" y="4509000"/>
            <a:ext cx="1048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Domicilio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17" name="30 CuadroTexto"/>
          <p:cNvSpPr/>
          <p:nvPr/>
        </p:nvSpPr>
        <p:spPr>
          <a:xfrm>
            <a:off x="8463240" y="4581000"/>
            <a:ext cx="496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Tel.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18" name="31 Conector recto"/>
          <p:cNvSpPr/>
          <p:nvPr/>
        </p:nvSpPr>
        <p:spPr>
          <a:xfrm>
            <a:off x="5542560" y="4878360"/>
            <a:ext cx="541440" cy="350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32 Conector recto"/>
          <p:cNvSpPr/>
          <p:nvPr/>
        </p:nvSpPr>
        <p:spPr>
          <a:xfrm flipH="1">
            <a:off x="6516000" y="4878360"/>
            <a:ext cx="45000" cy="422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33 Conector recto"/>
          <p:cNvSpPr/>
          <p:nvPr/>
        </p:nvSpPr>
        <p:spPr>
          <a:xfrm flipH="1">
            <a:off x="7092000" y="4878360"/>
            <a:ext cx="676440" cy="278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34 Conector recto"/>
          <p:cNvSpPr/>
          <p:nvPr/>
        </p:nvSpPr>
        <p:spPr>
          <a:xfrm flipH="1">
            <a:off x="7668000" y="4950360"/>
            <a:ext cx="1043280" cy="206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35 Rombo"/>
          <p:cNvSpPr/>
          <p:nvPr/>
        </p:nvSpPr>
        <p:spPr>
          <a:xfrm>
            <a:off x="4356000" y="1628640"/>
            <a:ext cx="719640" cy="431640"/>
          </a:xfrm>
          <a:prstGeom prst="diamond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36 Conector recto"/>
          <p:cNvSpPr/>
          <p:nvPr/>
        </p:nvSpPr>
        <p:spPr>
          <a:xfrm>
            <a:off x="3347640" y="1844640"/>
            <a:ext cx="100800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37 Conector recto"/>
          <p:cNvSpPr/>
          <p:nvPr/>
        </p:nvSpPr>
        <p:spPr>
          <a:xfrm>
            <a:off x="5076000" y="1844640"/>
            <a:ext cx="100800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38 CuadroTexto"/>
          <p:cNvSpPr/>
          <p:nvPr/>
        </p:nvSpPr>
        <p:spPr>
          <a:xfrm>
            <a:off x="5582160" y="1556640"/>
            <a:ext cx="297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26" name="39 CuadroTexto"/>
          <p:cNvSpPr/>
          <p:nvPr/>
        </p:nvSpPr>
        <p:spPr>
          <a:xfrm>
            <a:off x="3494160" y="1556640"/>
            <a:ext cx="329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27" name="40 CuadroTexto"/>
          <p:cNvSpPr/>
          <p:nvPr/>
        </p:nvSpPr>
        <p:spPr>
          <a:xfrm>
            <a:off x="827640" y="2925000"/>
            <a:ext cx="67683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En la relación 1:N la clave primaria de la entidad cuya relación es 1, se pasa como FK a la entidad cuya relación es N.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28" name="41 CuadroTexto"/>
          <p:cNvSpPr/>
          <p:nvPr/>
        </p:nvSpPr>
        <p:spPr>
          <a:xfrm>
            <a:off x="4216320" y="980640"/>
            <a:ext cx="1062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Calibri"/>
              </a:rPr>
              <a:t>IdCarrera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29" name="43 Conector recto"/>
          <p:cNvSpPr/>
          <p:nvPr/>
        </p:nvSpPr>
        <p:spPr>
          <a:xfrm flipH="1">
            <a:off x="3275640" y="1165320"/>
            <a:ext cx="936000" cy="3193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1 Rectángulo"/>
          <p:cNvSpPr/>
          <p:nvPr/>
        </p:nvSpPr>
        <p:spPr>
          <a:xfrm>
            <a:off x="1259640" y="1268640"/>
            <a:ext cx="2088000" cy="1151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Alumnos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31" name="2 Rectángulo"/>
          <p:cNvSpPr/>
          <p:nvPr/>
        </p:nvSpPr>
        <p:spPr>
          <a:xfrm>
            <a:off x="5652000" y="5157360"/>
            <a:ext cx="2088000" cy="1151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Profesores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32" name="3 Rectángulo"/>
          <p:cNvSpPr/>
          <p:nvPr/>
        </p:nvSpPr>
        <p:spPr>
          <a:xfrm>
            <a:off x="899640" y="5085360"/>
            <a:ext cx="2088000" cy="1151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Materias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33" name="4 Rectángulo"/>
          <p:cNvSpPr/>
          <p:nvPr/>
        </p:nvSpPr>
        <p:spPr>
          <a:xfrm>
            <a:off x="5940000" y="1268640"/>
            <a:ext cx="2088000" cy="1151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Carreras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34" name="5 CuadroTexto"/>
          <p:cNvSpPr/>
          <p:nvPr/>
        </p:nvSpPr>
        <p:spPr>
          <a:xfrm>
            <a:off x="259200" y="404640"/>
            <a:ext cx="1068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 u="sng">
                <a:solidFill>
                  <a:srgbClr val="000000"/>
                </a:solidFill>
                <a:uFillTx/>
                <a:latin typeface="Calibri"/>
              </a:rPr>
              <a:t>Matricula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35" name="6 CuadroTexto"/>
          <p:cNvSpPr/>
          <p:nvPr/>
        </p:nvSpPr>
        <p:spPr>
          <a:xfrm>
            <a:off x="1478160" y="404640"/>
            <a:ext cx="565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NyA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36" name="7 CuadroTexto"/>
          <p:cNvSpPr/>
          <p:nvPr/>
        </p:nvSpPr>
        <p:spPr>
          <a:xfrm>
            <a:off x="2126880" y="404640"/>
            <a:ext cx="527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DNI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37" name="8 CuadroTexto"/>
          <p:cNvSpPr/>
          <p:nvPr/>
        </p:nvSpPr>
        <p:spPr>
          <a:xfrm>
            <a:off x="2634120" y="404640"/>
            <a:ext cx="11869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Fecha Nac.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38" name="9 CuadroTexto"/>
          <p:cNvSpPr/>
          <p:nvPr/>
        </p:nvSpPr>
        <p:spPr>
          <a:xfrm>
            <a:off x="3859920" y="404640"/>
            <a:ext cx="1048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Domicilio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39" name="10 Conector recto"/>
          <p:cNvSpPr/>
          <p:nvPr/>
        </p:nvSpPr>
        <p:spPr>
          <a:xfrm>
            <a:off x="793080" y="773640"/>
            <a:ext cx="538560" cy="495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11 Conector recto"/>
          <p:cNvSpPr/>
          <p:nvPr/>
        </p:nvSpPr>
        <p:spPr>
          <a:xfrm>
            <a:off x="1761120" y="773640"/>
            <a:ext cx="146520" cy="495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12 Conector recto"/>
          <p:cNvSpPr/>
          <p:nvPr/>
        </p:nvSpPr>
        <p:spPr>
          <a:xfrm flipH="1">
            <a:off x="2303640" y="773640"/>
            <a:ext cx="87120" cy="495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13 Conector recto"/>
          <p:cNvSpPr/>
          <p:nvPr/>
        </p:nvSpPr>
        <p:spPr>
          <a:xfrm flipH="1">
            <a:off x="2627640" y="773640"/>
            <a:ext cx="600480" cy="495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14 Conector recto"/>
          <p:cNvSpPr/>
          <p:nvPr/>
        </p:nvSpPr>
        <p:spPr>
          <a:xfrm flipH="1">
            <a:off x="3203640" y="773640"/>
            <a:ext cx="1180440" cy="495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15 CuadroTexto"/>
          <p:cNvSpPr/>
          <p:nvPr/>
        </p:nvSpPr>
        <p:spPr>
          <a:xfrm>
            <a:off x="255240" y="4293000"/>
            <a:ext cx="6015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 u="sng">
                <a:solidFill>
                  <a:srgbClr val="000000"/>
                </a:solidFill>
                <a:uFillTx/>
                <a:latin typeface="Calibri"/>
              </a:rPr>
              <a:t>Cod.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45" name="16 CuadroTexto"/>
          <p:cNvSpPr/>
          <p:nvPr/>
        </p:nvSpPr>
        <p:spPr>
          <a:xfrm>
            <a:off x="1265040" y="4293000"/>
            <a:ext cx="943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Nombre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46" name="17 CuadroTexto"/>
          <p:cNvSpPr/>
          <p:nvPr/>
        </p:nvSpPr>
        <p:spPr>
          <a:xfrm>
            <a:off x="2414880" y="4293000"/>
            <a:ext cx="5544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Año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47" name="18 Conector recto"/>
          <p:cNvSpPr/>
          <p:nvPr/>
        </p:nvSpPr>
        <p:spPr>
          <a:xfrm>
            <a:off x="556200" y="4662360"/>
            <a:ext cx="631080" cy="494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19 Conector recto"/>
          <p:cNvSpPr/>
          <p:nvPr/>
        </p:nvSpPr>
        <p:spPr>
          <a:xfrm flipH="1">
            <a:off x="1691640" y="4662360"/>
            <a:ext cx="45000" cy="422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20 Conector recto"/>
          <p:cNvSpPr/>
          <p:nvPr/>
        </p:nvSpPr>
        <p:spPr>
          <a:xfrm flipH="1">
            <a:off x="2123640" y="4662360"/>
            <a:ext cx="568800" cy="494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21 CuadroTexto"/>
          <p:cNvSpPr/>
          <p:nvPr/>
        </p:nvSpPr>
        <p:spPr>
          <a:xfrm>
            <a:off x="6374520" y="404640"/>
            <a:ext cx="4172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 u="sng">
                <a:solidFill>
                  <a:srgbClr val="000000"/>
                </a:solidFill>
                <a:uFillTx/>
                <a:latin typeface="Calibri"/>
              </a:rPr>
              <a:t>Id.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51" name="22 CuadroTexto"/>
          <p:cNvSpPr/>
          <p:nvPr/>
        </p:nvSpPr>
        <p:spPr>
          <a:xfrm>
            <a:off x="6953760" y="404640"/>
            <a:ext cx="943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Nombre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52" name="23 CuadroTexto"/>
          <p:cNvSpPr/>
          <p:nvPr/>
        </p:nvSpPr>
        <p:spPr>
          <a:xfrm>
            <a:off x="7963560" y="404640"/>
            <a:ext cx="1014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Duración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53" name="24 Conector recto"/>
          <p:cNvSpPr/>
          <p:nvPr/>
        </p:nvSpPr>
        <p:spPr>
          <a:xfrm>
            <a:off x="6582960" y="773640"/>
            <a:ext cx="5040" cy="495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25 Conector recto"/>
          <p:cNvSpPr/>
          <p:nvPr/>
        </p:nvSpPr>
        <p:spPr>
          <a:xfrm flipH="1">
            <a:off x="7308000" y="773640"/>
            <a:ext cx="117360" cy="567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26 Conector recto"/>
          <p:cNvSpPr/>
          <p:nvPr/>
        </p:nvSpPr>
        <p:spPr>
          <a:xfrm flipH="1">
            <a:off x="7668000" y="773640"/>
            <a:ext cx="802800" cy="567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27 CuadroTexto"/>
          <p:cNvSpPr/>
          <p:nvPr/>
        </p:nvSpPr>
        <p:spPr>
          <a:xfrm>
            <a:off x="5944320" y="4509000"/>
            <a:ext cx="780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 u="sng">
                <a:solidFill>
                  <a:srgbClr val="000000"/>
                </a:solidFill>
                <a:uFillTx/>
                <a:latin typeface="Calibri"/>
              </a:rPr>
              <a:t>Legajo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57" name="28 CuadroTexto"/>
          <p:cNvSpPr/>
          <p:nvPr/>
        </p:nvSpPr>
        <p:spPr>
          <a:xfrm>
            <a:off x="6665760" y="4581000"/>
            <a:ext cx="943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Nombre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58" name="29 CuadroTexto"/>
          <p:cNvSpPr/>
          <p:nvPr/>
        </p:nvSpPr>
        <p:spPr>
          <a:xfrm>
            <a:off x="7604280" y="4653000"/>
            <a:ext cx="1048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Domicilio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59" name="30 CuadroTexto"/>
          <p:cNvSpPr/>
          <p:nvPr/>
        </p:nvSpPr>
        <p:spPr>
          <a:xfrm>
            <a:off x="8644320" y="4869000"/>
            <a:ext cx="496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Tel.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60" name="31 Conector recto"/>
          <p:cNvSpPr/>
          <p:nvPr/>
        </p:nvSpPr>
        <p:spPr>
          <a:xfrm>
            <a:off x="6334560" y="4878360"/>
            <a:ext cx="541440" cy="350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32 Conector recto"/>
          <p:cNvSpPr/>
          <p:nvPr/>
        </p:nvSpPr>
        <p:spPr>
          <a:xfrm flipH="1">
            <a:off x="7092000" y="4950360"/>
            <a:ext cx="45360" cy="422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33 Conector recto"/>
          <p:cNvSpPr/>
          <p:nvPr/>
        </p:nvSpPr>
        <p:spPr>
          <a:xfrm flipH="1">
            <a:off x="7452000" y="5022360"/>
            <a:ext cx="676440" cy="278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34 Conector recto"/>
          <p:cNvSpPr/>
          <p:nvPr/>
        </p:nvSpPr>
        <p:spPr>
          <a:xfrm flipH="1">
            <a:off x="7849440" y="5238360"/>
            <a:ext cx="1043280" cy="206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35 Rombo"/>
          <p:cNvSpPr/>
          <p:nvPr/>
        </p:nvSpPr>
        <p:spPr>
          <a:xfrm>
            <a:off x="4356000" y="1628640"/>
            <a:ext cx="719640" cy="431640"/>
          </a:xfrm>
          <a:prstGeom prst="diamond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36 Conector recto"/>
          <p:cNvSpPr/>
          <p:nvPr/>
        </p:nvSpPr>
        <p:spPr>
          <a:xfrm>
            <a:off x="3347640" y="1844640"/>
            <a:ext cx="100800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37 Conector recto"/>
          <p:cNvSpPr/>
          <p:nvPr/>
        </p:nvSpPr>
        <p:spPr>
          <a:xfrm>
            <a:off x="5076000" y="1844640"/>
            <a:ext cx="100800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38 CuadroTexto"/>
          <p:cNvSpPr/>
          <p:nvPr/>
        </p:nvSpPr>
        <p:spPr>
          <a:xfrm>
            <a:off x="5582160" y="1556640"/>
            <a:ext cx="297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68" name="39 CuadroTexto"/>
          <p:cNvSpPr/>
          <p:nvPr/>
        </p:nvSpPr>
        <p:spPr>
          <a:xfrm>
            <a:off x="3494160" y="1556640"/>
            <a:ext cx="329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69" name="41 CuadroTexto"/>
          <p:cNvSpPr/>
          <p:nvPr/>
        </p:nvSpPr>
        <p:spPr>
          <a:xfrm>
            <a:off x="4216320" y="980640"/>
            <a:ext cx="1062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Calibri"/>
              </a:rPr>
              <a:t>IdCarrera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70" name="42 Conector recto"/>
          <p:cNvSpPr/>
          <p:nvPr/>
        </p:nvSpPr>
        <p:spPr>
          <a:xfrm flipH="1">
            <a:off x="3275640" y="1165320"/>
            <a:ext cx="936000" cy="3193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43 Rombo"/>
          <p:cNvSpPr/>
          <p:nvPr/>
        </p:nvSpPr>
        <p:spPr>
          <a:xfrm>
            <a:off x="3996000" y="3501000"/>
            <a:ext cx="575640" cy="431640"/>
          </a:xfrm>
          <a:prstGeom prst="diamond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45 Conector recto"/>
          <p:cNvSpPr/>
          <p:nvPr/>
        </p:nvSpPr>
        <p:spPr>
          <a:xfrm>
            <a:off x="2303640" y="2420640"/>
            <a:ext cx="1692000" cy="1296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47 Conector recto"/>
          <p:cNvSpPr/>
          <p:nvPr/>
        </p:nvSpPr>
        <p:spPr>
          <a:xfrm>
            <a:off x="4572000" y="3717000"/>
            <a:ext cx="1440000" cy="1872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49 CuadroTexto"/>
          <p:cNvSpPr/>
          <p:nvPr/>
        </p:nvSpPr>
        <p:spPr>
          <a:xfrm>
            <a:off x="5438160" y="4653000"/>
            <a:ext cx="329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75" name="50 CuadroTexto"/>
          <p:cNvSpPr/>
          <p:nvPr/>
        </p:nvSpPr>
        <p:spPr>
          <a:xfrm>
            <a:off x="2845800" y="2637000"/>
            <a:ext cx="329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1 Rectángulo"/>
          <p:cNvSpPr/>
          <p:nvPr/>
        </p:nvSpPr>
        <p:spPr>
          <a:xfrm>
            <a:off x="1259640" y="1268640"/>
            <a:ext cx="2088000" cy="1151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Alumnos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77" name="2 Rectángulo"/>
          <p:cNvSpPr/>
          <p:nvPr/>
        </p:nvSpPr>
        <p:spPr>
          <a:xfrm>
            <a:off x="5652000" y="5157360"/>
            <a:ext cx="2088000" cy="1151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Profesores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78" name="3 Rectángulo"/>
          <p:cNvSpPr/>
          <p:nvPr/>
        </p:nvSpPr>
        <p:spPr>
          <a:xfrm>
            <a:off x="899640" y="5085360"/>
            <a:ext cx="2088000" cy="1151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Materias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79" name="4 Rectángulo"/>
          <p:cNvSpPr/>
          <p:nvPr/>
        </p:nvSpPr>
        <p:spPr>
          <a:xfrm>
            <a:off x="5940000" y="1268640"/>
            <a:ext cx="2088000" cy="1151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Carreras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80" name="5 CuadroTexto"/>
          <p:cNvSpPr/>
          <p:nvPr/>
        </p:nvSpPr>
        <p:spPr>
          <a:xfrm>
            <a:off x="259200" y="404640"/>
            <a:ext cx="1068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 u="sng">
                <a:solidFill>
                  <a:srgbClr val="000000"/>
                </a:solidFill>
                <a:uFillTx/>
                <a:latin typeface="Calibri"/>
              </a:rPr>
              <a:t>Matricula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81" name="6 CuadroTexto"/>
          <p:cNvSpPr/>
          <p:nvPr/>
        </p:nvSpPr>
        <p:spPr>
          <a:xfrm>
            <a:off x="1478160" y="404640"/>
            <a:ext cx="565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NyA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82" name="7 CuadroTexto"/>
          <p:cNvSpPr/>
          <p:nvPr/>
        </p:nvSpPr>
        <p:spPr>
          <a:xfrm>
            <a:off x="2126880" y="404640"/>
            <a:ext cx="527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DNI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83" name="8 CuadroTexto"/>
          <p:cNvSpPr/>
          <p:nvPr/>
        </p:nvSpPr>
        <p:spPr>
          <a:xfrm>
            <a:off x="2634120" y="404640"/>
            <a:ext cx="11869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Fecha Nac.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84" name="9 CuadroTexto"/>
          <p:cNvSpPr/>
          <p:nvPr/>
        </p:nvSpPr>
        <p:spPr>
          <a:xfrm>
            <a:off x="3859920" y="404640"/>
            <a:ext cx="1048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Domicilio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85" name="10 Conector recto"/>
          <p:cNvSpPr/>
          <p:nvPr/>
        </p:nvSpPr>
        <p:spPr>
          <a:xfrm>
            <a:off x="793080" y="773640"/>
            <a:ext cx="538560" cy="495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11 Conector recto"/>
          <p:cNvSpPr/>
          <p:nvPr/>
        </p:nvSpPr>
        <p:spPr>
          <a:xfrm>
            <a:off x="1761120" y="773640"/>
            <a:ext cx="146520" cy="495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12 Conector recto"/>
          <p:cNvSpPr/>
          <p:nvPr/>
        </p:nvSpPr>
        <p:spPr>
          <a:xfrm flipH="1">
            <a:off x="2303640" y="773640"/>
            <a:ext cx="87120" cy="495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13 Conector recto"/>
          <p:cNvSpPr/>
          <p:nvPr/>
        </p:nvSpPr>
        <p:spPr>
          <a:xfrm flipH="1">
            <a:off x="2627640" y="773640"/>
            <a:ext cx="600480" cy="495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14 Conector recto"/>
          <p:cNvSpPr/>
          <p:nvPr/>
        </p:nvSpPr>
        <p:spPr>
          <a:xfrm flipH="1">
            <a:off x="3203640" y="773640"/>
            <a:ext cx="1180440" cy="495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15 CuadroTexto"/>
          <p:cNvSpPr/>
          <p:nvPr/>
        </p:nvSpPr>
        <p:spPr>
          <a:xfrm>
            <a:off x="255240" y="4293000"/>
            <a:ext cx="6015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 u="sng">
                <a:solidFill>
                  <a:srgbClr val="000000"/>
                </a:solidFill>
                <a:uFillTx/>
                <a:latin typeface="Calibri"/>
              </a:rPr>
              <a:t>Cod.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91" name="16 CuadroTexto"/>
          <p:cNvSpPr/>
          <p:nvPr/>
        </p:nvSpPr>
        <p:spPr>
          <a:xfrm>
            <a:off x="1265040" y="4293000"/>
            <a:ext cx="943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Nombre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92" name="17 CuadroTexto"/>
          <p:cNvSpPr/>
          <p:nvPr/>
        </p:nvSpPr>
        <p:spPr>
          <a:xfrm>
            <a:off x="2414880" y="4293000"/>
            <a:ext cx="5544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Año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93" name="18 Conector recto"/>
          <p:cNvSpPr/>
          <p:nvPr/>
        </p:nvSpPr>
        <p:spPr>
          <a:xfrm>
            <a:off x="556200" y="4662360"/>
            <a:ext cx="631080" cy="494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19 Conector recto"/>
          <p:cNvSpPr/>
          <p:nvPr/>
        </p:nvSpPr>
        <p:spPr>
          <a:xfrm flipH="1">
            <a:off x="1691640" y="4662360"/>
            <a:ext cx="45000" cy="422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20 Conector recto"/>
          <p:cNvSpPr/>
          <p:nvPr/>
        </p:nvSpPr>
        <p:spPr>
          <a:xfrm flipH="1">
            <a:off x="2123640" y="4662360"/>
            <a:ext cx="568800" cy="494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21 CuadroTexto"/>
          <p:cNvSpPr/>
          <p:nvPr/>
        </p:nvSpPr>
        <p:spPr>
          <a:xfrm>
            <a:off x="6374520" y="404640"/>
            <a:ext cx="4172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 u="sng">
                <a:solidFill>
                  <a:srgbClr val="000000"/>
                </a:solidFill>
                <a:uFillTx/>
                <a:latin typeface="Calibri"/>
              </a:rPr>
              <a:t>Id.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97" name="22 CuadroTexto"/>
          <p:cNvSpPr/>
          <p:nvPr/>
        </p:nvSpPr>
        <p:spPr>
          <a:xfrm>
            <a:off x="6953760" y="404640"/>
            <a:ext cx="943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Nombre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98" name="23 CuadroTexto"/>
          <p:cNvSpPr/>
          <p:nvPr/>
        </p:nvSpPr>
        <p:spPr>
          <a:xfrm>
            <a:off x="7963560" y="404640"/>
            <a:ext cx="1014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Duración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99" name="24 Conector recto"/>
          <p:cNvSpPr/>
          <p:nvPr/>
        </p:nvSpPr>
        <p:spPr>
          <a:xfrm>
            <a:off x="6582960" y="773640"/>
            <a:ext cx="5040" cy="495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25 Conector recto"/>
          <p:cNvSpPr/>
          <p:nvPr/>
        </p:nvSpPr>
        <p:spPr>
          <a:xfrm flipH="1">
            <a:off x="7308000" y="773640"/>
            <a:ext cx="117360" cy="567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26 Conector recto"/>
          <p:cNvSpPr/>
          <p:nvPr/>
        </p:nvSpPr>
        <p:spPr>
          <a:xfrm flipH="1">
            <a:off x="7668000" y="773640"/>
            <a:ext cx="802800" cy="567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27 CuadroTexto"/>
          <p:cNvSpPr/>
          <p:nvPr/>
        </p:nvSpPr>
        <p:spPr>
          <a:xfrm>
            <a:off x="5944320" y="4509000"/>
            <a:ext cx="780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 u="sng">
                <a:solidFill>
                  <a:srgbClr val="000000"/>
                </a:solidFill>
                <a:uFillTx/>
                <a:latin typeface="Calibri"/>
              </a:rPr>
              <a:t>Legajo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03" name="28 CuadroTexto"/>
          <p:cNvSpPr/>
          <p:nvPr/>
        </p:nvSpPr>
        <p:spPr>
          <a:xfrm>
            <a:off x="6665760" y="4581000"/>
            <a:ext cx="943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Nombre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04" name="29 CuadroTexto"/>
          <p:cNvSpPr/>
          <p:nvPr/>
        </p:nvSpPr>
        <p:spPr>
          <a:xfrm>
            <a:off x="7604280" y="4653000"/>
            <a:ext cx="1048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Domicilio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05" name="30 CuadroTexto"/>
          <p:cNvSpPr/>
          <p:nvPr/>
        </p:nvSpPr>
        <p:spPr>
          <a:xfrm>
            <a:off x="8644320" y="4869000"/>
            <a:ext cx="496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Tel.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06" name="31 Conector recto"/>
          <p:cNvSpPr/>
          <p:nvPr/>
        </p:nvSpPr>
        <p:spPr>
          <a:xfrm>
            <a:off x="6334560" y="4878360"/>
            <a:ext cx="541440" cy="350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32 Conector recto"/>
          <p:cNvSpPr/>
          <p:nvPr/>
        </p:nvSpPr>
        <p:spPr>
          <a:xfrm flipH="1">
            <a:off x="7092000" y="4950360"/>
            <a:ext cx="45360" cy="422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33 Conector recto"/>
          <p:cNvSpPr/>
          <p:nvPr/>
        </p:nvSpPr>
        <p:spPr>
          <a:xfrm flipH="1">
            <a:off x="7452000" y="5022360"/>
            <a:ext cx="676440" cy="278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34 Conector recto"/>
          <p:cNvSpPr/>
          <p:nvPr/>
        </p:nvSpPr>
        <p:spPr>
          <a:xfrm flipH="1">
            <a:off x="7849440" y="5238360"/>
            <a:ext cx="1043280" cy="206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35 Rombo"/>
          <p:cNvSpPr/>
          <p:nvPr/>
        </p:nvSpPr>
        <p:spPr>
          <a:xfrm>
            <a:off x="4356000" y="1628640"/>
            <a:ext cx="719640" cy="431640"/>
          </a:xfrm>
          <a:prstGeom prst="diamond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36 Conector recto"/>
          <p:cNvSpPr/>
          <p:nvPr/>
        </p:nvSpPr>
        <p:spPr>
          <a:xfrm>
            <a:off x="3347640" y="1844640"/>
            <a:ext cx="100800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37 Conector recto"/>
          <p:cNvSpPr/>
          <p:nvPr/>
        </p:nvSpPr>
        <p:spPr>
          <a:xfrm>
            <a:off x="5076000" y="1844640"/>
            <a:ext cx="100800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38 CuadroTexto"/>
          <p:cNvSpPr/>
          <p:nvPr/>
        </p:nvSpPr>
        <p:spPr>
          <a:xfrm>
            <a:off x="5582160" y="1556640"/>
            <a:ext cx="297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14" name="39 CuadroTexto"/>
          <p:cNvSpPr/>
          <p:nvPr/>
        </p:nvSpPr>
        <p:spPr>
          <a:xfrm>
            <a:off x="3494160" y="1556640"/>
            <a:ext cx="329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15" name="40 CuadroTexto"/>
          <p:cNvSpPr/>
          <p:nvPr/>
        </p:nvSpPr>
        <p:spPr>
          <a:xfrm>
            <a:off x="4216320" y="980640"/>
            <a:ext cx="1062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Calibri"/>
              </a:rPr>
              <a:t>IdCarrera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16" name="41 Conector recto"/>
          <p:cNvSpPr/>
          <p:nvPr/>
        </p:nvSpPr>
        <p:spPr>
          <a:xfrm flipH="1">
            <a:off x="3275640" y="1165320"/>
            <a:ext cx="936000" cy="3193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42 Rombo"/>
          <p:cNvSpPr/>
          <p:nvPr/>
        </p:nvSpPr>
        <p:spPr>
          <a:xfrm>
            <a:off x="3996000" y="3501000"/>
            <a:ext cx="575640" cy="431640"/>
          </a:xfrm>
          <a:prstGeom prst="diamond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43 Conector recto"/>
          <p:cNvSpPr/>
          <p:nvPr/>
        </p:nvSpPr>
        <p:spPr>
          <a:xfrm>
            <a:off x="2303640" y="2420640"/>
            <a:ext cx="1692000" cy="1296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44 Conector recto"/>
          <p:cNvSpPr/>
          <p:nvPr/>
        </p:nvSpPr>
        <p:spPr>
          <a:xfrm>
            <a:off x="4572000" y="3717000"/>
            <a:ext cx="1440000" cy="1872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45 CuadroTexto"/>
          <p:cNvSpPr/>
          <p:nvPr/>
        </p:nvSpPr>
        <p:spPr>
          <a:xfrm>
            <a:off x="5438160" y="4653000"/>
            <a:ext cx="329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21" name="46 CuadroTexto"/>
          <p:cNvSpPr/>
          <p:nvPr/>
        </p:nvSpPr>
        <p:spPr>
          <a:xfrm>
            <a:off x="2701800" y="2421000"/>
            <a:ext cx="329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22" name="47 CuadroTexto"/>
          <p:cNvSpPr/>
          <p:nvPr/>
        </p:nvSpPr>
        <p:spPr>
          <a:xfrm>
            <a:off x="5364000" y="2925000"/>
            <a:ext cx="377964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Relación N:N: Se crea tabla intermedia con dos FK. Cada FK se corresponde con la PK de cada tabla en cuestión.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23" name="48 CuadroTexto"/>
          <p:cNvSpPr/>
          <p:nvPr/>
        </p:nvSpPr>
        <p:spPr>
          <a:xfrm>
            <a:off x="3276000" y="2781000"/>
            <a:ext cx="11055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Calibri"/>
              </a:rPr>
              <a:t>Matricula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24" name="49 CuadroTexto"/>
          <p:cNvSpPr/>
          <p:nvPr/>
        </p:nvSpPr>
        <p:spPr>
          <a:xfrm>
            <a:off x="4431240" y="2781000"/>
            <a:ext cx="792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Calibri"/>
              </a:rPr>
              <a:t>Legajo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25" name="51 Conector recto"/>
          <p:cNvSpPr/>
          <p:nvPr/>
        </p:nvSpPr>
        <p:spPr>
          <a:xfrm>
            <a:off x="3828600" y="3150000"/>
            <a:ext cx="455040" cy="351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55 Conector recto"/>
          <p:cNvSpPr/>
          <p:nvPr/>
        </p:nvSpPr>
        <p:spPr>
          <a:xfrm flipH="1">
            <a:off x="4283640" y="3150000"/>
            <a:ext cx="543960" cy="351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1 Rectángulo"/>
          <p:cNvSpPr/>
          <p:nvPr/>
        </p:nvSpPr>
        <p:spPr>
          <a:xfrm>
            <a:off x="1259640" y="1268640"/>
            <a:ext cx="2088000" cy="1151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Alumnos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28" name="2 Rectángulo"/>
          <p:cNvSpPr/>
          <p:nvPr/>
        </p:nvSpPr>
        <p:spPr>
          <a:xfrm>
            <a:off x="5652000" y="5157360"/>
            <a:ext cx="2088000" cy="1151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Profesores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29" name="3 Rectángulo"/>
          <p:cNvSpPr/>
          <p:nvPr/>
        </p:nvSpPr>
        <p:spPr>
          <a:xfrm>
            <a:off x="899640" y="5085360"/>
            <a:ext cx="2088000" cy="1151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Materias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30" name="4 Rectángulo"/>
          <p:cNvSpPr/>
          <p:nvPr/>
        </p:nvSpPr>
        <p:spPr>
          <a:xfrm>
            <a:off x="5940000" y="1268640"/>
            <a:ext cx="2088000" cy="1151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Carreras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31" name="5 CuadroTexto"/>
          <p:cNvSpPr/>
          <p:nvPr/>
        </p:nvSpPr>
        <p:spPr>
          <a:xfrm>
            <a:off x="259200" y="404640"/>
            <a:ext cx="1068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 u="sng">
                <a:solidFill>
                  <a:srgbClr val="000000"/>
                </a:solidFill>
                <a:uFillTx/>
                <a:latin typeface="Calibri"/>
              </a:rPr>
              <a:t>Matricula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32" name="6 CuadroTexto"/>
          <p:cNvSpPr/>
          <p:nvPr/>
        </p:nvSpPr>
        <p:spPr>
          <a:xfrm>
            <a:off x="1478160" y="404640"/>
            <a:ext cx="565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NyA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33" name="7 CuadroTexto"/>
          <p:cNvSpPr/>
          <p:nvPr/>
        </p:nvSpPr>
        <p:spPr>
          <a:xfrm>
            <a:off x="2126880" y="404640"/>
            <a:ext cx="527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DNI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34" name="8 CuadroTexto"/>
          <p:cNvSpPr/>
          <p:nvPr/>
        </p:nvSpPr>
        <p:spPr>
          <a:xfrm>
            <a:off x="2634120" y="404640"/>
            <a:ext cx="11869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Fecha Nac.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35" name="9 CuadroTexto"/>
          <p:cNvSpPr/>
          <p:nvPr/>
        </p:nvSpPr>
        <p:spPr>
          <a:xfrm>
            <a:off x="3859920" y="404640"/>
            <a:ext cx="1048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Domicilio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36" name="10 Conector recto"/>
          <p:cNvSpPr/>
          <p:nvPr/>
        </p:nvSpPr>
        <p:spPr>
          <a:xfrm>
            <a:off x="793080" y="773640"/>
            <a:ext cx="538560" cy="495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11 Conector recto"/>
          <p:cNvSpPr/>
          <p:nvPr/>
        </p:nvSpPr>
        <p:spPr>
          <a:xfrm>
            <a:off x="1761120" y="773640"/>
            <a:ext cx="146520" cy="495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12 Conector recto"/>
          <p:cNvSpPr/>
          <p:nvPr/>
        </p:nvSpPr>
        <p:spPr>
          <a:xfrm flipH="1">
            <a:off x="2303640" y="773640"/>
            <a:ext cx="87120" cy="495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13 Conector recto"/>
          <p:cNvSpPr/>
          <p:nvPr/>
        </p:nvSpPr>
        <p:spPr>
          <a:xfrm flipH="1">
            <a:off x="2627640" y="773640"/>
            <a:ext cx="600480" cy="495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14 Conector recto"/>
          <p:cNvSpPr/>
          <p:nvPr/>
        </p:nvSpPr>
        <p:spPr>
          <a:xfrm flipH="1">
            <a:off x="3203640" y="773640"/>
            <a:ext cx="1180440" cy="495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15 CuadroTexto"/>
          <p:cNvSpPr/>
          <p:nvPr/>
        </p:nvSpPr>
        <p:spPr>
          <a:xfrm>
            <a:off x="183240" y="4293000"/>
            <a:ext cx="6015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 u="sng">
                <a:solidFill>
                  <a:srgbClr val="000000"/>
                </a:solidFill>
                <a:uFillTx/>
                <a:latin typeface="Calibri"/>
              </a:rPr>
              <a:t>Cod.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42" name="16 CuadroTexto"/>
          <p:cNvSpPr/>
          <p:nvPr/>
        </p:nvSpPr>
        <p:spPr>
          <a:xfrm>
            <a:off x="761040" y="4293000"/>
            <a:ext cx="943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Nombre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43" name="17 CuadroTexto"/>
          <p:cNvSpPr/>
          <p:nvPr/>
        </p:nvSpPr>
        <p:spPr>
          <a:xfrm>
            <a:off x="1694880" y="4293000"/>
            <a:ext cx="5544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Año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44" name="21 CuadroTexto"/>
          <p:cNvSpPr/>
          <p:nvPr/>
        </p:nvSpPr>
        <p:spPr>
          <a:xfrm>
            <a:off x="6374520" y="404640"/>
            <a:ext cx="4172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 u="sng">
                <a:solidFill>
                  <a:srgbClr val="000000"/>
                </a:solidFill>
                <a:uFillTx/>
                <a:latin typeface="Calibri"/>
              </a:rPr>
              <a:t>Id.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45" name="22 CuadroTexto"/>
          <p:cNvSpPr/>
          <p:nvPr/>
        </p:nvSpPr>
        <p:spPr>
          <a:xfrm>
            <a:off x="6953760" y="404640"/>
            <a:ext cx="943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Nombre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46" name="23 CuadroTexto"/>
          <p:cNvSpPr/>
          <p:nvPr/>
        </p:nvSpPr>
        <p:spPr>
          <a:xfrm>
            <a:off x="7963560" y="404640"/>
            <a:ext cx="1014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Duración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47" name="24 Conector recto"/>
          <p:cNvSpPr/>
          <p:nvPr/>
        </p:nvSpPr>
        <p:spPr>
          <a:xfrm>
            <a:off x="6582960" y="773640"/>
            <a:ext cx="5040" cy="495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25 Conector recto"/>
          <p:cNvSpPr/>
          <p:nvPr/>
        </p:nvSpPr>
        <p:spPr>
          <a:xfrm flipH="1">
            <a:off x="7308000" y="773640"/>
            <a:ext cx="117360" cy="567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26 Conector recto"/>
          <p:cNvSpPr/>
          <p:nvPr/>
        </p:nvSpPr>
        <p:spPr>
          <a:xfrm flipH="1">
            <a:off x="7668000" y="773640"/>
            <a:ext cx="802800" cy="567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27 CuadroTexto"/>
          <p:cNvSpPr/>
          <p:nvPr/>
        </p:nvSpPr>
        <p:spPr>
          <a:xfrm>
            <a:off x="5944320" y="4509000"/>
            <a:ext cx="780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 u="sng">
                <a:solidFill>
                  <a:srgbClr val="000000"/>
                </a:solidFill>
                <a:uFillTx/>
                <a:latin typeface="Calibri"/>
              </a:rPr>
              <a:t>Legajo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51" name="28 CuadroTexto"/>
          <p:cNvSpPr/>
          <p:nvPr/>
        </p:nvSpPr>
        <p:spPr>
          <a:xfrm>
            <a:off x="6665760" y="4581000"/>
            <a:ext cx="943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Nombre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52" name="29 CuadroTexto"/>
          <p:cNvSpPr/>
          <p:nvPr/>
        </p:nvSpPr>
        <p:spPr>
          <a:xfrm>
            <a:off x="7604280" y="4653000"/>
            <a:ext cx="1048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Domicilio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53" name="30 CuadroTexto"/>
          <p:cNvSpPr/>
          <p:nvPr/>
        </p:nvSpPr>
        <p:spPr>
          <a:xfrm>
            <a:off x="8644320" y="4869000"/>
            <a:ext cx="496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Tel.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54" name="31 Conector recto"/>
          <p:cNvSpPr/>
          <p:nvPr/>
        </p:nvSpPr>
        <p:spPr>
          <a:xfrm>
            <a:off x="6334560" y="4878360"/>
            <a:ext cx="541440" cy="350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32 Conector recto"/>
          <p:cNvSpPr/>
          <p:nvPr/>
        </p:nvSpPr>
        <p:spPr>
          <a:xfrm flipH="1">
            <a:off x="7092000" y="4950360"/>
            <a:ext cx="45360" cy="422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33 Conector recto"/>
          <p:cNvSpPr/>
          <p:nvPr/>
        </p:nvSpPr>
        <p:spPr>
          <a:xfrm flipH="1">
            <a:off x="7452000" y="5022360"/>
            <a:ext cx="676440" cy="278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34 Conector recto"/>
          <p:cNvSpPr/>
          <p:nvPr/>
        </p:nvSpPr>
        <p:spPr>
          <a:xfrm flipH="1">
            <a:off x="7849440" y="5238360"/>
            <a:ext cx="1043280" cy="206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35 Rombo"/>
          <p:cNvSpPr/>
          <p:nvPr/>
        </p:nvSpPr>
        <p:spPr>
          <a:xfrm>
            <a:off x="4356000" y="1628640"/>
            <a:ext cx="719640" cy="431640"/>
          </a:xfrm>
          <a:prstGeom prst="diamond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36 Conector recto"/>
          <p:cNvSpPr/>
          <p:nvPr/>
        </p:nvSpPr>
        <p:spPr>
          <a:xfrm>
            <a:off x="3347640" y="1844640"/>
            <a:ext cx="100800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37 Conector recto"/>
          <p:cNvSpPr/>
          <p:nvPr/>
        </p:nvSpPr>
        <p:spPr>
          <a:xfrm>
            <a:off x="5076000" y="1844640"/>
            <a:ext cx="100800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38 CuadroTexto"/>
          <p:cNvSpPr/>
          <p:nvPr/>
        </p:nvSpPr>
        <p:spPr>
          <a:xfrm>
            <a:off x="5582160" y="1556640"/>
            <a:ext cx="297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62" name="39 CuadroTexto"/>
          <p:cNvSpPr/>
          <p:nvPr/>
        </p:nvSpPr>
        <p:spPr>
          <a:xfrm>
            <a:off x="3494160" y="1556640"/>
            <a:ext cx="329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63" name="40 CuadroTexto"/>
          <p:cNvSpPr/>
          <p:nvPr/>
        </p:nvSpPr>
        <p:spPr>
          <a:xfrm>
            <a:off x="4216320" y="980640"/>
            <a:ext cx="1062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Calibri"/>
              </a:rPr>
              <a:t>IdCarrera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64" name="41 Conector recto"/>
          <p:cNvSpPr/>
          <p:nvPr/>
        </p:nvSpPr>
        <p:spPr>
          <a:xfrm flipH="1">
            <a:off x="3275640" y="1165320"/>
            <a:ext cx="936000" cy="3193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42 Rombo"/>
          <p:cNvSpPr/>
          <p:nvPr/>
        </p:nvSpPr>
        <p:spPr>
          <a:xfrm>
            <a:off x="3996000" y="3501000"/>
            <a:ext cx="575640" cy="431640"/>
          </a:xfrm>
          <a:prstGeom prst="diamond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43 Conector recto"/>
          <p:cNvSpPr/>
          <p:nvPr/>
        </p:nvSpPr>
        <p:spPr>
          <a:xfrm>
            <a:off x="2303640" y="2420640"/>
            <a:ext cx="1692000" cy="1296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44 Conector recto"/>
          <p:cNvSpPr/>
          <p:nvPr/>
        </p:nvSpPr>
        <p:spPr>
          <a:xfrm>
            <a:off x="4572000" y="3717000"/>
            <a:ext cx="1440000" cy="1872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45 CuadroTexto"/>
          <p:cNvSpPr/>
          <p:nvPr/>
        </p:nvSpPr>
        <p:spPr>
          <a:xfrm>
            <a:off x="5438160" y="4653000"/>
            <a:ext cx="329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69" name="46 CuadroTexto"/>
          <p:cNvSpPr/>
          <p:nvPr/>
        </p:nvSpPr>
        <p:spPr>
          <a:xfrm>
            <a:off x="2701800" y="2421000"/>
            <a:ext cx="329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70" name="48 CuadroTexto"/>
          <p:cNvSpPr/>
          <p:nvPr/>
        </p:nvSpPr>
        <p:spPr>
          <a:xfrm>
            <a:off x="3276000" y="2781000"/>
            <a:ext cx="11055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Calibri"/>
              </a:rPr>
              <a:t>Matricula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71" name="49 CuadroTexto"/>
          <p:cNvSpPr/>
          <p:nvPr/>
        </p:nvSpPr>
        <p:spPr>
          <a:xfrm>
            <a:off x="4431240" y="2781000"/>
            <a:ext cx="792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Calibri"/>
              </a:rPr>
              <a:t>Legajo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72" name="50 Conector recto"/>
          <p:cNvSpPr/>
          <p:nvPr/>
        </p:nvSpPr>
        <p:spPr>
          <a:xfrm>
            <a:off x="3828600" y="3150000"/>
            <a:ext cx="455040" cy="351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51 Conector recto"/>
          <p:cNvSpPr/>
          <p:nvPr/>
        </p:nvSpPr>
        <p:spPr>
          <a:xfrm flipH="1">
            <a:off x="4283640" y="3150000"/>
            <a:ext cx="543960" cy="351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53 Conector recto"/>
          <p:cNvSpPr/>
          <p:nvPr/>
        </p:nvSpPr>
        <p:spPr>
          <a:xfrm>
            <a:off x="484200" y="4662360"/>
            <a:ext cx="343080" cy="494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55 Conector recto"/>
          <p:cNvSpPr/>
          <p:nvPr/>
        </p:nvSpPr>
        <p:spPr>
          <a:xfrm>
            <a:off x="1232640" y="4662360"/>
            <a:ext cx="243000" cy="422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57 Conector recto"/>
          <p:cNvSpPr/>
          <p:nvPr/>
        </p:nvSpPr>
        <p:spPr>
          <a:xfrm flipH="1">
            <a:off x="1907640" y="4662360"/>
            <a:ext cx="64440" cy="638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58 Rombo"/>
          <p:cNvSpPr/>
          <p:nvPr/>
        </p:nvSpPr>
        <p:spPr>
          <a:xfrm>
            <a:off x="1979640" y="3429000"/>
            <a:ext cx="482040" cy="503640"/>
          </a:xfrm>
          <a:prstGeom prst="diamond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60 Conector recto"/>
          <p:cNvSpPr/>
          <p:nvPr/>
        </p:nvSpPr>
        <p:spPr>
          <a:xfrm flipH="1" flipV="1">
            <a:off x="1835640" y="2348640"/>
            <a:ext cx="385200" cy="1080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62 Conector recto"/>
          <p:cNvSpPr/>
          <p:nvPr/>
        </p:nvSpPr>
        <p:spPr>
          <a:xfrm>
            <a:off x="2220840" y="3933000"/>
            <a:ext cx="406800" cy="1152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63 CuadroTexto"/>
          <p:cNvSpPr/>
          <p:nvPr/>
        </p:nvSpPr>
        <p:spPr>
          <a:xfrm>
            <a:off x="2629800" y="4725000"/>
            <a:ext cx="329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81" name="64 CuadroTexto"/>
          <p:cNvSpPr/>
          <p:nvPr/>
        </p:nvSpPr>
        <p:spPr>
          <a:xfrm>
            <a:off x="1981800" y="2421000"/>
            <a:ext cx="329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82" name="65 CuadroTexto"/>
          <p:cNvSpPr/>
          <p:nvPr/>
        </p:nvSpPr>
        <p:spPr>
          <a:xfrm>
            <a:off x="544680" y="3069000"/>
            <a:ext cx="10954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Calibri"/>
              </a:rPr>
              <a:t>Matricula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83" name="66 CuadroTexto"/>
          <p:cNvSpPr/>
          <p:nvPr/>
        </p:nvSpPr>
        <p:spPr>
          <a:xfrm>
            <a:off x="544680" y="3501000"/>
            <a:ext cx="11167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Calibri"/>
              </a:rPr>
              <a:t>IdMateria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84" name="68 Conector recto"/>
          <p:cNvSpPr/>
          <p:nvPr/>
        </p:nvSpPr>
        <p:spPr>
          <a:xfrm>
            <a:off x="1645200" y="3253320"/>
            <a:ext cx="334440" cy="4276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70 Conector recto"/>
          <p:cNvSpPr/>
          <p:nvPr/>
        </p:nvSpPr>
        <p:spPr>
          <a:xfrm flipV="1">
            <a:off x="1666440" y="3681000"/>
            <a:ext cx="313200" cy="43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1 Título"/>
          <p:cNvSpPr txBox="1"/>
          <p:nvPr/>
        </p:nvSpPr>
        <p:spPr>
          <a:xfrm>
            <a:off x="683640" y="188640"/>
            <a:ext cx="453600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4400" spc="-1" strike="noStrike">
                <a:solidFill>
                  <a:srgbClr val="000000"/>
                </a:solidFill>
                <a:latin typeface="Calibri"/>
              </a:rPr>
              <a:t>Definición:</a:t>
            </a:r>
            <a:endParaRPr b="0" lang="es-A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2 Subtítulo"/>
          <p:cNvSpPr txBox="1"/>
          <p:nvPr/>
        </p:nvSpPr>
        <p:spPr>
          <a:xfrm>
            <a:off x="683640" y="1989000"/>
            <a:ext cx="7560360" cy="36496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Calibri"/>
              </a:rPr>
              <a:t>Un diagrama de entidad-relación es una representación gráfica de las entidades, sus atributos y las relaciones entre las mismas.</a:t>
            </a:r>
            <a:endParaRPr b="0" lang="es-E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1 Rectángulo"/>
          <p:cNvSpPr/>
          <p:nvPr/>
        </p:nvSpPr>
        <p:spPr>
          <a:xfrm>
            <a:off x="1259640" y="1268640"/>
            <a:ext cx="2088000" cy="1151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Alumnos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87" name="2 Rectángulo"/>
          <p:cNvSpPr/>
          <p:nvPr/>
        </p:nvSpPr>
        <p:spPr>
          <a:xfrm>
            <a:off x="5652000" y="5157360"/>
            <a:ext cx="2088000" cy="1151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Profesores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88" name="3 Rectángulo"/>
          <p:cNvSpPr/>
          <p:nvPr/>
        </p:nvSpPr>
        <p:spPr>
          <a:xfrm>
            <a:off x="899640" y="5085360"/>
            <a:ext cx="2088000" cy="1151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Materias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89" name="4 Rectángulo"/>
          <p:cNvSpPr/>
          <p:nvPr/>
        </p:nvSpPr>
        <p:spPr>
          <a:xfrm>
            <a:off x="5940000" y="1268640"/>
            <a:ext cx="2088000" cy="1151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Carreras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90" name="5 CuadroTexto"/>
          <p:cNvSpPr/>
          <p:nvPr/>
        </p:nvSpPr>
        <p:spPr>
          <a:xfrm>
            <a:off x="259200" y="404640"/>
            <a:ext cx="1068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 u="sng">
                <a:solidFill>
                  <a:srgbClr val="000000"/>
                </a:solidFill>
                <a:uFillTx/>
                <a:latin typeface="Calibri"/>
              </a:rPr>
              <a:t>Matricula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91" name="6 CuadroTexto"/>
          <p:cNvSpPr/>
          <p:nvPr/>
        </p:nvSpPr>
        <p:spPr>
          <a:xfrm>
            <a:off x="1478160" y="404640"/>
            <a:ext cx="565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NyA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92" name="7 CuadroTexto"/>
          <p:cNvSpPr/>
          <p:nvPr/>
        </p:nvSpPr>
        <p:spPr>
          <a:xfrm>
            <a:off x="2126880" y="404640"/>
            <a:ext cx="527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DNI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93" name="8 CuadroTexto"/>
          <p:cNvSpPr/>
          <p:nvPr/>
        </p:nvSpPr>
        <p:spPr>
          <a:xfrm>
            <a:off x="2634120" y="404640"/>
            <a:ext cx="11869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Fecha Nac.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94" name="9 CuadroTexto"/>
          <p:cNvSpPr/>
          <p:nvPr/>
        </p:nvSpPr>
        <p:spPr>
          <a:xfrm>
            <a:off x="3859920" y="404640"/>
            <a:ext cx="1048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Domicilio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95" name="10 Conector recto"/>
          <p:cNvSpPr/>
          <p:nvPr/>
        </p:nvSpPr>
        <p:spPr>
          <a:xfrm>
            <a:off x="793080" y="773640"/>
            <a:ext cx="538560" cy="495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11 Conector recto"/>
          <p:cNvSpPr/>
          <p:nvPr/>
        </p:nvSpPr>
        <p:spPr>
          <a:xfrm>
            <a:off x="1761120" y="773640"/>
            <a:ext cx="146520" cy="495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12 Conector recto"/>
          <p:cNvSpPr/>
          <p:nvPr/>
        </p:nvSpPr>
        <p:spPr>
          <a:xfrm flipH="1">
            <a:off x="2303640" y="773640"/>
            <a:ext cx="87120" cy="495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13 Conector recto"/>
          <p:cNvSpPr/>
          <p:nvPr/>
        </p:nvSpPr>
        <p:spPr>
          <a:xfrm flipH="1">
            <a:off x="2627640" y="773640"/>
            <a:ext cx="600480" cy="495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14 Conector recto"/>
          <p:cNvSpPr/>
          <p:nvPr/>
        </p:nvSpPr>
        <p:spPr>
          <a:xfrm flipH="1">
            <a:off x="3203640" y="773640"/>
            <a:ext cx="1180440" cy="495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0" name="15 CuadroTexto"/>
          <p:cNvSpPr/>
          <p:nvPr/>
        </p:nvSpPr>
        <p:spPr>
          <a:xfrm>
            <a:off x="183240" y="4293000"/>
            <a:ext cx="6015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 u="sng">
                <a:solidFill>
                  <a:srgbClr val="000000"/>
                </a:solidFill>
                <a:uFillTx/>
                <a:latin typeface="Calibri"/>
              </a:rPr>
              <a:t>Cod.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01" name="16 CuadroTexto"/>
          <p:cNvSpPr/>
          <p:nvPr/>
        </p:nvSpPr>
        <p:spPr>
          <a:xfrm>
            <a:off x="761040" y="4293000"/>
            <a:ext cx="943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Nombre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02" name="17 CuadroTexto"/>
          <p:cNvSpPr/>
          <p:nvPr/>
        </p:nvSpPr>
        <p:spPr>
          <a:xfrm>
            <a:off x="1694880" y="4293000"/>
            <a:ext cx="5544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Año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03" name="18 CuadroTexto"/>
          <p:cNvSpPr/>
          <p:nvPr/>
        </p:nvSpPr>
        <p:spPr>
          <a:xfrm>
            <a:off x="6374520" y="404640"/>
            <a:ext cx="4172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 u="sng">
                <a:solidFill>
                  <a:srgbClr val="000000"/>
                </a:solidFill>
                <a:uFillTx/>
                <a:latin typeface="Calibri"/>
              </a:rPr>
              <a:t>Id.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04" name="19 CuadroTexto"/>
          <p:cNvSpPr/>
          <p:nvPr/>
        </p:nvSpPr>
        <p:spPr>
          <a:xfrm>
            <a:off x="6953760" y="404640"/>
            <a:ext cx="943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Nombre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05" name="20 CuadroTexto"/>
          <p:cNvSpPr/>
          <p:nvPr/>
        </p:nvSpPr>
        <p:spPr>
          <a:xfrm>
            <a:off x="7963560" y="404640"/>
            <a:ext cx="1014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Duración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06" name="21 Conector recto"/>
          <p:cNvSpPr/>
          <p:nvPr/>
        </p:nvSpPr>
        <p:spPr>
          <a:xfrm>
            <a:off x="6582960" y="773640"/>
            <a:ext cx="5040" cy="495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22 Conector recto"/>
          <p:cNvSpPr/>
          <p:nvPr/>
        </p:nvSpPr>
        <p:spPr>
          <a:xfrm flipH="1">
            <a:off x="7308000" y="773640"/>
            <a:ext cx="117360" cy="567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23 Conector recto"/>
          <p:cNvSpPr/>
          <p:nvPr/>
        </p:nvSpPr>
        <p:spPr>
          <a:xfrm flipH="1">
            <a:off x="7668000" y="773640"/>
            <a:ext cx="802800" cy="567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24 CuadroTexto"/>
          <p:cNvSpPr/>
          <p:nvPr/>
        </p:nvSpPr>
        <p:spPr>
          <a:xfrm>
            <a:off x="5944320" y="4509000"/>
            <a:ext cx="780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 u="sng">
                <a:solidFill>
                  <a:srgbClr val="000000"/>
                </a:solidFill>
                <a:uFillTx/>
                <a:latin typeface="Calibri"/>
              </a:rPr>
              <a:t>Legajo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10" name="25 CuadroTexto"/>
          <p:cNvSpPr/>
          <p:nvPr/>
        </p:nvSpPr>
        <p:spPr>
          <a:xfrm>
            <a:off x="6665760" y="4581000"/>
            <a:ext cx="943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Nombre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11" name="26 CuadroTexto"/>
          <p:cNvSpPr/>
          <p:nvPr/>
        </p:nvSpPr>
        <p:spPr>
          <a:xfrm>
            <a:off x="7604280" y="4653000"/>
            <a:ext cx="1048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Domicilio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12" name="27 CuadroTexto"/>
          <p:cNvSpPr/>
          <p:nvPr/>
        </p:nvSpPr>
        <p:spPr>
          <a:xfrm>
            <a:off x="8644320" y="4869000"/>
            <a:ext cx="496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Tel.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13" name="28 Conector recto"/>
          <p:cNvSpPr/>
          <p:nvPr/>
        </p:nvSpPr>
        <p:spPr>
          <a:xfrm>
            <a:off x="6334560" y="4878360"/>
            <a:ext cx="541440" cy="350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29 Conector recto"/>
          <p:cNvSpPr/>
          <p:nvPr/>
        </p:nvSpPr>
        <p:spPr>
          <a:xfrm flipH="1">
            <a:off x="7092000" y="4950360"/>
            <a:ext cx="45360" cy="422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5" name="30 Conector recto"/>
          <p:cNvSpPr/>
          <p:nvPr/>
        </p:nvSpPr>
        <p:spPr>
          <a:xfrm flipH="1">
            <a:off x="7452000" y="5022360"/>
            <a:ext cx="676440" cy="278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31 Conector recto"/>
          <p:cNvSpPr/>
          <p:nvPr/>
        </p:nvSpPr>
        <p:spPr>
          <a:xfrm flipH="1">
            <a:off x="7849440" y="5238360"/>
            <a:ext cx="1043280" cy="206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32 Rombo"/>
          <p:cNvSpPr/>
          <p:nvPr/>
        </p:nvSpPr>
        <p:spPr>
          <a:xfrm>
            <a:off x="4356000" y="1628640"/>
            <a:ext cx="719640" cy="431640"/>
          </a:xfrm>
          <a:prstGeom prst="diamond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8" name="33 Conector recto"/>
          <p:cNvSpPr/>
          <p:nvPr/>
        </p:nvSpPr>
        <p:spPr>
          <a:xfrm>
            <a:off x="3347640" y="1844640"/>
            <a:ext cx="100800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34 Conector recto"/>
          <p:cNvSpPr/>
          <p:nvPr/>
        </p:nvSpPr>
        <p:spPr>
          <a:xfrm>
            <a:off x="5076000" y="1844640"/>
            <a:ext cx="100800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35 CuadroTexto"/>
          <p:cNvSpPr/>
          <p:nvPr/>
        </p:nvSpPr>
        <p:spPr>
          <a:xfrm>
            <a:off x="5582160" y="1556640"/>
            <a:ext cx="297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21" name="36 CuadroTexto"/>
          <p:cNvSpPr/>
          <p:nvPr/>
        </p:nvSpPr>
        <p:spPr>
          <a:xfrm>
            <a:off x="3494160" y="1556640"/>
            <a:ext cx="329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22" name="37 CuadroTexto"/>
          <p:cNvSpPr/>
          <p:nvPr/>
        </p:nvSpPr>
        <p:spPr>
          <a:xfrm>
            <a:off x="4216320" y="980640"/>
            <a:ext cx="1062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Calibri"/>
              </a:rPr>
              <a:t>IdCarrera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23" name="38 Conector recto"/>
          <p:cNvSpPr/>
          <p:nvPr/>
        </p:nvSpPr>
        <p:spPr>
          <a:xfrm flipH="1">
            <a:off x="3275640" y="1165320"/>
            <a:ext cx="936000" cy="3193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39 Rombo"/>
          <p:cNvSpPr/>
          <p:nvPr/>
        </p:nvSpPr>
        <p:spPr>
          <a:xfrm>
            <a:off x="3996000" y="3501000"/>
            <a:ext cx="575640" cy="431640"/>
          </a:xfrm>
          <a:prstGeom prst="diamond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40 Conector recto"/>
          <p:cNvSpPr/>
          <p:nvPr/>
        </p:nvSpPr>
        <p:spPr>
          <a:xfrm>
            <a:off x="2303640" y="2420640"/>
            <a:ext cx="1692000" cy="1296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41 Conector recto"/>
          <p:cNvSpPr/>
          <p:nvPr/>
        </p:nvSpPr>
        <p:spPr>
          <a:xfrm>
            <a:off x="4572000" y="3717000"/>
            <a:ext cx="1440000" cy="1872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42 CuadroTexto"/>
          <p:cNvSpPr/>
          <p:nvPr/>
        </p:nvSpPr>
        <p:spPr>
          <a:xfrm>
            <a:off x="5438160" y="4653000"/>
            <a:ext cx="329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28" name="43 CuadroTexto"/>
          <p:cNvSpPr/>
          <p:nvPr/>
        </p:nvSpPr>
        <p:spPr>
          <a:xfrm>
            <a:off x="2701800" y="2421000"/>
            <a:ext cx="329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29" name="44 CuadroTexto"/>
          <p:cNvSpPr/>
          <p:nvPr/>
        </p:nvSpPr>
        <p:spPr>
          <a:xfrm>
            <a:off x="3276000" y="2781000"/>
            <a:ext cx="11055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Calibri"/>
              </a:rPr>
              <a:t>Matricula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30" name="45 CuadroTexto"/>
          <p:cNvSpPr/>
          <p:nvPr/>
        </p:nvSpPr>
        <p:spPr>
          <a:xfrm>
            <a:off x="4431240" y="2781000"/>
            <a:ext cx="792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Calibri"/>
              </a:rPr>
              <a:t>Legajo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31" name="46 Conector recto"/>
          <p:cNvSpPr/>
          <p:nvPr/>
        </p:nvSpPr>
        <p:spPr>
          <a:xfrm>
            <a:off x="3828600" y="3150000"/>
            <a:ext cx="455040" cy="351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47 Conector recto"/>
          <p:cNvSpPr/>
          <p:nvPr/>
        </p:nvSpPr>
        <p:spPr>
          <a:xfrm flipH="1">
            <a:off x="4283640" y="3150000"/>
            <a:ext cx="543960" cy="351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3" name="48 Conector recto"/>
          <p:cNvSpPr/>
          <p:nvPr/>
        </p:nvSpPr>
        <p:spPr>
          <a:xfrm>
            <a:off x="484200" y="4662360"/>
            <a:ext cx="343080" cy="494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49 Conector recto"/>
          <p:cNvSpPr/>
          <p:nvPr/>
        </p:nvSpPr>
        <p:spPr>
          <a:xfrm>
            <a:off x="1232640" y="4662360"/>
            <a:ext cx="243000" cy="422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50 Conector recto"/>
          <p:cNvSpPr/>
          <p:nvPr/>
        </p:nvSpPr>
        <p:spPr>
          <a:xfrm flipH="1">
            <a:off x="1907640" y="4662360"/>
            <a:ext cx="64440" cy="638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6" name="51 Rombo"/>
          <p:cNvSpPr/>
          <p:nvPr/>
        </p:nvSpPr>
        <p:spPr>
          <a:xfrm>
            <a:off x="1979640" y="3429000"/>
            <a:ext cx="482040" cy="503640"/>
          </a:xfrm>
          <a:prstGeom prst="diamond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52 Conector recto"/>
          <p:cNvSpPr/>
          <p:nvPr/>
        </p:nvSpPr>
        <p:spPr>
          <a:xfrm flipH="1" flipV="1">
            <a:off x="1835640" y="2348640"/>
            <a:ext cx="385200" cy="1080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8" name="53 Conector recto"/>
          <p:cNvSpPr/>
          <p:nvPr/>
        </p:nvSpPr>
        <p:spPr>
          <a:xfrm>
            <a:off x="2220840" y="3933000"/>
            <a:ext cx="406800" cy="1152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54 CuadroTexto"/>
          <p:cNvSpPr/>
          <p:nvPr/>
        </p:nvSpPr>
        <p:spPr>
          <a:xfrm>
            <a:off x="2629800" y="4725000"/>
            <a:ext cx="329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40" name="55 CuadroTexto"/>
          <p:cNvSpPr/>
          <p:nvPr/>
        </p:nvSpPr>
        <p:spPr>
          <a:xfrm>
            <a:off x="1981800" y="2421000"/>
            <a:ext cx="329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41" name="56 CuadroTexto"/>
          <p:cNvSpPr/>
          <p:nvPr/>
        </p:nvSpPr>
        <p:spPr>
          <a:xfrm>
            <a:off x="544680" y="3069000"/>
            <a:ext cx="10954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Calibri"/>
              </a:rPr>
              <a:t>Matricula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42" name="57 CuadroTexto"/>
          <p:cNvSpPr/>
          <p:nvPr/>
        </p:nvSpPr>
        <p:spPr>
          <a:xfrm>
            <a:off x="544680" y="3501000"/>
            <a:ext cx="11167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Calibri"/>
              </a:rPr>
              <a:t>IdMateria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43" name="58 Conector recto"/>
          <p:cNvSpPr/>
          <p:nvPr/>
        </p:nvSpPr>
        <p:spPr>
          <a:xfrm>
            <a:off x="1645200" y="3253320"/>
            <a:ext cx="334440" cy="4276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4" name="59 Conector recto"/>
          <p:cNvSpPr/>
          <p:nvPr/>
        </p:nvSpPr>
        <p:spPr>
          <a:xfrm flipV="1">
            <a:off x="1666440" y="3681000"/>
            <a:ext cx="313200" cy="43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5" name="60 Rombo"/>
          <p:cNvSpPr/>
          <p:nvPr/>
        </p:nvSpPr>
        <p:spPr>
          <a:xfrm>
            <a:off x="4140000" y="5373360"/>
            <a:ext cx="626040" cy="647640"/>
          </a:xfrm>
          <a:prstGeom prst="diamond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6" name="62 Conector recto"/>
          <p:cNvSpPr/>
          <p:nvPr/>
        </p:nvSpPr>
        <p:spPr>
          <a:xfrm>
            <a:off x="2987640" y="5661000"/>
            <a:ext cx="1152000" cy="36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7" name="64 Conector recto"/>
          <p:cNvSpPr/>
          <p:nvPr/>
        </p:nvSpPr>
        <p:spPr>
          <a:xfrm>
            <a:off x="4766040" y="5697000"/>
            <a:ext cx="885960" cy="36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67 CuadroTexto"/>
          <p:cNvSpPr/>
          <p:nvPr/>
        </p:nvSpPr>
        <p:spPr>
          <a:xfrm>
            <a:off x="5366160" y="5373360"/>
            <a:ext cx="297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49" name="68 CuadroTexto"/>
          <p:cNvSpPr/>
          <p:nvPr/>
        </p:nvSpPr>
        <p:spPr>
          <a:xfrm>
            <a:off x="3062160" y="5301360"/>
            <a:ext cx="329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1 Rectángulo"/>
          <p:cNvSpPr/>
          <p:nvPr/>
        </p:nvSpPr>
        <p:spPr>
          <a:xfrm>
            <a:off x="1259640" y="1268640"/>
            <a:ext cx="2088000" cy="1151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Alumnos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51" name="2 Rectángulo"/>
          <p:cNvSpPr/>
          <p:nvPr/>
        </p:nvSpPr>
        <p:spPr>
          <a:xfrm>
            <a:off x="5652000" y="5157360"/>
            <a:ext cx="2088000" cy="1151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Profesores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52" name="3 Rectángulo"/>
          <p:cNvSpPr/>
          <p:nvPr/>
        </p:nvSpPr>
        <p:spPr>
          <a:xfrm>
            <a:off x="899640" y="5085360"/>
            <a:ext cx="2088000" cy="1151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Materias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53" name="4 Rectángulo"/>
          <p:cNvSpPr/>
          <p:nvPr/>
        </p:nvSpPr>
        <p:spPr>
          <a:xfrm>
            <a:off x="5940000" y="1268640"/>
            <a:ext cx="2088000" cy="1151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Carreras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54" name="5 CuadroTexto"/>
          <p:cNvSpPr/>
          <p:nvPr/>
        </p:nvSpPr>
        <p:spPr>
          <a:xfrm>
            <a:off x="259200" y="404640"/>
            <a:ext cx="1068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 u="sng">
                <a:solidFill>
                  <a:srgbClr val="000000"/>
                </a:solidFill>
                <a:uFillTx/>
                <a:latin typeface="Calibri"/>
              </a:rPr>
              <a:t>Matricula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55" name="6 CuadroTexto"/>
          <p:cNvSpPr/>
          <p:nvPr/>
        </p:nvSpPr>
        <p:spPr>
          <a:xfrm>
            <a:off x="1478160" y="404640"/>
            <a:ext cx="565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NyA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56" name="7 CuadroTexto"/>
          <p:cNvSpPr/>
          <p:nvPr/>
        </p:nvSpPr>
        <p:spPr>
          <a:xfrm>
            <a:off x="2126880" y="404640"/>
            <a:ext cx="527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DNI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57" name="8 CuadroTexto"/>
          <p:cNvSpPr/>
          <p:nvPr/>
        </p:nvSpPr>
        <p:spPr>
          <a:xfrm>
            <a:off x="2634120" y="404640"/>
            <a:ext cx="11869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Fecha Nac.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58" name="9 CuadroTexto"/>
          <p:cNvSpPr/>
          <p:nvPr/>
        </p:nvSpPr>
        <p:spPr>
          <a:xfrm>
            <a:off x="3859920" y="404640"/>
            <a:ext cx="1048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Domicilio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59" name="10 Conector recto"/>
          <p:cNvSpPr/>
          <p:nvPr/>
        </p:nvSpPr>
        <p:spPr>
          <a:xfrm>
            <a:off x="793080" y="773640"/>
            <a:ext cx="538560" cy="495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11 Conector recto"/>
          <p:cNvSpPr/>
          <p:nvPr/>
        </p:nvSpPr>
        <p:spPr>
          <a:xfrm>
            <a:off x="1761120" y="773640"/>
            <a:ext cx="146520" cy="495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12 Conector recto"/>
          <p:cNvSpPr/>
          <p:nvPr/>
        </p:nvSpPr>
        <p:spPr>
          <a:xfrm flipH="1">
            <a:off x="2303640" y="773640"/>
            <a:ext cx="87120" cy="495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13 Conector recto"/>
          <p:cNvSpPr/>
          <p:nvPr/>
        </p:nvSpPr>
        <p:spPr>
          <a:xfrm flipH="1">
            <a:off x="2627640" y="773640"/>
            <a:ext cx="600480" cy="495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14 Conector recto"/>
          <p:cNvSpPr/>
          <p:nvPr/>
        </p:nvSpPr>
        <p:spPr>
          <a:xfrm flipH="1">
            <a:off x="3203640" y="773640"/>
            <a:ext cx="1180440" cy="495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15 CuadroTexto"/>
          <p:cNvSpPr/>
          <p:nvPr/>
        </p:nvSpPr>
        <p:spPr>
          <a:xfrm>
            <a:off x="183240" y="4293000"/>
            <a:ext cx="6015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 u="sng">
                <a:solidFill>
                  <a:srgbClr val="000000"/>
                </a:solidFill>
                <a:uFillTx/>
                <a:latin typeface="Calibri"/>
              </a:rPr>
              <a:t>Cod.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65" name="16 CuadroTexto"/>
          <p:cNvSpPr/>
          <p:nvPr/>
        </p:nvSpPr>
        <p:spPr>
          <a:xfrm>
            <a:off x="761040" y="4293000"/>
            <a:ext cx="943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Nombre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66" name="17 CuadroTexto"/>
          <p:cNvSpPr/>
          <p:nvPr/>
        </p:nvSpPr>
        <p:spPr>
          <a:xfrm>
            <a:off x="1694880" y="4293000"/>
            <a:ext cx="5544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Año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67" name="18 CuadroTexto"/>
          <p:cNvSpPr/>
          <p:nvPr/>
        </p:nvSpPr>
        <p:spPr>
          <a:xfrm>
            <a:off x="6374520" y="404640"/>
            <a:ext cx="4172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 u="sng">
                <a:solidFill>
                  <a:srgbClr val="000000"/>
                </a:solidFill>
                <a:uFillTx/>
                <a:latin typeface="Calibri"/>
              </a:rPr>
              <a:t>Id.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68" name="19 CuadroTexto"/>
          <p:cNvSpPr/>
          <p:nvPr/>
        </p:nvSpPr>
        <p:spPr>
          <a:xfrm>
            <a:off x="6953760" y="404640"/>
            <a:ext cx="943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Nombre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69" name="20 CuadroTexto"/>
          <p:cNvSpPr/>
          <p:nvPr/>
        </p:nvSpPr>
        <p:spPr>
          <a:xfrm>
            <a:off x="7963560" y="404640"/>
            <a:ext cx="1014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Duración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70" name="21 Conector recto"/>
          <p:cNvSpPr/>
          <p:nvPr/>
        </p:nvSpPr>
        <p:spPr>
          <a:xfrm>
            <a:off x="6582960" y="773640"/>
            <a:ext cx="5040" cy="495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22 Conector recto"/>
          <p:cNvSpPr/>
          <p:nvPr/>
        </p:nvSpPr>
        <p:spPr>
          <a:xfrm flipH="1">
            <a:off x="7308000" y="773640"/>
            <a:ext cx="117360" cy="567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23 Conector recto"/>
          <p:cNvSpPr/>
          <p:nvPr/>
        </p:nvSpPr>
        <p:spPr>
          <a:xfrm flipH="1">
            <a:off x="7668000" y="773640"/>
            <a:ext cx="802800" cy="567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3" name="24 CuadroTexto"/>
          <p:cNvSpPr/>
          <p:nvPr/>
        </p:nvSpPr>
        <p:spPr>
          <a:xfrm>
            <a:off x="5944320" y="4509000"/>
            <a:ext cx="780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 u="sng">
                <a:solidFill>
                  <a:srgbClr val="000000"/>
                </a:solidFill>
                <a:uFillTx/>
                <a:latin typeface="Calibri"/>
              </a:rPr>
              <a:t>Legajo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74" name="25 CuadroTexto"/>
          <p:cNvSpPr/>
          <p:nvPr/>
        </p:nvSpPr>
        <p:spPr>
          <a:xfrm>
            <a:off x="6665760" y="4581000"/>
            <a:ext cx="943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Nombre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75" name="26 CuadroTexto"/>
          <p:cNvSpPr/>
          <p:nvPr/>
        </p:nvSpPr>
        <p:spPr>
          <a:xfrm>
            <a:off x="7604280" y="4653000"/>
            <a:ext cx="1048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Domicilio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76" name="27 CuadroTexto"/>
          <p:cNvSpPr/>
          <p:nvPr/>
        </p:nvSpPr>
        <p:spPr>
          <a:xfrm>
            <a:off x="8644320" y="4869000"/>
            <a:ext cx="496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Tel.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77" name="28 Conector recto"/>
          <p:cNvSpPr/>
          <p:nvPr/>
        </p:nvSpPr>
        <p:spPr>
          <a:xfrm>
            <a:off x="6334560" y="4878360"/>
            <a:ext cx="541440" cy="350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29 Conector recto"/>
          <p:cNvSpPr/>
          <p:nvPr/>
        </p:nvSpPr>
        <p:spPr>
          <a:xfrm flipH="1">
            <a:off x="7092000" y="4950360"/>
            <a:ext cx="45360" cy="422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30 Conector recto"/>
          <p:cNvSpPr/>
          <p:nvPr/>
        </p:nvSpPr>
        <p:spPr>
          <a:xfrm flipH="1">
            <a:off x="7452000" y="5022360"/>
            <a:ext cx="676440" cy="278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31 Conector recto"/>
          <p:cNvSpPr/>
          <p:nvPr/>
        </p:nvSpPr>
        <p:spPr>
          <a:xfrm flipH="1">
            <a:off x="7849440" y="5238360"/>
            <a:ext cx="1043280" cy="206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32 Rombo"/>
          <p:cNvSpPr/>
          <p:nvPr/>
        </p:nvSpPr>
        <p:spPr>
          <a:xfrm>
            <a:off x="4356000" y="1628640"/>
            <a:ext cx="719640" cy="431640"/>
          </a:xfrm>
          <a:prstGeom prst="diamond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2" name="33 Conector recto"/>
          <p:cNvSpPr/>
          <p:nvPr/>
        </p:nvSpPr>
        <p:spPr>
          <a:xfrm>
            <a:off x="3347640" y="1844640"/>
            <a:ext cx="100800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3" name="34 Conector recto"/>
          <p:cNvSpPr/>
          <p:nvPr/>
        </p:nvSpPr>
        <p:spPr>
          <a:xfrm>
            <a:off x="5076000" y="1844640"/>
            <a:ext cx="100800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4" name="35 CuadroTexto"/>
          <p:cNvSpPr/>
          <p:nvPr/>
        </p:nvSpPr>
        <p:spPr>
          <a:xfrm>
            <a:off x="5582160" y="1556640"/>
            <a:ext cx="297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85" name="36 CuadroTexto"/>
          <p:cNvSpPr/>
          <p:nvPr/>
        </p:nvSpPr>
        <p:spPr>
          <a:xfrm>
            <a:off x="3494160" y="1556640"/>
            <a:ext cx="329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86" name="37 CuadroTexto"/>
          <p:cNvSpPr/>
          <p:nvPr/>
        </p:nvSpPr>
        <p:spPr>
          <a:xfrm>
            <a:off x="4216320" y="980640"/>
            <a:ext cx="1062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Calibri"/>
              </a:rPr>
              <a:t>IdCarrera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87" name="38 Conector recto"/>
          <p:cNvSpPr/>
          <p:nvPr/>
        </p:nvSpPr>
        <p:spPr>
          <a:xfrm flipH="1">
            <a:off x="3275640" y="1165320"/>
            <a:ext cx="936000" cy="3193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8" name="39 Rombo"/>
          <p:cNvSpPr/>
          <p:nvPr/>
        </p:nvSpPr>
        <p:spPr>
          <a:xfrm>
            <a:off x="3996000" y="3501000"/>
            <a:ext cx="575640" cy="431640"/>
          </a:xfrm>
          <a:prstGeom prst="diamond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9" name="40 Conector recto"/>
          <p:cNvSpPr/>
          <p:nvPr/>
        </p:nvSpPr>
        <p:spPr>
          <a:xfrm>
            <a:off x="2303640" y="2420640"/>
            <a:ext cx="1692000" cy="1296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0" name="41 Conector recto"/>
          <p:cNvSpPr/>
          <p:nvPr/>
        </p:nvSpPr>
        <p:spPr>
          <a:xfrm>
            <a:off x="4572000" y="3717000"/>
            <a:ext cx="1440000" cy="1872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1" name="42 CuadroTexto"/>
          <p:cNvSpPr/>
          <p:nvPr/>
        </p:nvSpPr>
        <p:spPr>
          <a:xfrm>
            <a:off x="5438160" y="4653000"/>
            <a:ext cx="329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92" name="43 CuadroTexto"/>
          <p:cNvSpPr/>
          <p:nvPr/>
        </p:nvSpPr>
        <p:spPr>
          <a:xfrm>
            <a:off x="2701800" y="2421000"/>
            <a:ext cx="329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93" name="44 CuadroTexto"/>
          <p:cNvSpPr/>
          <p:nvPr/>
        </p:nvSpPr>
        <p:spPr>
          <a:xfrm>
            <a:off x="3276000" y="2781000"/>
            <a:ext cx="11055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Calibri"/>
              </a:rPr>
              <a:t>Matricula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94" name="45 CuadroTexto"/>
          <p:cNvSpPr/>
          <p:nvPr/>
        </p:nvSpPr>
        <p:spPr>
          <a:xfrm>
            <a:off x="4431240" y="2781000"/>
            <a:ext cx="792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Calibri"/>
              </a:rPr>
              <a:t>Legajo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95" name="46 Conector recto"/>
          <p:cNvSpPr/>
          <p:nvPr/>
        </p:nvSpPr>
        <p:spPr>
          <a:xfrm>
            <a:off x="3828600" y="3150000"/>
            <a:ext cx="455040" cy="351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6" name="47 Conector recto"/>
          <p:cNvSpPr/>
          <p:nvPr/>
        </p:nvSpPr>
        <p:spPr>
          <a:xfrm flipH="1">
            <a:off x="4283640" y="3150000"/>
            <a:ext cx="543960" cy="351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7" name="48 Conector recto"/>
          <p:cNvSpPr/>
          <p:nvPr/>
        </p:nvSpPr>
        <p:spPr>
          <a:xfrm>
            <a:off x="484200" y="4662360"/>
            <a:ext cx="343080" cy="494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8" name="49 Conector recto"/>
          <p:cNvSpPr/>
          <p:nvPr/>
        </p:nvSpPr>
        <p:spPr>
          <a:xfrm>
            <a:off x="1232640" y="4662360"/>
            <a:ext cx="243000" cy="422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9" name="50 Conector recto"/>
          <p:cNvSpPr/>
          <p:nvPr/>
        </p:nvSpPr>
        <p:spPr>
          <a:xfrm flipH="1">
            <a:off x="1907640" y="4662360"/>
            <a:ext cx="64440" cy="6386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0" name="51 Rombo"/>
          <p:cNvSpPr/>
          <p:nvPr/>
        </p:nvSpPr>
        <p:spPr>
          <a:xfrm>
            <a:off x="1979640" y="3429000"/>
            <a:ext cx="482040" cy="503640"/>
          </a:xfrm>
          <a:prstGeom prst="diamond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52 Conector recto"/>
          <p:cNvSpPr/>
          <p:nvPr/>
        </p:nvSpPr>
        <p:spPr>
          <a:xfrm flipH="1" flipV="1">
            <a:off x="1835640" y="2348640"/>
            <a:ext cx="385200" cy="1080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2" name="53 Conector recto"/>
          <p:cNvSpPr/>
          <p:nvPr/>
        </p:nvSpPr>
        <p:spPr>
          <a:xfrm>
            <a:off x="2220840" y="3933000"/>
            <a:ext cx="406800" cy="1152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3" name="54 CuadroTexto"/>
          <p:cNvSpPr/>
          <p:nvPr/>
        </p:nvSpPr>
        <p:spPr>
          <a:xfrm>
            <a:off x="2629800" y="4725000"/>
            <a:ext cx="329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604" name="55 CuadroTexto"/>
          <p:cNvSpPr/>
          <p:nvPr/>
        </p:nvSpPr>
        <p:spPr>
          <a:xfrm>
            <a:off x="1981800" y="2421000"/>
            <a:ext cx="329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605" name="56 CuadroTexto"/>
          <p:cNvSpPr/>
          <p:nvPr/>
        </p:nvSpPr>
        <p:spPr>
          <a:xfrm>
            <a:off x="544680" y="3069000"/>
            <a:ext cx="10954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Calibri"/>
              </a:rPr>
              <a:t>Matricula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606" name="57 CuadroTexto"/>
          <p:cNvSpPr/>
          <p:nvPr/>
        </p:nvSpPr>
        <p:spPr>
          <a:xfrm>
            <a:off x="544680" y="3501000"/>
            <a:ext cx="11167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Calibri"/>
              </a:rPr>
              <a:t>IdMateria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607" name="58 Conector recto"/>
          <p:cNvSpPr/>
          <p:nvPr/>
        </p:nvSpPr>
        <p:spPr>
          <a:xfrm>
            <a:off x="1645200" y="3253320"/>
            <a:ext cx="334440" cy="4276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8" name="59 Conector recto"/>
          <p:cNvSpPr/>
          <p:nvPr/>
        </p:nvSpPr>
        <p:spPr>
          <a:xfrm flipV="1">
            <a:off x="1666440" y="3681000"/>
            <a:ext cx="313200" cy="43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9" name="60 Rombo"/>
          <p:cNvSpPr/>
          <p:nvPr/>
        </p:nvSpPr>
        <p:spPr>
          <a:xfrm>
            <a:off x="4140000" y="5373360"/>
            <a:ext cx="626040" cy="647640"/>
          </a:xfrm>
          <a:prstGeom prst="diamond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0" name="61 Conector recto"/>
          <p:cNvSpPr/>
          <p:nvPr/>
        </p:nvSpPr>
        <p:spPr>
          <a:xfrm>
            <a:off x="2987640" y="5661000"/>
            <a:ext cx="1152000" cy="36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1" name="62 Conector recto"/>
          <p:cNvSpPr/>
          <p:nvPr/>
        </p:nvSpPr>
        <p:spPr>
          <a:xfrm>
            <a:off x="4766040" y="5697000"/>
            <a:ext cx="885960" cy="36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2" name="63 CuadroTexto"/>
          <p:cNvSpPr/>
          <p:nvPr/>
        </p:nvSpPr>
        <p:spPr>
          <a:xfrm>
            <a:off x="5366160" y="5373360"/>
            <a:ext cx="297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613" name="64 CuadroTexto"/>
          <p:cNvSpPr/>
          <p:nvPr/>
        </p:nvSpPr>
        <p:spPr>
          <a:xfrm>
            <a:off x="3062160" y="5301360"/>
            <a:ext cx="329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614" name="65 CuadroTexto"/>
          <p:cNvSpPr/>
          <p:nvPr/>
        </p:nvSpPr>
        <p:spPr>
          <a:xfrm>
            <a:off x="183600" y="6309360"/>
            <a:ext cx="943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Calibri"/>
              </a:rPr>
              <a:t>NLegajo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615" name="67 Conector recto"/>
          <p:cNvSpPr/>
          <p:nvPr/>
        </p:nvSpPr>
        <p:spPr>
          <a:xfrm flipV="1">
            <a:off x="1131120" y="6237000"/>
            <a:ext cx="488520" cy="2566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1 Título"/>
          <p:cNvSpPr txBox="1"/>
          <p:nvPr/>
        </p:nvSpPr>
        <p:spPr>
          <a:xfrm>
            <a:off x="251640" y="188640"/>
            <a:ext cx="5542200" cy="1151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4400" spc="-1" strike="noStrike">
                <a:solidFill>
                  <a:srgbClr val="000000"/>
                </a:solidFill>
                <a:latin typeface="Calibri"/>
              </a:rPr>
              <a:t>Entidad:</a:t>
            </a:r>
            <a:endParaRPr b="0" lang="es-A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2 Subtítulo"/>
          <p:cNvSpPr txBox="1"/>
          <p:nvPr/>
        </p:nvSpPr>
        <p:spPr>
          <a:xfrm>
            <a:off x="539640" y="1196640"/>
            <a:ext cx="7776360" cy="5400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s-AR" sz="2800" spc="-1" strike="noStrike">
                <a:solidFill>
                  <a:srgbClr val="000000"/>
                </a:solidFill>
                <a:latin typeface="Calibri"/>
              </a:rPr>
              <a:t>Una entidad es un objeto que existe y se distingue de otros objetos de acuerdo a sus características llamadas </a:t>
            </a:r>
            <a:r>
              <a:rPr b="0" lang="es-AR" sz="28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Atributos</a:t>
            </a:r>
            <a:r>
              <a:rPr b="0" lang="es-AR" sz="2800" spc="-1" strike="noStrike">
                <a:solidFill>
                  <a:srgbClr val="000000"/>
                </a:solidFill>
                <a:latin typeface="Calibri"/>
              </a:rPr>
              <a:t>. Representa una “cosa” u "objeto" del mundo real.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s-AR" sz="2800" spc="-1" strike="noStrike">
                <a:solidFill>
                  <a:srgbClr val="000000"/>
                </a:solidFill>
                <a:latin typeface="Calibri"/>
              </a:rPr>
              <a:t>Pueden ser concretas como una persona o abstractas como una fecha. 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s-AR" sz="2800" spc="-1" strike="noStrike">
                <a:solidFill>
                  <a:srgbClr val="000000"/>
                </a:solidFill>
                <a:latin typeface="Calibri"/>
              </a:rPr>
              <a:t>Su representación gráfica es un rectángulo, con el nombre del conjunto de sujetos al que se refiere, que por convenio utilizaremos en plural.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</p:txBody>
      </p:sp>
      <p:sp>
        <p:nvSpPr>
          <p:cNvPr id="169" name="3 Rectángulo"/>
          <p:cNvSpPr/>
          <p:nvPr/>
        </p:nvSpPr>
        <p:spPr>
          <a:xfrm>
            <a:off x="3348000" y="5517360"/>
            <a:ext cx="1511640" cy="719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CLIENTES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 Título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4400" spc="-1" strike="noStrike">
                <a:solidFill>
                  <a:srgbClr val="000000"/>
                </a:solidFill>
                <a:latin typeface="Calibri"/>
              </a:rPr>
              <a:t>Atributos</a:t>
            </a:r>
            <a:endParaRPr b="0" lang="es-A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2 Marcador de contenido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Calibri"/>
              </a:rPr>
              <a:t>Los atributos son características, propiedades o valores de las entidades y/o asociaciones que las describen en detalle. </a:t>
            </a:r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Calibri"/>
              </a:rPr>
              <a:t>Se representa mediante una elipse.</a:t>
            </a:r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3 Elipse"/>
          <p:cNvSpPr/>
          <p:nvPr/>
        </p:nvSpPr>
        <p:spPr>
          <a:xfrm>
            <a:off x="3096000" y="4356360"/>
            <a:ext cx="3024000" cy="1583640"/>
          </a:xfrm>
          <a:prstGeom prst="ellipse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Id.</a:t>
            </a: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Nombre</a:t>
            </a: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Edad</a:t>
            </a: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Domicilio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1 Título"/>
          <p:cNvSpPr txBox="1"/>
          <p:nvPr/>
        </p:nvSpPr>
        <p:spPr>
          <a:xfrm>
            <a:off x="179640" y="260640"/>
            <a:ext cx="583236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4400" spc="-1" strike="noStrike">
                <a:solidFill>
                  <a:srgbClr val="000000"/>
                </a:solidFill>
                <a:latin typeface="Calibri"/>
              </a:rPr>
              <a:t>Clave primaria (PK)</a:t>
            </a:r>
            <a:endParaRPr b="0" lang="es-A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2 Subtítulo"/>
          <p:cNvSpPr txBox="1"/>
          <p:nvPr/>
        </p:nvSpPr>
        <p:spPr>
          <a:xfrm>
            <a:off x="827640" y="1845000"/>
            <a:ext cx="7488360" cy="379368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61000"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Una llave primaria es un </a:t>
            </a:r>
            <a:r>
              <a:rPr b="1" lang="es-ES" sz="3200" spc="-1" strike="noStrike">
                <a:solidFill>
                  <a:srgbClr val="000000"/>
                </a:solidFill>
                <a:latin typeface="Calibri"/>
              </a:rPr>
              <a:t>campo único</a:t>
            </a: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, que no se puede repetir y sirve para identificar los registros de una tabla como distintos, además sirve para hacer relaciones ( uno a uno, uno a muchos, muchos a muchos entre tablas), sin las llaves primaria las bases de dato relacionales no tendrían sentido y siempre existiría información repetida.</a:t>
            </a:r>
            <a:endParaRPr b="0" lang="es-E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Para que una tabla califique como tabla relacional debe tener una llave primaria.</a:t>
            </a:r>
            <a:endParaRPr b="0" lang="es-E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Sólo puede haber una llave primaria por tabla.</a:t>
            </a:r>
            <a:endParaRPr b="0" lang="es-E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1 Título"/>
          <p:cNvSpPr txBox="1"/>
          <p:nvPr/>
        </p:nvSpPr>
        <p:spPr>
          <a:xfrm>
            <a:off x="539640" y="260640"/>
            <a:ext cx="6190200" cy="1151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4400" spc="-1" strike="noStrike">
                <a:solidFill>
                  <a:srgbClr val="000000"/>
                </a:solidFill>
                <a:latin typeface="Calibri"/>
              </a:rPr>
              <a:t>Clave foránea (FK)</a:t>
            </a:r>
            <a:endParaRPr b="0" lang="es-A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2 Subtítulo"/>
          <p:cNvSpPr txBox="1"/>
          <p:nvPr/>
        </p:nvSpPr>
        <p:spPr>
          <a:xfrm>
            <a:off x="683640" y="1700640"/>
            <a:ext cx="7488360" cy="446400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45000"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Es uno o mas campos de un tabla que hacen referencia al campo o campos de llave principal de otra tabla, una llave foránea indica como esta relacionadas las tablas. </a:t>
            </a:r>
            <a:endParaRPr b="0" lang="es-E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Los datos en los campos de ambas deben coincidir, aunque los nombres de los campos no sean los mismos.</a:t>
            </a:r>
            <a:endParaRPr b="0" lang="es-E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Una clave foránea es simplemente un campo en una tabla que se corresponde con la clave primaria de otra tabla.</a:t>
            </a:r>
            <a:endParaRPr b="0" lang="es-E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Las claves foráneas tienen que ver precisamente con la integridad referencial, lo que significa que si una clave foránea contiene un valor, ese valor se refiere a un registro existente en la tabla relacionada.</a:t>
            </a:r>
            <a:endParaRPr b="0" lang="es-E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Una tabla puede tener relaciones con varias tablas a través de distintas claves foráneas.</a:t>
            </a:r>
            <a:endParaRPr b="0" lang="es-E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1 Título"/>
          <p:cNvSpPr txBox="1"/>
          <p:nvPr/>
        </p:nvSpPr>
        <p:spPr>
          <a:xfrm>
            <a:off x="457200" y="274680"/>
            <a:ext cx="4762440" cy="92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4400" spc="-1" strike="noStrike">
                <a:solidFill>
                  <a:srgbClr val="000000"/>
                </a:solidFill>
                <a:latin typeface="Calibri"/>
              </a:rPr>
              <a:t>Ejemplo:</a:t>
            </a:r>
            <a:endParaRPr b="0" lang="es-A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8" name="3 Marcador de contenido" descr="img1.jpg"/>
          <p:cNvPicPr/>
          <p:nvPr/>
        </p:nvPicPr>
        <p:blipFill>
          <a:blip r:embed="rId1"/>
          <a:stretch/>
        </p:blipFill>
        <p:spPr>
          <a:xfrm>
            <a:off x="1043640" y="1556640"/>
            <a:ext cx="7257960" cy="381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1 Imagen" descr="img2.png"/>
          <p:cNvPicPr/>
          <p:nvPr/>
        </p:nvPicPr>
        <p:blipFill>
          <a:blip r:embed="rId1"/>
          <a:stretch/>
        </p:blipFill>
        <p:spPr>
          <a:xfrm>
            <a:off x="467640" y="692640"/>
            <a:ext cx="8301240" cy="489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1 Título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4400" spc="-1" strike="noStrike">
                <a:solidFill>
                  <a:srgbClr val="000000"/>
                </a:solidFill>
                <a:latin typeface="Calibri"/>
              </a:rPr>
              <a:t>Relación</a:t>
            </a:r>
            <a:endParaRPr b="0" lang="es-A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2 Marcador de contenido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AR" sz="3200" spc="-1" strike="noStrike">
                <a:solidFill>
                  <a:srgbClr val="000000"/>
                </a:solidFill>
                <a:latin typeface="Calibri"/>
              </a:rPr>
              <a:t>Una relación es una asociación entre varias Entidades.</a:t>
            </a:r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AR" sz="3200" spc="-1" strike="noStrike">
                <a:solidFill>
                  <a:srgbClr val="000000"/>
                </a:solidFill>
                <a:latin typeface="Calibri"/>
              </a:rPr>
              <a:t>Se representa mediante un rombo etiquetado en su interior con un verbo. Este rombo se debe unir mediante líneas con las entidades que relaciona.</a:t>
            </a:r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s-A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3 Rectángulo"/>
          <p:cNvSpPr/>
          <p:nvPr/>
        </p:nvSpPr>
        <p:spPr>
          <a:xfrm>
            <a:off x="899640" y="5157360"/>
            <a:ext cx="1583640" cy="791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Profesores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83" name="4 Rombo"/>
          <p:cNvSpPr/>
          <p:nvPr/>
        </p:nvSpPr>
        <p:spPr>
          <a:xfrm>
            <a:off x="3708000" y="5157360"/>
            <a:ext cx="1728000" cy="791640"/>
          </a:xfrm>
          <a:prstGeom prst="diamond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dictan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84" name="5 Rectángulo"/>
          <p:cNvSpPr/>
          <p:nvPr/>
        </p:nvSpPr>
        <p:spPr>
          <a:xfrm>
            <a:off x="6732360" y="5157360"/>
            <a:ext cx="1511640" cy="863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</a:rPr>
              <a:t>Cursos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85" name="7 Conector recto"/>
          <p:cNvSpPr/>
          <p:nvPr/>
        </p:nvSpPr>
        <p:spPr>
          <a:xfrm>
            <a:off x="2483640" y="5553000"/>
            <a:ext cx="122400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9 Conector recto"/>
          <p:cNvSpPr/>
          <p:nvPr/>
        </p:nvSpPr>
        <p:spPr>
          <a:xfrm>
            <a:off x="5436000" y="5553000"/>
            <a:ext cx="1296000" cy="36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16 CuadroTexto"/>
          <p:cNvSpPr/>
          <p:nvPr/>
        </p:nvSpPr>
        <p:spPr>
          <a:xfrm>
            <a:off x="2699640" y="5157360"/>
            <a:ext cx="2156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88" name="19 CuadroTexto"/>
          <p:cNvSpPr/>
          <p:nvPr/>
        </p:nvSpPr>
        <p:spPr>
          <a:xfrm>
            <a:off x="5868000" y="5157360"/>
            <a:ext cx="4316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1806</TotalTime>
  <Application>LibreOffice/7.1.4.2$Windows_X86_64 LibreOffice_project/a529a4fab45b75fefc5b6226684193eb000654f6</Application>
  <AppVersion>15.0000</AppVersion>
  <Words>861</Words>
  <Paragraphs>271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2021-04-04T21:57:15Z</dcterms:created>
  <dc:creator>Mato</dc:creator>
  <dc:description/>
  <dc:language>es-ES</dc:language>
  <cp:lastModifiedBy/>
  <dcterms:modified xsi:type="dcterms:W3CDTF">2022-04-04T23:15:32Z</dcterms:modified>
  <cp:revision>19</cp:revision>
  <dc:subject/>
  <dc:title>Diagramas Entidad - Relación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Presentación en pantalla (4:3)</vt:lpwstr>
  </property>
  <property fmtid="{D5CDD505-2E9C-101B-9397-08002B2CF9AE}" pid="3" name="Slides">
    <vt:i4>21</vt:i4>
  </property>
</Properties>
</file>