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76" r:id="rId4"/>
    <p:sldId id="280" r:id="rId5"/>
    <p:sldId id="261" r:id="rId6"/>
    <p:sldId id="279" r:id="rId7"/>
    <p:sldId id="269" r:id="rId8"/>
    <p:sldId id="257" r:id="rId9"/>
    <p:sldId id="274" r:id="rId10"/>
    <p:sldId id="260" r:id="rId11"/>
    <p:sldId id="277" r:id="rId12"/>
    <p:sldId id="264" r:id="rId13"/>
    <p:sldId id="278" r:id="rId14"/>
    <p:sldId id="267" r:id="rId15"/>
    <p:sldId id="272" r:id="rId16"/>
    <p:sldId id="273" r:id="rId17"/>
    <p:sldId id="271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7B5"/>
    <a:srgbClr val="EF5E41"/>
    <a:srgbClr val="D4A4CE"/>
    <a:srgbClr val="A64E9C"/>
    <a:srgbClr val="AD5BFF"/>
    <a:srgbClr val="9933FF"/>
    <a:srgbClr val="2EF040"/>
    <a:srgbClr val="F85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72325" autoAdjust="0"/>
  </p:normalViewPr>
  <p:slideViewPr>
    <p:cSldViewPr snapToGrid="0">
      <p:cViewPr varScale="1">
        <p:scale>
          <a:sx n="52" d="100"/>
          <a:sy n="52" d="100"/>
        </p:scale>
        <p:origin x="1866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EF27E-5C6A-4F34-8933-B9B0DC65DC48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5195-7CD0-45D6-942D-39EBE62DB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5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C858-3C64-453A-A9C4-36AF461A691A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885FC-D880-44A2-9474-D3CFC5630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8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9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</a:t>
            </a:r>
            <a:r>
              <a:rPr lang="de-DE" baseline="0" dirty="0"/>
              <a:t> Aufteilung des Geheimnisses, sondern das Geheimnis wird hinter einer </a:t>
            </a:r>
            <a:r>
              <a:rPr lang="de-DE" baseline="0" dirty="0" err="1"/>
              <a:t>Berechung</a:t>
            </a:r>
            <a:r>
              <a:rPr lang="de-DE" baseline="0" dirty="0"/>
              <a:t> versteckt. Und zu der Berechnung benötigte Schlüssel werden verteilt.</a:t>
            </a:r>
          </a:p>
          <a:p>
            <a:endParaRPr lang="de-DE" baseline="0" dirty="0"/>
          </a:p>
          <a:p>
            <a:r>
              <a:rPr lang="de-DE" baseline="0" dirty="0"/>
              <a:t>Das Geheimnis ist Nullstelle des Polynoms!</a:t>
            </a:r>
          </a:p>
          <a:p>
            <a:endParaRPr lang="de-DE" baseline="0" dirty="0"/>
          </a:p>
          <a:p>
            <a:r>
              <a:rPr lang="de-DE" baseline="0" dirty="0"/>
              <a:t>k+1 Parameter: 1 </a:t>
            </a:r>
            <a:r>
              <a:rPr lang="de-DE" baseline="0" dirty="0" err="1"/>
              <a:t>secret</a:t>
            </a:r>
            <a:r>
              <a:rPr lang="de-DE" baseline="0" dirty="0"/>
              <a:t>, k Nullstellen</a:t>
            </a:r>
          </a:p>
          <a:p>
            <a:endParaRPr lang="de-DE" baseline="0" dirty="0"/>
          </a:p>
          <a:p>
            <a:r>
              <a:rPr lang="de-DE" baseline="0" dirty="0"/>
              <a:t>Quasi: Wähle Polynom und verteile noch mehrere Punkt zu </a:t>
            </a:r>
            <a:r>
              <a:rPr lang="de-DE" baseline="0" dirty="0" err="1"/>
              <a:t>rekonstruktion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Polynom eindeutig =&gt; Nullstelle eindeutig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5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</a:t>
            </a:r>
            <a:r>
              <a:rPr lang="de-DE" baseline="0" dirty="0"/>
              <a:t> Fall, übrige sind für unsere Konstruktion uninteressant. </a:t>
            </a:r>
          </a:p>
          <a:p>
            <a:endParaRPr lang="de-DE" baseline="0" dirty="0"/>
          </a:p>
          <a:p>
            <a:r>
              <a:rPr lang="de-DE" baseline="0" dirty="0"/>
              <a:t>Die delta-Funktion muss ein Polynom ergeben.</a:t>
            </a:r>
          </a:p>
          <a:p>
            <a:r>
              <a:rPr lang="de-DE" baseline="0" dirty="0"/>
              <a:t>links: zwinge für </a:t>
            </a:r>
            <a:r>
              <a:rPr lang="de-DE" baseline="0" dirty="0" err="1"/>
              <a:t>x_j</a:t>
            </a:r>
            <a:r>
              <a:rPr lang="de-DE" baseline="0" dirty="0"/>
              <a:t> das Polynom auf 0.</a:t>
            </a:r>
          </a:p>
          <a:p>
            <a:r>
              <a:rPr lang="de-DE" baseline="0" dirty="0"/>
              <a:t>rechts: zwinge den Koeffizienten auf 1.</a:t>
            </a:r>
          </a:p>
          <a:p>
            <a:endParaRPr lang="de-DE" baseline="0" dirty="0"/>
          </a:p>
          <a:p>
            <a:r>
              <a:rPr lang="de-DE" baseline="0" dirty="0"/>
              <a:t>P </a:t>
            </a:r>
            <a:r>
              <a:rPr lang="de-DE" baseline="0" dirty="0" err="1"/>
              <a:t>primzahl</a:t>
            </a:r>
            <a:r>
              <a:rPr lang="de-DE" baseline="0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96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</a:t>
            </a:r>
            <a:r>
              <a:rPr lang="de-DE" baseline="0" dirty="0"/>
              <a:t> Fall, übrige sind für unsere Konstruktion uninteressant. </a:t>
            </a:r>
          </a:p>
          <a:p>
            <a:endParaRPr lang="de-DE" baseline="0" dirty="0"/>
          </a:p>
          <a:p>
            <a:r>
              <a:rPr lang="de-DE" baseline="0" dirty="0"/>
              <a:t>Die delta-Funktion muss ein Polynom ergeben.</a:t>
            </a:r>
          </a:p>
          <a:p>
            <a:r>
              <a:rPr lang="de-DE" baseline="0" dirty="0"/>
              <a:t>links: zwinge für </a:t>
            </a:r>
            <a:r>
              <a:rPr lang="de-DE" baseline="0" dirty="0" err="1"/>
              <a:t>x_j</a:t>
            </a:r>
            <a:r>
              <a:rPr lang="de-DE" baseline="0" dirty="0"/>
              <a:t> das Polynom auf 0.</a:t>
            </a:r>
          </a:p>
          <a:p>
            <a:r>
              <a:rPr lang="de-DE" baseline="0" dirty="0"/>
              <a:t>rechts: zwinge den Koeffizienten auf 1.</a:t>
            </a:r>
          </a:p>
          <a:p>
            <a:endParaRPr lang="de-DE" baseline="0" dirty="0"/>
          </a:p>
          <a:p>
            <a:r>
              <a:rPr lang="de-DE" baseline="0" dirty="0"/>
              <a:t>P </a:t>
            </a:r>
            <a:r>
              <a:rPr lang="de-DE" baseline="0" dirty="0" err="1"/>
              <a:t>primzahl</a:t>
            </a:r>
            <a:r>
              <a:rPr lang="de-DE" baseline="0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2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so ein Design anwendungsfreundlicher</a:t>
            </a:r>
            <a:r>
              <a:rPr lang="de-DE" baseline="0" dirty="0"/>
              <a:t> für die Praxis ist, ist es im Interesse die Zahl der TTP möglich gering zu halten. Je aufwendiger die Umsetzung ist, desto unwahrscheinlicher wäre eine Tatsächliche Realisierung des Verfahrens.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6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so ein Design anwendungsfreundlicher</a:t>
            </a:r>
            <a:r>
              <a:rPr lang="de-DE" baseline="0" dirty="0"/>
              <a:t> für die Praxis ist, ist es im Interesse die Zahl der TTP möglich gering zu halten. Je aufwendiger die Umsetzung ist, desto unwahrscheinlicher wäre eine Tatsächliche Realisierung des Verfahrens.</a:t>
            </a:r>
          </a:p>
          <a:p>
            <a:endParaRPr lang="de-DE" baseline="0" dirty="0"/>
          </a:p>
          <a:p>
            <a:r>
              <a:rPr lang="de-DE" baseline="0" dirty="0"/>
              <a:t>Verbindungen sind über sichere Kanäle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1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so ein Design anwendungsfreundlicher</a:t>
            </a:r>
            <a:r>
              <a:rPr lang="de-DE" baseline="0" dirty="0"/>
              <a:t> für die Praxis ist, ist es im Interesse die Zahl der TTP möglich gering zu halten. Je aufwendiger die Umsetzung ist, desto unwahrscheinlicher wäre eine Tatsächliche Realisierung des Verfahrens.</a:t>
            </a:r>
          </a:p>
          <a:p>
            <a:r>
              <a:rPr lang="de-DE" baseline="0" dirty="0"/>
              <a:t>Wer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29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Termine zum SS16/17</a:t>
            </a:r>
            <a:br>
              <a:rPr lang="de-DE" baseline="0" dirty="0"/>
            </a:br>
            <a:r>
              <a:rPr lang="de-DE" baseline="0" dirty="0"/>
              <a:t>Bonn: https://www.uni-bonn.de/studium/im-studium/studienorganisation/termine-und-fristen</a:t>
            </a:r>
          </a:p>
          <a:p>
            <a:r>
              <a:rPr lang="de-DE" baseline="0" dirty="0"/>
              <a:t>Bochum (noch nicht bekannt gegeben): http://www.ruhr-uni-bochum.de/studierendensekretariat/studium/fristen.html.de</a:t>
            </a:r>
          </a:p>
          <a:p>
            <a:endParaRPr lang="de-DE" baseline="0" dirty="0"/>
          </a:p>
          <a:p>
            <a:r>
              <a:rPr lang="de-DE" baseline="0" dirty="0"/>
              <a:t>16% Zeit als Puffer geplant. Ein fünfter Monat sollte nur als Puffer dienen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69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</a:t>
            </a:r>
            <a:r>
              <a:rPr lang="de-DE" baseline="0" dirty="0"/>
              <a:t> ist ein Datum. Cl wird vorverarbeitet um verschiedene Verfügbarkeitsoptionen zu haben an </a:t>
            </a:r>
            <a:r>
              <a:rPr lang="de-DE" baseline="0" dirty="0" err="1"/>
              <a:t>handerer</a:t>
            </a:r>
            <a:r>
              <a:rPr lang="de-DE" baseline="0" dirty="0"/>
              <a:t> mehrere pseudonyme verknüpft werden können.</a:t>
            </a:r>
          </a:p>
          <a:p>
            <a:r>
              <a:rPr lang="de-DE" baseline="0" dirty="0"/>
              <a:t>Des Gesamtheit aller Verfügbarkeitsoptionen zusammen bildet das Pseudonym von cl</a:t>
            </a:r>
            <a:endParaRPr lang="de-DE" dirty="0"/>
          </a:p>
          <a:p>
            <a:endParaRPr lang="de-DE" dirty="0"/>
          </a:p>
          <a:p>
            <a:r>
              <a:rPr lang="de-DE" dirty="0"/>
              <a:t>Vergleiche</a:t>
            </a:r>
            <a:r>
              <a:rPr lang="de-DE" baseline="0" dirty="0"/>
              <a:t> von </a:t>
            </a:r>
            <a:r>
              <a:rPr lang="de-DE" baseline="0" dirty="0" err="1"/>
              <a:t>pseudonymisierten</a:t>
            </a:r>
            <a:r>
              <a:rPr lang="de-DE" baseline="0" dirty="0"/>
              <a:t> Klartexten anhand der </a:t>
            </a:r>
            <a:r>
              <a:rPr lang="de-DE" baseline="0" dirty="0" err="1"/>
              <a:t>Hashes</a:t>
            </a:r>
            <a:endParaRPr lang="de-DE" baseline="0" dirty="0"/>
          </a:p>
          <a:p>
            <a:r>
              <a:rPr lang="de-DE" baseline="0" dirty="0"/>
              <a:t>Addition von </a:t>
            </a:r>
            <a:r>
              <a:rPr lang="de-DE" baseline="0" dirty="0" err="1"/>
              <a:t>pseudonymisierten</a:t>
            </a:r>
            <a:r>
              <a:rPr lang="de-DE" baseline="0" dirty="0"/>
              <a:t> Klartexten.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80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</a:t>
            </a:r>
            <a:r>
              <a:rPr lang="de-DE" baseline="0" dirty="0"/>
              <a:t> ist ein Datum. Cl wird vorverarbeitet um verschiedene Verfügbarkeitsoptionen zu haben an </a:t>
            </a:r>
            <a:r>
              <a:rPr lang="de-DE" baseline="0" dirty="0" err="1"/>
              <a:t>handerer</a:t>
            </a:r>
            <a:r>
              <a:rPr lang="de-DE" baseline="0" dirty="0"/>
              <a:t> mehrere pseudonyme verknüpft werden können.</a:t>
            </a:r>
          </a:p>
          <a:p>
            <a:r>
              <a:rPr lang="de-DE" baseline="0" dirty="0"/>
              <a:t>Des Gesamtheit aller Verfügbarkeitsoptionen zusammen bildet das Pseudonym von cl</a:t>
            </a:r>
            <a:endParaRPr lang="de-DE" dirty="0"/>
          </a:p>
          <a:p>
            <a:endParaRPr lang="de-DE" dirty="0"/>
          </a:p>
          <a:p>
            <a:r>
              <a:rPr lang="de-DE" dirty="0"/>
              <a:t>Vergleiche</a:t>
            </a:r>
            <a:r>
              <a:rPr lang="de-DE" baseline="0" dirty="0"/>
              <a:t> von </a:t>
            </a:r>
            <a:r>
              <a:rPr lang="de-DE" baseline="0" dirty="0" err="1"/>
              <a:t>pseudonymisierten</a:t>
            </a:r>
            <a:r>
              <a:rPr lang="de-DE" baseline="0" dirty="0"/>
              <a:t> Klartexten anhand der </a:t>
            </a:r>
            <a:r>
              <a:rPr lang="de-DE" baseline="0" dirty="0" err="1"/>
              <a:t>Hashes</a:t>
            </a:r>
            <a:endParaRPr lang="de-DE" baseline="0" dirty="0"/>
          </a:p>
          <a:p>
            <a:r>
              <a:rPr lang="de-DE" baseline="0" dirty="0"/>
              <a:t>Addition von </a:t>
            </a:r>
            <a:r>
              <a:rPr lang="de-DE" baseline="0" dirty="0" err="1"/>
              <a:t>pseudonymisierten</a:t>
            </a:r>
            <a:r>
              <a:rPr lang="de-DE" baseline="0" dirty="0"/>
              <a:t> Klartexten.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7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Quasi: Outsourcen des</a:t>
            </a:r>
            <a:r>
              <a:rPr lang="de-DE" baseline="0" dirty="0"/>
              <a:t> ganzen Rechenaufwand</a:t>
            </a:r>
          </a:p>
          <a:p>
            <a:r>
              <a:rPr lang="de-DE" baseline="0" dirty="0"/>
              <a:t>Hier: Vertrauliche Verarbeitung von Privaten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4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Quasi: Outsourcen des</a:t>
            </a:r>
            <a:r>
              <a:rPr lang="de-DE" baseline="0" dirty="0"/>
              <a:t> ganzen Rechenaufwand</a:t>
            </a:r>
          </a:p>
          <a:p>
            <a:r>
              <a:rPr lang="de-DE" baseline="0" dirty="0"/>
              <a:t>Hier: Vertrauliche Verarbeitung von Privaten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</a:t>
            </a:r>
            <a:r>
              <a:rPr lang="de-DE" dirty="0" err="1"/>
              <a:t>k_ö</a:t>
            </a:r>
            <a:r>
              <a:rPr lang="de-DE" dirty="0"/>
              <a:t> öffentlich verfügbar</a:t>
            </a:r>
            <a:r>
              <a:rPr lang="de-DE" baseline="0" dirty="0"/>
              <a:t> für den Angreifer.</a:t>
            </a:r>
            <a:endParaRPr lang="de-DE" dirty="0"/>
          </a:p>
          <a:p>
            <a:r>
              <a:rPr lang="de-DE" dirty="0"/>
              <a:t>D.h. Der Angreifer</a:t>
            </a:r>
            <a:r>
              <a:rPr lang="de-DE" baseline="0" dirty="0"/>
              <a:t> kann eine Relation zwischen </a:t>
            </a:r>
            <a:r>
              <a:rPr lang="de-DE" baseline="0" dirty="0" err="1"/>
              <a:t>chriffraten</a:t>
            </a:r>
            <a:r>
              <a:rPr lang="de-DE" baseline="0" dirty="0"/>
              <a:t> herstellen ohne den Klartext kennen zu müssen.</a:t>
            </a:r>
          </a:p>
          <a:p>
            <a:endParaRPr lang="de-DE" baseline="0" dirty="0"/>
          </a:p>
          <a:p>
            <a:r>
              <a:rPr lang="de-DE" baseline="0" dirty="0"/>
              <a:t>Bösartige Anfrage: Der Angreifer täuscht vor eine Summe zu berechnen.</a:t>
            </a:r>
          </a:p>
          <a:p>
            <a:r>
              <a:rPr lang="de-DE" baseline="0" dirty="0"/>
              <a:t>Angreifer kann bei Banktransaktionen die Gelbeträge verändern.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2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Konkretes Schutzziel ist also</a:t>
            </a:r>
            <a:r>
              <a:rPr lang="de-DE" baseline="0" dirty="0"/>
              <a:t> Vertraulichkeit (</a:t>
            </a:r>
            <a:r>
              <a:rPr lang="de-DE" baseline="0" dirty="0" err="1"/>
              <a:t>Confidentiality</a:t>
            </a:r>
            <a:r>
              <a:rPr lang="de-DE" baseline="0" dirty="0"/>
              <a:t>), könnte auch jedoch auch auf Integrität (</a:t>
            </a:r>
            <a:r>
              <a:rPr lang="de-DE" baseline="0" dirty="0" err="1"/>
              <a:t>Integrity</a:t>
            </a:r>
            <a:r>
              <a:rPr lang="de-DE" baseline="0" dirty="0"/>
              <a:t>) ausgeweitet werden. </a:t>
            </a:r>
          </a:p>
          <a:p>
            <a:endParaRPr lang="de-DE" baseline="0" dirty="0"/>
          </a:p>
          <a:p>
            <a:r>
              <a:rPr lang="de-DE" baseline="0" dirty="0"/>
              <a:t>Kein Verteilen von Teilgeheimnissen, sondern die Rekonstruktion ist benötigt alle Schlüssel. Schließfach mit mehreren Schlüsseln.</a:t>
            </a:r>
          </a:p>
          <a:p>
            <a:r>
              <a:rPr lang="de-DE" baseline="0" dirty="0"/>
              <a:t>Ein Schlüssel gibt nichts über das Geheimnis preis!</a:t>
            </a:r>
          </a:p>
          <a:p>
            <a:endParaRPr lang="de-DE" baseline="0" dirty="0"/>
          </a:p>
          <a:p>
            <a:r>
              <a:rPr lang="de-DE" baseline="0" dirty="0"/>
              <a:t>Umgekehrt heißt das ein beliebiges Tupel von k-1 vielen der n Schlüssel kann keiner Information über das Geheimnis erlangen.</a:t>
            </a:r>
          </a:p>
          <a:p>
            <a:r>
              <a:rPr lang="de-DE" baseline="0" dirty="0"/>
              <a:t>Es können auch Schlüssel abhanden kommen und trotzdem ist das Geheimnis noch berechenbar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45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Konkretes Schutzziel ist also</a:t>
            </a:r>
            <a:r>
              <a:rPr lang="de-DE" baseline="0" dirty="0"/>
              <a:t> Vertraulichkeit (</a:t>
            </a:r>
            <a:r>
              <a:rPr lang="de-DE" baseline="0" dirty="0" err="1"/>
              <a:t>Confidentiality</a:t>
            </a:r>
            <a:r>
              <a:rPr lang="de-DE" baseline="0" dirty="0"/>
              <a:t>), könnte auch jedoch auch auf Integrität (</a:t>
            </a:r>
            <a:r>
              <a:rPr lang="de-DE" baseline="0" dirty="0" err="1"/>
              <a:t>Integrity</a:t>
            </a:r>
            <a:r>
              <a:rPr lang="de-DE" baseline="0" dirty="0"/>
              <a:t>) ausgeweitet werden. </a:t>
            </a:r>
          </a:p>
          <a:p>
            <a:endParaRPr lang="de-DE" baseline="0" dirty="0"/>
          </a:p>
          <a:p>
            <a:r>
              <a:rPr lang="de-DE" baseline="0" dirty="0"/>
              <a:t>Kein Verteilen von Teilgeheimnissen, sondern die Rekonstruktion ist benötigt alle Schlüssel. Schließfach mit mehreren Schlüsseln.</a:t>
            </a:r>
          </a:p>
          <a:p>
            <a:r>
              <a:rPr lang="de-DE" baseline="0" dirty="0"/>
              <a:t>Ein Schlüssel gibt nichts über das Geheimnis preis!</a:t>
            </a:r>
          </a:p>
          <a:p>
            <a:endParaRPr lang="de-DE" baseline="0" dirty="0"/>
          </a:p>
          <a:p>
            <a:r>
              <a:rPr lang="de-DE" baseline="0" dirty="0"/>
              <a:t>Umgekehrt heißt das ein beliebiges Tupel von k-1 vielen der n Schlüssel kann keiner Information über das Geheimnis erlangen.</a:t>
            </a:r>
          </a:p>
          <a:p>
            <a:r>
              <a:rPr lang="de-DE" baseline="0" dirty="0"/>
              <a:t>Es können auch Schlüssel abhanden kommen und trotzdem ist das Geheimnis noch berechenbar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</a:t>
            </a:r>
            <a:r>
              <a:rPr lang="de-DE" baseline="0" dirty="0"/>
              <a:t> Aufteilung des Geheimnisses, sondern das Geheimnis wird hinter einer </a:t>
            </a:r>
            <a:r>
              <a:rPr lang="de-DE" baseline="0" dirty="0" err="1"/>
              <a:t>Berechung</a:t>
            </a:r>
            <a:r>
              <a:rPr lang="de-DE" baseline="0" dirty="0"/>
              <a:t> versteckt. Und zu der Berechnung benötigte Schlüssel werden verteilt.</a:t>
            </a:r>
          </a:p>
          <a:p>
            <a:endParaRPr lang="de-DE" baseline="0" dirty="0"/>
          </a:p>
          <a:p>
            <a:r>
              <a:rPr lang="de-DE" baseline="0" dirty="0"/>
              <a:t>Das Geheimnis ist Nullstelle des Polynoms!</a:t>
            </a:r>
          </a:p>
          <a:p>
            <a:endParaRPr lang="de-DE" baseline="0" dirty="0"/>
          </a:p>
          <a:p>
            <a:r>
              <a:rPr lang="de-DE" baseline="0" dirty="0"/>
              <a:t>k+1 Parameter: 1 </a:t>
            </a:r>
            <a:r>
              <a:rPr lang="de-DE" baseline="0" dirty="0" err="1"/>
              <a:t>secret</a:t>
            </a:r>
            <a:r>
              <a:rPr lang="de-DE" baseline="0" dirty="0"/>
              <a:t>, k Nullstellen</a:t>
            </a:r>
          </a:p>
          <a:p>
            <a:endParaRPr lang="de-DE" baseline="0" dirty="0"/>
          </a:p>
          <a:p>
            <a:r>
              <a:rPr lang="de-DE" baseline="0" dirty="0"/>
              <a:t>Quasi: Wähle Polynom und verteile noch mehrere Punkt zu </a:t>
            </a:r>
            <a:r>
              <a:rPr lang="de-DE" baseline="0" dirty="0" err="1"/>
              <a:t>rekonstruktion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Polynom eindeutig =&gt; Nullstelle eindeutig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85FC-D880-44A2-9474-D3CFC563067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7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DTLDocumentaST" panose="02000504020000020003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3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7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84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TLDocumentaST" panose="02000504020000020003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00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08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DTLDocumentaST" panose="02000504020000020003" pitchFamily="50" charset="0"/>
              </a:defRPr>
            </a:lvl1pPr>
          </a:lstStyle>
          <a:p>
            <a:r>
              <a:rPr lang="de-DE" dirty="0" err="1"/>
              <a:t>Tilmasterformat</a:t>
            </a:r>
            <a:r>
              <a:rPr lang="de-DE" dirty="0"/>
              <a:t> durch Klicken </a:t>
            </a:r>
            <a:r>
              <a:rPr lang="de-DE" dirty="0" err="1"/>
              <a:t>barbeiten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93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DTLDocumentaST" panose="02000504020000020003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21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TLDocumentaST" panose="02000504020000020003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6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3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4144-302A-40B8-BB29-0076233AE9CF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D8F0-01FB-4CFC-BD4C-E883DEF9E6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72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TLDocumentaST" panose="02000504020000020003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TLDocumentaST" panose="0200050402000002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TLDocumentaST" panose="02000504020000020003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TLDocumentaST" panose="02000504020000020003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TLDocumentaST" panose="02000504020000020003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TLDocumentaST" panose="02000504020000020003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-na.ssl-images-amazon.com/images/G/01/th/aplus/sentrysafe/B005P12C5A-1.jpg" TargetMode="External"/><Relationship Id="rId3" Type="http://schemas.openxmlformats.org/officeDocument/2006/relationships/hyperlink" Target="http://www2.cs.uni-paderborn.de/cs/ag-bloemer/lehre/proseminar_WS2005/material/Volkhausen_Ausarbeitung.pdf?PHPSESSID=edd79a27cb022cfa749b4a2baa7ea6f0" TargetMode="External"/><Relationship Id="rId7" Type="http://schemas.openxmlformats.org/officeDocument/2006/relationships/hyperlink" Target="https://en.wikipedia.org/wiki/Malleability_(cryptography)" TargetMode="External"/><Relationship Id="rId2" Type="http://schemas.openxmlformats.org/officeDocument/2006/relationships/hyperlink" Target="http://www.crypto.ruhr-uni-bochum.de/imperia/md/content/Kiltz/12/ss12/krypto2/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Paillier-Kryptosystem" TargetMode="External"/><Relationship Id="rId5" Type="http://schemas.openxmlformats.org/officeDocument/2006/relationships/hyperlink" Target="https://en.wikipedia.org/wiki/Paillier_cryptosystem" TargetMode="External"/><Relationship Id="rId10" Type="http://schemas.openxmlformats.org/officeDocument/2006/relationships/hyperlink" Target="https://upload.wikimedia.org/wikipedia/commons/4/4c/Polynomial-interpolation.svg" TargetMode="External"/><Relationship Id="rId4" Type="http://schemas.openxmlformats.org/officeDocument/2006/relationships/hyperlink" Target="https://www.cosy.sbg.ac.at/~uhl/PScrypt12/HomomorphicEncryption.pdf" TargetMode="External"/><Relationship Id="rId9" Type="http://schemas.openxmlformats.org/officeDocument/2006/relationships/hyperlink" Target="http://www.kaba.com/media-resized/321576/v13/resized752x-1/schluessel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28650" y="1399594"/>
            <a:ext cx="7886700" cy="1905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861109"/>
            <a:ext cx="7772400" cy="2387600"/>
          </a:xfrm>
        </p:spPr>
        <p:txBody>
          <a:bodyPr>
            <a:noAutofit/>
          </a:bodyPr>
          <a:lstStyle/>
          <a:p>
            <a:r>
              <a:rPr lang="de-DE" sz="4000" dirty="0"/>
              <a:t>Integritätsprüfung der Ergebnisse </a:t>
            </a:r>
            <a:r>
              <a:rPr lang="de-DE" sz="4000" dirty="0" err="1"/>
              <a:t>homomorpher</a:t>
            </a:r>
            <a:r>
              <a:rPr lang="de-DE" sz="4000" dirty="0"/>
              <a:t> Operationen mit Secret Sharing Mechanismen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804557"/>
            <a:ext cx="6858000" cy="223701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Einleitungsvortrag für eine Bachelorarbeit</a:t>
            </a:r>
          </a:p>
          <a:p>
            <a:r>
              <a:rPr lang="de-DE" dirty="0"/>
              <a:t>Matthias Ulbrich</a:t>
            </a:r>
          </a:p>
          <a:p>
            <a:endParaRPr lang="de-DE" dirty="0"/>
          </a:p>
          <a:p>
            <a:r>
              <a:rPr lang="de-DE" dirty="0"/>
              <a:t>Betreuerin: Dipl.-Inf. </a:t>
            </a:r>
            <a:r>
              <a:rPr lang="de-DE" dirty="0" err="1"/>
              <a:t>Saffija</a:t>
            </a:r>
            <a:r>
              <a:rPr lang="de-DE" dirty="0"/>
              <a:t> Kasem-Madani</a:t>
            </a:r>
          </a:p>
          <a:p>
            <a:r>
              <a:rPr lang="de-DE" dirty="0"/>
              <a:t>Leitung: Prof. Michael Meier</a:t>
            </a:r>
          </a:p>
          <a:p>
            <a:r>
              <a:rPr lang="de-DE" dirty="0"/>
              <a:t>Informatik 4 – IT Security – Universität Bonn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69" y="5084849"/>
            <a:ext cx="1106261" cy="81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</a:t>
            </a:r>
            <a:r>
              <a:rPr lang="de-DE" dirty="0" err="1"/>
              <a:t>Shamir‘s</a:t>
            </a:r>
            <a:r>
              <a:rPr lang="de-DE" dirty="0"/>
              <a:t> Secret Sharing:</a:t>
            </a:r>
            <a:br>
              <a:rPr lang="de-DE" dirty="0"/>
            </a:br>
            <a:r>
              <a:rPr lang="de-DE" dirty="0"/>
              <a:t>Teilen des Geheimnisses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Wähle zufälliges Polynom: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groupCh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𝑠𝑒𝑐𝑟𝑒𝑡</m:t>
                            </m:r>
                          </m:lim>
                        </m:limLow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br>
                  <a:rPr lang="de-DE" dirty="0"/>
                </a:br>
                <a:br>
                  <a:rPr lang="de-DE" sz="800" dirty="0"/>
                </a:br>
                <a:br>
                  <a:rPr lang="de-DE" sz="80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sind die zu teilenden Shares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</a:rPr>
                  <a:t>Erzeuge n-k viele zusätzlich Stütz-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r>
                  <a:rPr lang="de-DE" dirty="0">
                    <a:solidFill>
                      <a:schemeClr val="bg1"/>
                    </a:solidFill>
                  </a:rPr>
                  <a:t>punkte zur Rekonstruktion.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r>
                  <a:rPr lang="de-DE" u="sng" dirty="0">
                    <a:solidFill>
                      <a:schemeClr val="bg1"/>
                    </a:solidFill>
                  </a:rPr>
                  <a:t>Überbestimmtes</a:t>
                </a:r>
                <a:r>
                  <a:rPr lang="de-DE" dirty="0">
                    <a:solidFill>
                      <a:schemeClr val="bg1"/>
                    </a:solidFill>
                  </a:rPr>
                  <a:t> Polynom vom Grad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r>
                  <a:rPr lang="de-DE" dirty="0">
                    <a:solidFill>
                      <a:schemeClr val="bg1"/>
                    </a:solidFill>
                  </a:rPr>
                  <a:t>n &gt; k: bestimmt durch k+1 Parameter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br>
                  <a:rPr lang="de-DE" dirty="0">
                    <a:solidFill>
                      <a:schemeClr val="bg1"/>
                    </a:solidFill>
                  </a:rPr>
                </a:br>
                <a:r>
                  <a:rPr lang="de-DE" dirty="0">
                    <a:solidFill>
                      <a:schemeClr val="bg1"/>
                    </a:solidFill>
                  </a:rPr>
                  <a:t>bis k viele Schlüssel: ∞-viele Polynome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r>
                  <a:rPr lang="de-DE" dirty="0">
                    <a:solidFill>
                      <a:schemeClr val="bg1"/>
                    </a:solidFill>
                  </a:rPr>
                  <a:t>k bis n viele Schlüssel: Polynom eindeutig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3"/>
                <a:stretch>
                  <a:fillRect l="-1082" t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0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66" y="1825625"/>
            <a:ext cx="2821055" cy="48371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</a:t>
            </a:r>
            <a:r>
              <a:rPr lang="de-DE" dirty="0" err="1"/>
              <a:t>Shamir‘s</a:t>
            </a:r>
            <a:r>
              <a:rPr lang="de-DE" dirty="0"/>
              <a:t> Secret Sharing:</a:t>
            </a:r>
            <a:br>
              <a:rPr lang="de-DE" dirty="0"/>
            </a:br>
            <a:r>
              <a:rPr lang="de-DE" dirty="0"/>
              <a:t>Teilen des Geheimnisses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Wähle zufälliges Polynom: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groupCh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𝑠𝑒𝑐𝑟𝑒𝑡</m:t>
                            </m:r>
                          </m:lim>
                        </m:limLow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br>
                  <a:rPr lang="de-DE" dirty="0"/>
                </a:br>
                <a:br>
                  <a:rPr lang="de-DE" sz="800" dirty="0"/>
                </a:br>
                <a:br>
                  <a:rPr lang="de-DE" sz="80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sind die zu teilenden Shares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Erzeuge n-k viele zusätzliche Stütz-</a:t>
                </a:r>
                <a:br>
                  <a:rPr lang="de-DE" dirty="0"/>
                </a:br>
                <a:r>
                  <a:rPr lang="de-DE" dirty="0"/>
                  <a:t>punkte zur Rekonstruktion.</a:t>
                </a:r>
                <a:br>
                  <a:rPr lang="de-DE" dirty="0"/>
                </a:br>
                <a:r>
                  <a:rPr lang="de-DE" b="1" dirty="0"/>
                  <a:t>Überbestimmtes</a:t>
                </a:r>
                <a:r>
                  <a:rPr lang="de-DE" dirty="0"/>
                  <a:t> Polynom vom Grad</a:t>
                </a:r>
                <a:br>
                  <a:rPr lang="de-DE" dirty="0"/>
                </a:br>
                <a:r>
                  <a:rPr lang="de-DE" dirty="0"/>
                  <a:t>n &gt; k: bestimmt durch k+1 Parameter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bis k-1 viele Schlüssel: ∞-viele Polynome</a:t>
                </a:r>
                <a:br>
                  <a:rPr lang="de-DE" dirty="0"/>
                </a:br>
                <a:r>
                  <a:rPr lang="de-DE" dirty="0"/>
                  <a:t>k bis n viele Schlüssel: Polynom eindeutig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4"/>
                <a:stretch>
                  <a:fillRect l="-1082" t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r Verbinder 5"/>
          <p:cNvCxnSpPr/>
          <p:nvPr/>
        </p:nvCxnSpPr>
        <p:spPr>
          <a:xfrm>
            <a:off x="7389845" y="1922106"/>
            <a:ext cx="23326" cy="47406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6249466" y="4931229"/>
            <a:ext cx="2821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2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Shamir‘s</a:t>
            </a:r>
            <a:r>
              <a:rPr lang="de-DE" dirty="0"/>
              <a:t> Secret Sharing:</a:t>
            </a:r>
            <a:br>
              <a:rPr lang="de-DE" dirty="0"/>
            </a:br>
            <a:r>
              <a:rPr lang="de-DE" dirty="0"/>
              <a:t>Rekonstruktion des Geheimnisses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364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Lagrange-Interpolation, Rekonstruktion des Polynoms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anhand der S</a:t>
                </a:r>
                <a:r>
                  <a:rPr lang="de-DE" dirty="0" err="1"/>
                  <a:t>hares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Idee:</a:t>
                </a:r>
                <a:br>
                  <a:rPr lang="de-D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Wie muss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/>
                  <a:t> aussehen?</a:t>
                </a:r>
                <a:br>
                  <a:rPr lang="de-D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chemeClr val="bg1"/>
                    </a:solidFill>
                  </a:rPr>
                  <a:t>Anmerkung: 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r>
                  <a:rPr lang="de-DE" dirty="0">
                    <a:solidFill>
                      <a:schemeClr val="bg1"/>
                    </a:solidFill>
                  </a:rPr>
                  <a:t>Man rechnet in Primzahlrestklassengruppen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36432"/>
              </a:xfrm>
              <a:blipFill>
                <a:blip r:embed="rId3"/>
                <a:stretch>
                  <a:fillRect l="-1159" t="-17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61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Shamir‘s</a:t>
            </a:r>
            <a:r>
              <a:rPr lang="de-DE" dirty="0"/>
              <a:t> Secret Sharing:</a:t>
            </a:r>
            <a:br>
              <a:rPr lang="de-DE" dirty="0"/>
            </a:br>
            <a:r>
              <a:rPr lang="de-DE" dirty="0"/>
              <a:t>Rekonstruktion des Geheimnisses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364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Lagrange-Interpolation, Rekonstruktion des Polynoms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anhand der S</a:t>
                </a:r>
                <a:r>
                  <a:rPr lang="de-DE" dirty="0" err="1"/>
                  <a:t>hares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Idee:</a:t>
                </a:r>
                <a:br>
                  <a:rPr lang="de-D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Wie muss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/>
                  <a:t> aussehen?</a:t>
                </a:r>
                <a:br>
                  <a:rPr lang="de-D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Anmerkung: </a:t>
                </a:r>
                <a:br>
                  <a:rPr lang="de-DE" dirty="0"/>
                </a:br>
                <a:r>
                  <a:rPr lang="de-DE" dirty="0"/>
                  <a:t>Man rechnet in Primzahlrestklassengruppen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36432"/>
              </a:xfrm>
              <a:blipFill>
                <a:blip r:embed="rId3"/>
                <a:stretch>
                  <a:fillRect l="-1159" t="-17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17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Anwendungsfall der Bachelorarbeit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Verarbeitung </a:t>
            </a:r>
            <a:r>
              <a:rPr lang="de-DE" dirty="0" err="1"/>
              <a:t>Pseudonymisierter</a:t>
            </a:r>
            <a:r>
              <a:rPr lang="de-DE" dirty="0"/>
              <a:t> Daten mit Secure Multiparty </a:t>
            </a:r>
            <a:r>
              <a:rPr lang="de-DE" dirty="0" err="1"/>
              <a:t>Computation</a:t>
            </a:r>
            <a:r>
              <a:rPr lang="de-DE" dirty="0"/>
              <a:t> bei minimalen Vertrauen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100380" y="3766090"/>
            <a:ext cx="2774196" cy="1022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Analyzer</a:t>
            </a:r>
          </a:p>
        </p:txBody>
      </p:sp>
      <p:sp>
        <p:nvSpPr>
          <p:cNvPr id="6" name="Rechteck 5"/>
          <p:cNvSpPr/>
          <p:nvPr/>
        </p:nvSpPr>
        <p:spPr>
          <a:xfrm>
            <a:off x="5437322" y="3766090"/>
            <a:ext cx="2774196" cy="1022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TTP (evtl. mehrere)</a:t>
            </a:r>
          </a:p>
        </p:txBody>
      </p:sp>
      <p:sp>
        <p:nvSpPr>
          <p:cNvPr id="7" name="Rechteck 6"/>
          <p:cNvSpPr/>
          <p:nvPr/>
        </p:nvSpPr>
        <p:spPr>
          <a:xfrm>
            <a:off x="2131017" y="5589395"/>
            <a:ext cx="2774196" cy="1022888"/>
          </a:xfrm>
          <a:prstGeom prst="rect">
            <a:avLst/>
          </a:prstGeom>
          <a:solidFill>
            <a:srgbClr val="A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Dataholder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918915" y="617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2014780" y="4787613"/>
            <a:ext cx="617026" cy="801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6" idx="2"/>
          </p:cNvCxnSpPr>
          <p:nvPr/>
        </p:nvCxnSpPr>
        <p:spPr>
          <a:xfrm flipV="1">
            <a:off x="4545200" y="4788978"/>
            <a:ext cx="2279220" cy="800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25808" y="5654052"/>
            <a:ext cx="3529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erheben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Weitergabe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Pseudonymisierung</a:t>
            </a:r>
            <a:r>
              <a:rPr lang="de-DE" dirty="0"/>
              <a:t> mit </a:t>
            </a:r>
            <a:r>
              <a:rPr lang="de-DE" dirty="0" err="1"/>
              <a:t>Pailler</a:t>
            </a:r>
            <a:endParaRPr lang="de-DE" dirty="0"/>
          </a:p>
          <a:p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911384" y="4123339"/>
            <a:ext cx="1512054" cy="15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3911384" y="4355523"/>
            <a:ext cx="1456846" cy="1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218557" y="3030409"/>
            <a:ext cx="28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der pseudo-</a:t>
            </a:r>
            <a:r>
              <a:rPr lang="de-DE" dirty="0" err="1"/>
              <a:t>nymisierten</a:t>
            </a:r>
            <a:r>
              <a:rPr lang="de-DE" dirty="0"/>
              <a:t> Daten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37322" y="3073873"/>
            <a:ext cx="277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Hilft dem </a:t>
            </a:r>
            <a:r>
              <a:rPr lang="de-DE" dirty="0" err="1"/>
              <a:t>Analyser</a:t>
            </a:r>
            <a:r>
              <a:rPr lang="de-DE" dirty="0"/>
              <a:t> die Daten zu verarbeiten </a:t>
            </a:r>
          </a:p>
        </p:txBody>
      </p:sp>
    </p:spTree>
    <p:extLst>
      <p:ext uri="{BB962C8B-B14F-4D97-AF65-F5344CB8AC3E}">
        <p14:creationId xmlns:p14="http://schemas.microsoft.com/office/powerpoint/2010/main" val="311360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774915" y="2908981"/>
            <a:ext cx="7740435" cy="2205577"/>
          </a:xfrm>
          <a:prstGeom prst="roundRect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Anwendungsfall der Bachelorarbeit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1" dirty="0"/>
              <a:t>Design eines </a:t>
            </a:r>
            <a:r>
              <a:rPr lang="de-DE" b="1" dirty="0" err="1"/>
              <a:t>Verarbeitungsshemas</a:t>
            </a:r>
            <a:r>
              <a:rPr lang="de-DE" b="1" dirty="0"/>
              <a:t> </a:t>
            </a:r>
            <a:r>
              <a:rPr lang="de-DE" dirty="0"/>
              <a:t>mit Secret Sharing (minimales Vertrauen)</a:t>
            </a:r>
          </a:p>
        </p:txBody>
      </p:sp>
      <p:sp>
        <p:nvSpPr>
          <p:cNvPr id="5" name="Rechteck 4"/>
          <p:cNvSpPr/>
          <p:nvPr/>
        </p:nvSpPr>
        <p:spPr>
          <a:xfrm>
            <a:off x="1100380" y="3766090"/>
            <a:ext cx="2774196" cy="1022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Analyzer</a:t>
            </a:r>
          </a:p>
        </p:txBody>
      </p:sp>
      <p:sp>
        <p:nvSpPr>
          <p:cNvPr id="6" name="Rechteck 5"/>
          <p:cNvSpPr/>
          <p:nvPr/>
        </p:nvSpPr>
        <p:spPr>
          <a:xfrm>
            <a:off x="5437322" y="3766090"/>
            <a:ext cx="2774196" cy="1022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TTP (evtl. mehrere)</a:t>
            </a:r>
          </a:p>
        </p:txBody>
      </p:sp>
      <p:sp>
        <p:nvSpPr>
          <p:cNvPr id="7" name="Rechteck 6"/>
          <p:cNvSpPr/>
          <p:nvPr/>
        </p:nvSpPr>
        <p:spPr>
          <a:xfrm>
            <a:off x="2131017" y="5589395"/>
            <a:ext cx="2774196" cy="1022888"/>
          </a:xfrm>
          <a:prstGeom prst="rect">
            <a:avLst/>
          </a:prstGeom>
          <a:solidFill>
            <a:srgbClr val="A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Dataholder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918915" y="617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2014780" y="4787613"/>
            <a:ext cx="617026" cy="801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6" idx="2"/>
          </p:cNvCxnSpPr>
          <p:nvPr/>
        </p:nvCxnSpPr>
        <p:spPr>
          <a:xfrm flipV="1">
            <a:off x="4545200" y="4788978"/>
            <a:ext cx="2279220" cy="800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25808" y="5654052"/>
            <a:ext cx="3529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erheben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Weitergabe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Pseudonymisierung</a:t>
            </a:r>
            <a:r>
              <a:rPr lang="de-DE" dirty="0"/>
              <a:t> mit </a:t>
            </a:r>
            <a:r>
              <a:rPr lang="de-DE" dirty="0" err="1"/>
              <a:t>Pailler</a:t>
            </a:r>
            <a:endParaRPr lang="de-DE" dirty="0"/>
          </a:p>
          <a:p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911384" y="4123339"/>
            <a:ext cx="1512054" cy="15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3911384" y="4355523"/>
            <a:ext cx="1456846" cy="1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218557" y="3030409"/>
            <a:ext cx="28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der pseudo-</a:t>
            </a:r>
            <a:r>
              <a:rPr lang="de-DE" dirty="0" err="1"/>
              <a:t>nymisierten</a:t>
            </a:r>
            <a:r>
              <a:rPr lang="de-DE" dirty="0"/>
              <a:t> Daten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37322" y="3073873"/>
            <a:ext cx="277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Hilft dem </a:t>
            </a:r>
            <a:r>
              <a:rPr lang="de-DE" dirty="0" err="1"/>
              <a:t>Analyser</a:t>
            </a:r>
            <a:r>
              <a:rPr lang="de-DE" dirty="0"/>
              <a:t> die Daten zu verarbeiten 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476429" y="3553331"/>
            <a:ext cx="24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?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505002" y="4416494"/>
            <a:ext cx="24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?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935188" y="5114558"/>
            <a:ext cx="24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853195" y="5158029"/>
            <a:ext cx="24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?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186963" y="2997428"/>
            <a:ext cx="125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SSS</a:t>
            </a:r>
          </a:p>
        </p:txBody>
      </p:sp>
    </p:spTree>
    <p:extLst>
      <p:ext uri="{BB962C8B-B14F-4D97-AF65-F5344CB8AC3E}">
        <p14:creationId xmlns:p14="http://schemas.microsoft.com/office/powerpoint/2010/main" val="252076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Anwendungsfall der Bachelorarbeit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1" dirty="0"/>
              <a:t>Design</a:t>
            </a:r>
            <a:r>
              <a:rPr lang="de-DE" dirty="0"/>
              <a:t> </a:t>
            </a:r>
            <a:r>
              <a:rPr lang="de-DE" b="1" dirty="0"/>
              <a:t>eines </a:t>
            </a:r>
            <a:r>
              <a:rPr lang="de-DE" b="1" dirty="0" err="1"/>
              <a:t>Verarbeitungsshemas</a:t>
            </a:r>
            <a:r>
              <a:rPr lang="de-DE" b="1" dirty="0"/>
              <a:t> </a:t>
            </a:r>
            <a:r>
              <a:rPr lang="de-DE" dirty="0"/>
              <a:t>mit Secret Sharing (minimales Vertrauen)</a:t>
            </a:r>
          </a:p>
          <a:p>
            <a:pPr lvl="1"/>
            <a:r>
              <a:rPr lang="de-DE" dirty="0"/>
              <a:t>Welche minimalen Informationen muss der Dataholder zur Verfügung stellen?  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Entwurf eines Protokolls </a:t>
            </a:r>
            <a:r>
              <a:rPr lang="de-DE" dirty="0"/>
              <a:t>für die Kommunikation zwischen den Shareholdern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Analyse und Bewertung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Malleability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Performance </a:t>
            </a:r>
          </a:p>
          <a:p>
            <a:pPr lvl="1"/>
            <a:r>
              <a:rPr lang="de-DE" dirty="0"/>
              <a:t>Evtl. Schwachstellen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918915" y="617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66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3"/>
          <p:cNvSpPr/>
          <p:nvPr/>
        </p:nvSpPr>
        <p:spPr>
          <a:xfrm>
            <a:off x="628650" y="4430895"/>
            <a:ext cx="7647445" cy="1911310"/>
          </a:xfrm>
          <a:prstGeom prst="rightArrow">
            <a:avLst/>
          </a:prstGeom>
          <a:solidFill>
            <a:srgbClr val="D4A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Zeitplan für die Bachelorarbeit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744593"/>
            <a:ext cx="7886700" cy="4351338"/>
          </a:xfrm>
        </p:spPr>
        <p:txBody>
          <a:bodyPr/>
          <a:lstStyle/>
          <a:p>
            <a:r>
              <a:rPr lang="de-DE" dirty="0"/>
              <a:t>Insgesamt 4.5 Monate/18 Wochen;</a:t>
            </a:r>
            <a:br>
              <a:rPr lang="de-DE" dirty="0"/>
            </a:br>
            <a:r>
              <a:rPr lang="de-DE" dirty="0"/>
              <a:t>6W Recherche, 6W Umsetzung, 3W Ausarbeitung und Nacharbeit, 3W Puffer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0819" y="292818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heute</a:t>
            </a:r>
          </a:p>
          <a:p>
            <a:r>
              <a:rPr lang="de-DE" b="1" dirty="0"/>
              <a:t>8.12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776852" y="3616954"/>
            <a:ext cx="7745" cy="2082902"/>
          </a:xfrm>
          <a:prstGeom prst="line">
            <a:avLst/>
          </a:prstGeom>
          <a:ln w="57150">
            <a:solidFill>
              <a:srgbClr val="D4A4C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230182" y="2928184"/>
            <a:ext cx="150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Weihnachten</a:t>
            </a:r>
          </a:p>
          <a:p>
            <a:r>
              <a:rPr lang="de-DE" b="1" dirty="0"/>
              <a:t>23.12-2.1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76664" y="2900326"/>
            <a:ext cx="141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6.W</a:t>
            </a:r>
          </a:p>
          <a:p>
            <a:r>
              <a:rPr lang="de-DE" b="1" dirty="0"/>
              <a:t>28.1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113226" y="2928184"/>
            <a:ext cx="141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12.W</a:t>
            </a:r>
          </a:p>
          <a:p>
            <a:r>
              <a:rPr lang="de-DE" b="1" dirty="0"/>
              <a:t>11.3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356242" y="2928184"/>
            <a:ext cx="141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15.W</a:t>
            </a:r>
          </a:p>
          <a:p>
            <a:r>
              <a:rPr lang="de-DE" b="1" dirty="0"/>
              <a:t>1.4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157672" y="5826669"/>
            <a:ext cx="141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Beginn SS</a:t>
            </a:r>
          </a:p>
          <a:p>
            <a:r>
              <a:rPr lang="de-DE" b="1" dirty="0"/>
              <a:t>1.4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69954" y="2928184"/>
            <a:ext cx="141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18.W</a:t>
            </a:r>
          </a:p>
          <a:p>
            <a:r>
              <a:rPr lang="de-DE" b="1" dirty="0"/>
              <a:t>22.4</a:t>
            </a:r>
          </a:p>
        </p:txBody>
      </p:sp>
      <p:cxnSp>
        <p:nvCxnSpPr>
          <p:cNvPr id="20" name="Gerader Verbinder 19"/>
          <p:cNvCxnSpPr/>
          <p:nvPr/>
        </p:nvCxnSpPr>
        <p:spPr>
          <a:xfrm flipH="1">
            <a:off x="1493040" y="3616954"/>
            <a:ext cx="7745" cy="2082902"/>
          </a:xfrm>
          <a:prstGeom prst="line">
            <a:avLst/>
          </a:prstGeom>
          <a:ln w="57150">
            <a:solidFill>
              <a:srgbClr val="D4A4C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1950761" y="3616954"/>
            <a:ext cx="7745" cy="2082902"/>
          </a:xfrm>
          <a:prstGeom prst="line">
            <a:avLst/>
          </a:prstGeom>
          <a:ln w="57150">
            <a:solidFill>
              <a:srgbClr val="D4A4C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3416010" y="3573609"/>
            <a:ext cx="7745" cy="2082902"/>
          </a:xfrm>
          <a:prstGeom prst="line">
            <a:avLst/>
          </a:prstGeom>
          <a:ln w="57150">
            <a:solidFill>
              <a:srgbClr val="D4A4C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5482523" y="3616954"/>
            <a:ext cx="7745" cy="2082902"/>
          </a:xfrm>
          <a:prstGeom prst="line">
            <a:avLst/>
          </a:prstGeom>
          <a:ln w="57150">
            <a:solidFill>
              <a:srgbClr val="D4A4C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6739323" y="3573609"/>
            <a:ext cx="7745" cy="2082902"/>
          </a:xfrm>
          <a:prstGeom prst="line">
            <a:avLst/>
          </a:prstGeom>
          <a:ln w="57150">
            <a:solidFill>
              <a:srgbClr val="D4A4C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7967093" y="3573609"/>
            <a:ext cx="7745" cy="2082902"/>
          </a:xfrm>
          <a:prstGeom prst="line">
            <a:avLst/>
          </a:prstGeom>
          <a:ln w="57150">
            <a:solidFill>
              <a:srgbClr val="D4A4C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716702" y="5780475"/>
            <a:ext cx="141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Beginn VL</a:t>
            </a:r>
          </a:p>
          <a:p>
            <a:r>
              <a:rPr lang="de-DE" b="1" dirty="0"/>
              <a:t>18.4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167678" y="5201884"/>
            <a:ext cx="15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Recherche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837136" y="5201884"/>
            <a:ext cx="15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Umsetzung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43144" y="4931219"/>
            <a:ext cx="150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Ausarbeitung</a:t>
            </a:r>
            <a:br>
              <a:rPr lang="de-DE" b="1" dirty="0"/>
            </a:br>
            <a:r>
              <a:rPr lang="de-DE" b="1" dirty="0"/>
              <a:t>und</a:t>
            </a:r>
            <a:br>
              <a:rPr lang="de-DE" b="1" dirty="0"/>
            </a:br>
            <a:r>
              <a:rPr lang="de-DE" b="1" dirty="0"/>
              <a:t>Nacharbeit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895695" y="5201884"/>
            <a:ext cx="87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Puffer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782805" y="5854549"/>
            <a:ext cx="150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Klausurphase</a:t>
            </a:r>
          </a:p>
          <a:p>
            <a:r>
              <a:rPr lang="de-DE" b="1" dirty="0"/>
              <a:t>13.2-25.2 </a:t>
            </a:r>
          </a:p>
        </p:txBody>
      </p:sp>
    </p:spTree>
    <p:extLst>
      <p:ext uri="{BB962C8B-B14F-4D97-AF65-F5344CB8AC3E}">
        <p14:creationId xmlns:p14="http://schemas.microsoft.com/office/powerpoint/2010/main" val="167148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291461" cy="48201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dirty="0"/>
              <a:t>Literaturnachweise</a:t>
            </a:r>
          </a:p>
          <a:p>
            <a:r>
              <a:rPr lang="de-DE" sz="1400" dirty="0"/>
              <a:t>1979 Communications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ACM </a:t>
            </a:r>
            <a:r>
              <a:rPr lang="de-DE" sz="1400" dirty="0" err="1"/>
              <a:t>Vol</a:t>
            </a:r>
            <a:r>
              <a:rPr lang="de-DE" sz="1400" dirty="0"/>
              <a:t> 22 </a:t>
            </a:r>
            <a:r>
              <a:rPr lang="de-DE" sz="1400" dirty="0" err="1"/>
              <a:t>Number</a:t>
            </a:r>
            <a:r>
              <a:rPr lang="de-DE" sz="1400" dirty="0"/>
              <a:t> 11, </a:t>
            </a:r>
            <a:r>
              <a:rPr lang="de-DE" sz="1400" i="1" dirty="0" err="1"/>
              <a:t>How</a:t>
            </a:r>
            <a:r>
              <a:rPr lang="de-DE" sz="1400" i="1" dirty="0"/>
              <a:t> </a:t>
            </a:r>
            <a:r>
              <a:rPr lang="de-DE" sz="1400" i="1" dirty="0" err="1"/>
              <a:t>to</a:t>
            </a:r>
            <a:r>
              <a:rPr lang="de-DE" sz="1400" i="1" dirty="0"/>
              <a:t> Share a Secret</a:t>
            </a:r>
            <a:r>
              <a:rPr lang="de-DE" sz="1400" dirty="0"/>
              <a:t>, Adi </a:t>
            </a:r>
            <a:r>
              <a:rPr lang="de-DE" sz="1400" dirty="0" err="1"/>
              <a:t>Shamir</a:t>
            </a:r>
            <a:r>
              <a:rPr lang="de-DE" sz="1400" dirty="0"/>
              <a:t>, </a:t>
            </a:r>
          </a:p>
          <a:p>
            <a:r>
              <a:rPr lang="de-DE" sz="1400" dirty="0"/>
              <a:t>2008,</a:t>
            </a:r>
            <a:r>
              <a:rPr lang="de-DE" sz="1400" i="1" dirty="0"/>
              <a:t> </a:t>
            </a:r>
            <a:r>
              <a:rPr lang="de-DE" sz="1400" i="1" dirty="0" err="1"/>
              <a:t>Introduction</a:t>
            </a:r>
            <a:r>
              <a:rPr lang="de-DE" sz="1400" i="1" dirty="0"/>
              <a:t> </a:t>
            </a:r>
            <a:r>
              <a:rPr lang="de-DE" sz="1400" i="1" dirty="0" err="1"/>
              <a:t>into</a:t>
            </a:r>
            <a:r>
              <a:rPr lang="de-DE" sz="1400" i="1" dirty="0"/>
              <a:t> Modern </a:t>
            </a:r>
            <a:r>
              <a:rPr lang="de-DE" sz="1400" i="1" dirty="0" err="1"/>
              <a:t>Cryptography</a:t>
            </a:r>
            <a:r>
              <a:rPr lang="de-DE" sz="1400" dirty="0"/>
              <a:t>, Jonathan Katz </a:t>
            </a:r>
            <a:r>
              <a:rPr lang="de-DE" sz="1400" dirty="0" err="1"/>
              <a:t>and</a:t>
            </a:r>
            <a:r>
              <a:rPr lang="de-DE" sz="1400" dirty="0"/>
              <a:t> Yehuda </a:t>
            </a:r>
            <a:r>
              <a:rPr lang="de-DE" sz="1400" dirty="0" err="1"/>
              <a:t>Lindell</a:t>
            </a:r>
            <a:r>
              <a:rPr lang="de-DE" sz="1400" dirty="0"/>
              <a:t> </a:t>
            </a:r>
          </a:p>
          <a:p>
            <a:r>
              <a:rPr lang="de-DE" sz="1400" dirty="0"/>
              <a:t>2012</a:t>
            </a:r>
            <a:r>
              <a:rPr lang="de-DE" sz="1400" i="1" dirty="0"/>
              <a:t>, </a:t>
            </a:r>
            <a:r>
              <a:rPr lang="de-DE" sz="1400" i="1" dirty="0" err="1"/>
              <a:t>Krypto</a:t>
            </a:r>
            <a:r>
              <a:rPr lang="de-DE" sz="1400" i="1" dirty="0"/>
              <a:t> 2 VL 10, RUB</a:t>
            </a:r>
            <a:r>
              <a:rPr lang="de-DE" sz="1400" dirty="0"/>
              <a:t>, Eike </a:t>
            </a:r>
            <a:r>
              <a:rPr lang="de-DE" sz="1400" dirty="0" err="1"/>
              <a:t>Kiltz</a:t>
            </a:r>
            <a:br>
              <a:rPr lang="de-DE" sz="1400" dirty="0"/>
            </a:br>
            <a:r>
              <a:rPr lang="de-DE" sz="1400" dirty="0">
                <a:hlinkClick r:id="rId2"/>
              </a:rPr>
              <a:t>http://www.crypto.ruhr-uni-bochum.de/imperia/md/content/Kiltz/12/ss12/krypto2/10.pdf</a:t>
            </a:r>
            <a:endParaRPr lang="de-DE" sz="1400" dirty="0"/>
          </a:p>
          <a:p>
            <a:r>
              <a:rPr lang="de-DE" sz="1400" dirty="0"/>
              <a:t>2006, </a:t>
            </a:r>
            <a:r>
              <a:rPr lang="en-US" sz="1400" i="1" dirty="0" err="1"/>
              <a:t>Paillier</a:t>
            </a:r>
            <a:r>
              <a:rPr lang="en-US" sz="1400" i="1" dirty="0"/>
              <a:t> Cryptosystem: A Mathematical Introduction</a:t>
            </a:r>
            <a:r>
              <a:rPr lang="en-US" sz="1400" dirty="0"/>
              <a:t>, Tobias </a:t>
            </a:r>
            <a:r>
              <a:rPr lang="en-US" sz="1400" dirty="0" err="1"/>
              <a:t>Volkhausen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http://www2.cs.uni-paderborn.de/cs/ag-bloemer/lehre/proseminar_WS2005/material/Volkhausen_Ausarbeitung.pdf?PHPSESSID=edd79a27cb022cfa749b4a2baa7ea6f0</a:t>
            </a:r>
            <a:endParaRPr lang="en-US" sz="1400" dirty="0"/>
          </a:p>
          <a:p>
            <a:r>
              <a:rPr lang="en-US" sz="1400" dirty="0"/>
              <a:t>2012, </a:t>
            </a:r>
            <a:r>
              <a:rPr lang="en-US" sz="1400" i="1" dirty="0" err="1"/>
              <a:t>Homomophe</a:t>
            </a:r>
            <a:r>
              <a:rPr lang="en-US" sz="1400" i="1" dirty="0"/>
              <a:t> </a:t>
            </a:r>
            <a:r>
              <a:rPr lang="en-US" sz="1400" i="1" dirty="0" err="1"/>
              <a:t>Verschlüsselung</a:t>
            </a:r>
            <a:r>
              <a:rPr lang="en-US" sz="1400" dirty="0"/>
              <a:t>, Sophie Friedrich et al.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https://www.cosy.sbg.ac.at/~uhl/PScrypt12/HomomorphicEncryption.pdf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https://en.wikipedia.org/wiki/Paillier_cryptosystem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https://de.wikipedia.org/wiki/Paillier-Kryptosystem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https://en.wikipedia.org/wiki/Malleability_(cryptography)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Bildnachweise</a:t>
            </a:r>
            <a:endParaRPr lang="de-DE" sz="1400" dirty="0"/>
          </a:p>
          <a:p>
            <a:r>
              <a:rPr lang="de-DE" sz="1400" dirty="0"/>
              <a:t>Folie 7:</a:t>
            </a:r>
            <a:br>
              <a:rPr lang="de-DE" sz="1400" dirty="0"/>
            </a:br>
            <a:r>
              <a:rPr lang="de-DE" sz="1400" dirty="0">
                <a:hlinkClick r:id="rId8"/>
              </a:rPr>
              <a:t>https://images-na.ssl-images-amazon.com/images/G/01/th/aplus/sentrysafe/B005P12C5A-1.jpg</a:t>
            </a:r>
            <a:br>
              <a:rPr lang="de-DE" sz="1400" dirty="0"/>
            </a:br>
            <a:r>
              <a:rPr lang="de-DE" sz="1400" dirty="0">
                <a:hlinkClick r:id="rId9"/>
              </a:rPr>
              <a:t>http://www.kaba.com/media-resized/321576/v13/resized752x-1/schluessel.jpg</a:t>
            </a:r>
            <a:endParaRPr lang="de-DE" sz="1400" dirty="0"/>
          </a:p>
          <a:p>
            <a:r>
              <a:rPr lang="de-DE" sz="1400" dirty="0"/>
              <a:t>Folie 9:</a:t>
            </a:r>
            <a:br>
              <a:rPr lang="de-DE" sz="1400" dirty="0"/>
            </a:br>
            <a:r>
              <a:rPr lang="de-DE" sz="1400" dirty="0">
                <a:hlinkClick r:id="rId10"/>
              </a:rPr>
              <a:t>https://upload.wikimedia.org/wikipedia/commons/4/4c/Polynomial-interpolation.svg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239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 des Themas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Grundlagen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Pailler</a:t>
            </a:r>
            <a:r>
              <a:rPr lang="de-DE" dirty="0"/>
              <a:t> </a:t>
            </a:r>
            <a:r>
              <a:rPr lang="de-DE" dirty="0" err="1"/>
              <a:t>Kryptosystem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Shamir‘s</a:t>
            </a:r>
            <a:r>
              <a:rPr lang="de-DE" dirty="0"/>
              <a:t> Secret Sharing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Anwendungsfall der Bachelorarbeit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Zeitplan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1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Motivation des Themas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b="1" dirty="0"/>
                  <a:t>Hintergrund:</a:t>
                </a:r>
              </a:p>
              <a:p>
                <a:r>
                  <a:rPr lang="de-DE" dirty="0"/>
                  <a:t>Datenergebung zur Optimierung von Prozessen, Forschungszwecken … </a:t>
                </a:r>
                <a:br>
                  <a:rPr lang="de-DE" dirty="0"/>
                </a:br>
                <a:r>
                  <a:rPr lang="de-DE" dirty="0"/>
                  <a:t>	Datenschutz      	</a:t>
                </a:r>
                <a:r>
                  <a:rPr lang="de-DE" dirty="0" err="1"/>
                  <a:t>Pseudonymisierung</a:t>
                </a:r>
                <a:endParaRPr lang="de-DE" dirty="0"/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Um </a:t>
                </a:r>
                <a:r>
                  <a:rPr lang="de-DE" dirty="0" err="1">
                    <a:solidFill>
                      <a:schemeClr val="bg1"/>
                    </a:solidFill>
                  </a:rPr>
                  <a:t>pseudonymisierte</a:t>
                </a:r>
                <a:r>
                  <a:rPr lang="de-DE" dirty="0">
                    <a:solidFill>
                      <a:schemeClr val="bg1"/>
                    </a:solidFill>
                  </a:rPr>
                  <a:t> Daten verknüpfen zu können wird der gleiche Klartext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𝑐𝑙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auf verschiedene Arten vorverarbeitet.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br>
                  <a:rPr lang="de-D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Verfügbarkeitsoptionen: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br>
                  <a:rPr lang="de-DE" sz="8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𝑝𝑠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</m:e>
                    </m:d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limLow>
                      <m:limLow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𝑐𝑙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lim>
                    </m:limLow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Low>
                      <m:limLow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𝑐𝑙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lim>
                    </m:limLow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𝑐𝑙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3533613" y="3134136"/>
            <a:ext cx="6664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3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Motivation des Themas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b="1" dirty="0"/>
                  <a:t>Hintergrund:</a:t>
                </a:r>
              </a:p>
              <a:p>
                <a:r>
                  <a:rPr lang="de-DE" dirty="0"/>
                  <a:t>Datenergebung zur Optimierung von Prozessen, Forschungszwecken … </a:t>
                </a:r>
                <a:br>
                  <a:rPr lang="de-DE" dirty="0"/>
                </a:br>
                <a:r>
                  <a:rPr lang="de-DE" dirty="0"/>
                  <a:t>	Datenschutz      	</a:t>
                </a:r>
                <a:r>
                  <a:rPr lang="de-DE" dirty="0" err="1"/>
                  <a:t>Pseudonymisierung</a:t>
                </a:r>
                <a:endParaRPr lang="de-DE" dirty="0"/>
              </a:p>
              <a:p>
                <a:r>
                  <a:rPr lang="de-DE" dirty="0"/>
                  <a:t>Um </a:t>
                </a:r>
                <a:r>
                  <a:rPr lang="de-DE" dirty="0" err="1"/>
                  <a:t>pseudonymisierte</a:t>
                </a:r>
                <a:r>
                  <a:rPr lang="de-DE" dirty="0"/>
                  <a:t> Daten verknüpfen zu können wird der gleiche Klartext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𝑐𝑙</m:t>
                    </m:r>
                  </m:oMath>
                </a14:m>
                <a:r>
                  <a:rPr lang="de-DE" dirty="0"/>
                  <a:t> auf verschiedene Arten vorverarbeitet.</a:t>
                </a:r>
                <a:br>
                  <a:rPr lang="de-DE" dirty="0"/>
                </a:b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Verfügbarkeitsoptionen:</a:t>
                </a:r>
                <a:br>
                  <a:rPr lang="de-DE" dirty="0"/>
                </a:br>
                <a:br>
                  <a:rPr lang="de-DE" sz="80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limLow>
                      <m:limLow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𝑐𝑙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lim>
                    </m:limLow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limLow>
                      <m:limLow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𝑐𝑙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lim>
                    </m:limLow>
                    <m:r>
                      <a:rPr lang="de-D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3533613" y="3134136"/>
            <a:ext cx="6664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8650" y="2532220"/>
            <a:ext cx="7886700" cy="1435623"/>
          </a:xfrm>
          <a:prstGeom prst="rect">
            <a:avLst/>
          </a:prstGeom>
          <a:solidFill>
            <a:srgbClr val="2EF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28650" y="1760308"/>
            <a:ext cx="7886700" cy="770621"/>
          </a:xfrm>
          <a:prstGeom prst="rect">
            <a:avLst/>
          </a:prstGeom>
          <a:solidFill>
            <a:srgbClr val="F8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2.1 </a:t>
            </a:r>
            <a:r>
              <a:rPr lang="de-DE" dirty="0" err="1"/>
              <a:t>Pailler</a:t>
            </a:r>
            <a:r>
              <a:rPr lang="de-DE" dirty="0"/>
              <a:t> Verschlüsselung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0307"/>
                <a:ext cx="7886700" cy="4779977"/>
              </a:xfrm>
            </p:spPr>
            <p:txBody>
              <a:bodyPr>
                <a:normAutofit/>
              </a:bodyPr>
              <a:lstStyle/>
              <a:p>
                <a:r>
                  <a:rPr lang="de-DE" b="1" dirty="0"/>
                  <a:t>Schutzziel: </a:t>
                </a:r>
                <a:r>
                  <a:rPr lang="de-DE" dirty="0"/>
                  <a:t>Verarbeitung von personenbezogenen Daten ohne deren Kenntnisnahme</a:t>
                </a:r>
              </a:p>
              <a:p>
                <a:r>
                  <a:rPr lang="de-DE" b="1" dirty="0"/>
                  <a:t>Maßnahme:</a:t>
                </a:r>
                <a:br>
                  <a:rPr lang="de-DE" b="1" dirty="0"/>
                </a:br>
                <a:r>
                  <a:rPr lang="de-DE" b="1" dirty="0"/>
                  <a:t>Additiv-</a:t>
                </a:r>
                <a:r>
                  <a:rPr lang="de-DE" b="1" dirty="0" err="1"/>
                  <a:t>homomorphe</a:t>
                </a:r>
                <a:r>
                  <a:rPr lang="de-DE" b="1" dirty="0"/>
                  <a:t> asymmetrische Verschlüsselung mit </a:t>
                </a:r>
                <a:r>
                  <a:rPr lang="de-DE" b="1" dirty="0" err="1"/>
                  <a:t>Pailler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Addition von Chiffren ohne vorherige Entschlüsselung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>
                    <a:solidFill>
                      <a:schemeClr val="bg1"/>
                    </a:solidFill>
                  </a:rPr>
                  <a:t>konkret: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r>
                  <a:rPr lang="de-DE" dirty="0">
                    <a:solidFill>
                      <a:schemeClr val="bg1"/>
                    </a:solidFill>
                  </a:rPr>
                  <a:t>Anstelle von Addition auf Klartext führt man ein äquivalente Operation auf einem </a:t>
                </a:r>
                <a:r>
                  <a:rPr lang="de-DE" b="1" dirty="0">
                    <a:solidFill>
                      <a:schemeClr val="bg1"/>
                    </a:solidFill>
                  </a:rPr>
                  <a:t>Isomorphismus</a:t>
                </a:r>
                <a:r>
                  <a:rPr lang="de-DE" dirty="0">
                    <a:solidFill>
                      <a:schemeClr val="bg1"/>
                    </a:solidFill>
                  </a:rPr>
                  <a:t> durch.</a:t>
                </a:r>
                <a:br>
                  <a:rPr lang="de-DE" dirty="0">
                    <a:solidFill>
                      <a:schemeClr val="bg1"/>
                    </a:solidFill>
                  </a:rPr>
                </a:br>
                <a:br>
                  <a:rPr lang="de-D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𝑃𝑎𝑖𝑙𝑙𝑒𝑟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ö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0307"/>
                <a:ext cx="7886700" cy="4779977"/>
              </a:xfrm>
              <a:blipFill>
                <a:blip r:embed="rId3"/>
                <a:stretch>
                  <a:fillRect l="-1005" t="-17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3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8650" y="2532220"/>
            <a:ext cx="7886700" cy="1435623"/>
          </a:xfrm>
          <a:prstGeom prst="rect">
            <a:avLst/>
          </a:prstGeom>
          <a:solidFill>
            <a:srgbClr val="2EF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28650" y="1760308"/>
            <a:ext cx="7886700" cy="770621"/>
          </a:xfrm>
          <a:prstGeom prst="rect">
            <a:avLst/>
          </a:prstGeom>
          <a:solidFill>
            <a:srgbClr val="F8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2.1 </a:t>
            </a:r>
            <a:r>
              <a:rPr lang="de-DE" dirty="0" err="1"/>
              <a:t>Pailler</a:t>
            </a:r>
            <a:r>
              <a:rPr lang="de-DE" dirty="0"/>
              <a:t> Verschlüsselung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0307"/>
                <a:ext cx="7886700" cy="4779977"/>
              </a:xfrm>
            </p:spPr>
            <p:txBody>
              <a:bodyPr>
                <a:normAutofit/>
              </a:bodyPr>
              <a:lstStyle/>
              <a:p>
                <a:r>
                  <a:rPr lang="de-DE" b="1" dirty="0"/>
                  <a:t>Schutzziel: </a:t>
                </a:r>
                <a:r>
                  <a:rPr lang="de-DE" dirty="0"/>
                  <a:t>Verarbeitung von personenbezogenen Daten ohne deren Kenntnisnahme</a:t>
                </a:r>
              </a:p>
              <a:p>
                <a:r>
                  <a:rPr lang="de-DE" b="1" dirty="0"/>
                  <a:t>Maßnahme:</a:t>
                </a:r>
                <a:br>
                  <a:rPr lang="de-DE" b="1" dirty="0"/>
                </a:br>
                <a:r>
                  <a:rPr lang="de-DE" b="1" dirty="0"/>
                  <a:t>Additiv-</a:t>
                </a:r>
                <a:r>
                  <a:rPr lang="de-DE" b="1" dirty="0" err="1"/>
                  <a:t>homomorphe</a:t>
                </a:r>
                <a:r>
                  <a:rPr lang="de-DE" b="1" dirty="0"/>
                  <a:t> asymmetrische Verschlüsselung mit </a:t>
                </a:r>
                <a:r>
                  <a:rPr lang="de-DE" b="1" dirty="0" err="1"/>
                  <a:t>Pailler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Addition von Chiffren ohne vorherige Entschlüsselung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konkret:</a:t>
                </a:r>
                <a:br>
                  <a:rPr lang="de-DE" dirty="0"/>
                </a:br>
                <a:r>
                  <a:rPr lang="de-DE" dirty="0"/>
                  <a:t>Anstelle von Addition auf Klartexten führt man ein äquivalente Operation auf dem Bild unter einem </a:t>
                </a:r>
                <a:r>
                  <a:rPr lang="de-DE" b="1" dirty="0"/>
                  <a:t>Isomorphismus</a:t>
                </a:r>
                <a:r>
                  <a:rPr lang="de-DE" dirty="0"/>
                  <a:t> durch.</a:t>
                </a:r>
                <a:br>
                  <a:rPr lang="de-DE" dirty="0"/>
                </a:b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0307"/>
                <a:ext cx="7886700" cy="4779977"/>
              </a:xfrm>
              <a:blipFill>
                <a:blip r:embed="rId3"/>
                <a:stretch>
                  <a:fillRect l="-1005" t="-17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7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</a:t>
            </a:r>
            <a:r>
              <a:rPr lang="de-DE" dirty="0" err="1"/>
              <a:t>Pailler</a:t>
            </a:r>
            <a:r>
              <a:rPr lang="de-DE" dirty="0"/>
              <a:t> </a:t>
            </a:r>
            <a:r>
              <a:rPr lang="de-DE" dirty="0" err="1"/>
              <a:t>Kryptosystem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Ausnutzung von </a:t>
            </a:r>
            <a:r>
              <a:rPr lang="de-DE" dirty="0" err="1"/>
              <a:t>Mallebalilty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 dirty="0"/>
                  <a:t>Mallebility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Gegeben </a:t>
                </a:r>
                <a:r>
                  <a:rPr lang="de-DE" dirty="0" err="1"/>
                  <a:t>Chiffrat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, kann der Angreifer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berechnen welches das </a:t>
                </a:r>
                <a:r>
                  <a:rPr lang="de-DE" dirty="0" err="1"/>
                  <a:t>Chiffrat</a:t>
                </a:r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darstellt. </a:t>
                </a:r>
              </a:p>
              <a:p>
                <a:r>
                  <a:rPr lang="de-DE" dirty="0"/>
                  <a:t>Bei </a:t>
                </a:r>
                <a:r>
                  <a:rPr lang="de-DE" dirty="0" err="1"/>
                  <a:t>Pailler</a:t>
                </a:r>
                <a:r>
                  <a:rPr lang="de-DE" dirty="0"/>
                  <a:t>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eine Funktion die </a:t>
                </a:r>
                <a:r>
                  <a:rPr lang="de-DE" dirty="0" err="1"/>
                  <a:t>Chiffrate</a:t>
                </a:r>
                <a:r>
                  <a:rPr lang="de-DE" dirty="0"/>
                  <a:t> addiert. Beispiel für eine bösartige Anfrage: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</m:e>
                    </m:d>
                  </m:oMath>
                </a14:m>
                <a:br>
                  <a:rPr lang="de-DE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𝑃𝑎𝑖𝑙𝑙𝑒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ö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Homomorphe Verschlüsselungsverfahren wie </a:t>
                </a:r>
                <a:r>
                  <a:rPr lang="de-DE" dirty="0" err="1"/>
                  <a:t>Pailler</a:t>
                </a:r>
                <a:r>
                  <a:rPr lang="de-DE" dirty="0"/>
                  <a:t> sind anfällig für </a:t>
                </a:r>
                <a:r>
                  <a:rPr lang="de-DE" dirty="0" err="1"/>
                  <a:t>Malleability</a:t>
                </a:r>
                <a:r>
                  <a:rPr lang="de-DE" dirty="0"/>
                  <a:t> </a:t>
                </a:r>
                <a:r>
                  <a:rPr lang="de-DE" b="1" dirty="0"/>
                  <a:t>per Design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10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8650" y="2532221"/>
            <a:ext cx="7886700" cy="945765"/>
          </a:xfrm>
          <a:prstGeom prst="rect">
            <a:avLst/>
          </a:prstGeom>
          <a:solidFill>
            <a:srgbClr val="2EF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28650" y="1760308"/>
            <a:ext cx="7886700" cy="771913"/>
          </a:xfrm>
          <a:prstGeom prst="rect">
            <a:avLst/>
          </a:prstGeom>
          <a:solidFill>
            <a:srgbClr val="F8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</a:t>
            </a:r>
            <a:r>
              <a:rPr lang="de-DE" dirty="0" err="1"/>
              <a:t>Shamir‘s</a:t>
            </a:r>
            <a:r>
              <a:rPr lang="de-DE" dirty="0"/>
              <a:t> Secret Sharing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0067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Schutzziel: </a:t>
            </a:r>
            <a:r>
              <a:rPr lang="de-DE" dirty="0"/>
              <a:t>Verhindern des Missbrauchs eines Geheimnisses durch eine Partei (minimales Vertrauen)</a:t>
            </a:r>
          </a:p>
          <a:p>
            <a:r>
              <a:rPr lang="de-DE" b="1" dirty="0"/>
              <a:t>Maßnahme: </a:t>
            </a:r>
            <a:r>
              <a:rPr lang="de-DE" dirty="0"/>
              <a:t>Geheimnis abhängig machen von mehreren </a:t>
            </a:r>
            <a:r>
              <a:rPr lang="de-DE" b="1" dirty="0"/>
              <a:t>Shares</a:t>
            </a:r>
            <a:r>
              <a:rPr lang="de-DE" dirty="0"/>
              <a:t> welche auf mehrere Parteien verteilt werden.</a:t>
            </a:r>
            <a:br>
              <a:rPr lang="de-DE" dirty="0"/>
            </a:br>
            <a:br>
              <a:rPr lang="de-DE" dirty="0"/>
            </a:br>
            <a:r>
              <a:rPr lang="de-DE" dirty="0">
                <a:solidFill>
                  <a:schemeClr val="bg1"/>
                </a:solidFill>
              </a:rPr>
              <a:t>hier: </a:t>
            </a:r>
            <a:r>
              <a:rPr lang="de-DE" dirty="0" err="1">
                <a:solidFill>
                  <a:schemeClr val="bg1"/>
                </a:solidFill>
              </a:rPr>
              <a:t>Shamir‘s</a:t>
            </a:r>
            <a:r>
              <a:rPr lang="de-DE" dirty="0">
                <a:solidFill>
                  <a:schemeClr val="bg1"/>
                </a:solidFill>
              </a:rPr>
              <a:t> Secret Sharing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geheimer Schlüssel als Nullstelle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eines unbekannten Polynoms, Polynom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mit Shares </a:t>
            </a:r>
            <a:r>
              <a:rPr lang="de-DE" dirty="0" err="1">
                <a:solidFill>
                  <a:schemeClr val="bg1"/>
                </a:solidFill>
              </a:rPr>
              <a:t>rekonsturierbar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k,n</a:t>
            </a:r>
            <a:r>
              <a:rPr lang="de-DE" dirty="0">
                <a:solidFill>
                  <a:schemeClr val="bg1"/>
                </a:solidFill>
              </a:rPr>
              <a:t>) Schema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n Parteien insgesamt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ein k-Tupel kann entschlüsseln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29" y="3948430"/>
            <a:ext cx="2711938" cy="2507897"/>
          </a:xfrm>
          <a:prstGeom prst="rect">
            <a:avLst/>
          </a:prstGeom>
        </p:spPr>
      </p:pic>
      <p:pic>
        <p:nvPicPr>
          <p:cNvPr id="1028" name="Picture 4" descr="http://www.kaba.com/media-resized/321576/v13/resized752x-1/schluesse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3" r="17277"/>
          <a:stretch/>
        </p:blipFill>
        <p:spPr bwMode="auto">
          <a:xfrm>
            <a:off x="5568042" y="5926436"/>
            <a:ext cx="1240972" cy="8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24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8650" y="2532221"/>
            <a:ext cx="7886700" cy="945765"/>
          </a:xfrm>
          <a:prstGeom prst="rect">
            <a:avLst/>
          </a:prstGeom>
          <a:solidFill>
            <a:srgbClr val="2EF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28650" y="1760308"/>
            <a:ext cx="7886700" cy="771913"/>
          </a:xfrm>
          <a:prstGeom prst="rect">
            <a:avLst/>
          </a:prstGeom>
          <a:solidFill>
            <a:srgbClr val="F8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</a:t>
            </a:r>
            <a:r>
              <a:rPr lang="de-DE" dirty="0" err="1"/>
              <a:t>Shamir‘s</a:t>
            </a:r>
            <a:r>
              <a:rPr lang="de-DE" dirty="0"/>
              <a:t> Secret Sharing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0067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Schutzziel: </a:t>
            </a:r>
            <a:r>
              <a:rPr lang="de-DE" dirty="0"/>
              <a:t>Verhindern des Missbrauchs eines Geheimnisses durch eine Partei (minimales Vertrauen)</a:t>
            </a:r>
          </a:p>
          <a:p>
            <a:r>
              <a:rPr lang="de-DE" b="1" dirty="0"/>
              <a:t>Maßnahme: </a:t>
            </a:r>
            <a:r>
              <a:rPr lang="de-DE" dirty="0"/>
              <a:t>Geheimnis abhängig machen von mehreren </a:t>
            </a:r>
            <a:r>
              <a:rPr lang="de-DE" b="1" dirty="0"/>
              <a:t>Shares</a:t>
            </a:r>
            <a:r>
              <a:rPr lang="de-DE" dirty="0"/>
              <a:t> welche auf mehrere Parteien verteilt werden.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hier: </a:t>
            </a:r>
            <a:r>
              <a:rPr lang="de-DE" dirty="0" err="1"/>
              <a:t>Shamir‘s</a:t>
            </a:r>
            <a:r>
              <a:rPr lang="de-DE" dirty="0"/>
              <a:t> Secret Sharing</a:t>
            </a:r>
            <a:br>
              <a:rPr lang="de-DE" dirty="0"/>
            </a:br>
            <a:r>
              <a:rPr lang="de-DE" dirty="0"/>
              <a:t>geheimer Schlüssel als Nullstelle</a:t>
            </a:r>
            <a:br>
              <a:rPr lang="de-DE" dirty="0"/>
            </a:br>
            <a:r>
              <a:rPr lang="de-DE" dirty="0"/>
              <a:t>eines unbekannten Polynoms, Polynom</a:t>
            </a:r>
            <a:br>
              <a:rPr lang="de-DE" dirty="0"/>
            </a:br>
            <a:r>
              <a:rPr lang="de-DE" dirty="0"/>
              <a:t>mit Shares </a:t>
            </a:r>
            <a:r>
              <a:rPr lang="de-DE" dirty="0" err="1"/>
              <a:t>rekonsturierbar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k,n</a:t>
            </a:r>
            <a:r>
              <a:rPr lang="de-DE" dirty="0"/>
              <a:t>) Schema</a:t>
            </a:r>
          </a:p>
          <a:p>
            <a:pPr lvl="1"/>
            <a:r>
              <a:rPr lang="de-DE" dirty="0"/>
              <a:t>n Parteien insgesamt</a:t>
            </a:r>
          </a:p>
          <a:p>
            <a:pPr lvl="1"/>
            <a:r>
              <a:rPr lang="de-DE" dirty="0"/>
              <a:t>ein k-Tupel kann entschlüsseln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29" y="3948430"/>
            <a:ext cx="2711938" cy="2507897"/>
          </a:xfrm>
          <a:prstGeom prst="rect">
            <a:avLst/>
          </a:prstGeom>
        </p:spPr>
      </p:pic>
      <p:pic>
        <p:nvPicPr>
          <p:cNvPr id="1028" name="Picture 4" descr="http://www.kaba.com/media-resized/321576/v13/resized752x-1/schluesse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3" r="17277"/>
          <a:stretch/>
        </p:blipFill>
        <p:spPr bwMode="auto">
          <a:xfrm>
            <a:off x="5568042" y="5926436"/>
            <a:ext cx="1240972" cy="8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05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1138</Words>
  <Application>Microsoft Office PowerPoint</Application>
  <PresentationFormat>Bildschirmpräsentation (4:3)</PresentationFormat>
  <Paragraphs>220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DTLDocumentaST</vt:lpstr>
      <vt:lpstr>Office</vt:lpstr>
      <vt:lpstr>Integritätsprüfung der Ergebnisse homomorpher Operationen mit Secret Sharing Mechanismen</vt:lpstr>
      <vt:lpstr>Übersicht</vt:lpstr>
      <vt:lpstr>1. Motivation des Themas</vt:lpstr>
      <vt:lpstr>1. Motivation des Themas</vt:lpstr>
      <vt:lpstr>2.1 Pailler Verschlüsselung</vt:lpstr>
      <vt:lpstr>2.1 Pailler Verschlüsselung</vt:lpstr>
      <vt:lpstr>2.1 Pailler Kryptosystem: Ausnutzung von Mallebalilty</vt:lpstr>
      <vt:lpstr>2.1 Shamir‘s Secret Sharing</vt:lpstr>
      <vt:lpstr>2.1 Shamir‘s Secret Sharing</vt:lpstr>
      <vt:lpstr>2.1 Shamir‘s Secret Sharing: Teilen des Geheimnisses</vt:lpstr>
      <vt:lpstr>2.1 Shamir‘s Secret Sharing: Teilen des Geheimnisses</vt:lpstr>
      <vt:lpstr>2.1 Shamir‘s Secret Sharing: Rekonstruktion des Geheimnisses</vt:lpstr>
      <vt:lpstr>2.1 Shamir‘s Secret Sharing: Rekonstruktion des Geheimnisses</vt:lpstr>
      <vt:lpstr>3. Anwendungsfall der Bachelorarbeit </vt:lpstr>
      <vt:lpstr>3. Anwendungsfall der Bachelorarbeit </vt:lpstr>
      <vt:lpstr>3. Anwendungsfall der Bachelorarbeit </vt:lpstr>
      <vt:lpstr>4. Zeitplan für die Bachelorarbeit</vt:lpstr>
      <vt:lpstr>Anhang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Ulbrich</dc:creator>
  <cp:lastModifiedBy>Matthias Ulbrich</cp:lastModifiedBy>
  <cp:revision>81</cp:revision>
  <dcterms:created xsi:type="dcterms:W3CDTF">2016-11-29T12:15:00Z</dcterms:created>
  <dcterms:modified xsi:type="dcterms:W3CDTF">2016-12-22T11:08:34Z</dcterms:modified>
</cp:coreProperties>
</file>