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RencaaNKfEyAA4NQmU3kYUXao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9c7a44a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a9c7a44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9c7a44a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a9c7a44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a9c7a44a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a9c7a44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0"/>
          <p:cNvSpPr/>
          <p:nvPr/>
        </p:nvSpPr>
        <p:spPr>
          <a:xfrm>
            <a:off x="920834" y="1346946"/>
            <a:ext cx="10222992" cy="80683"/>
          </a:xfrm>
          <a:prstGeom prst="rect">
            <a:avLst/>
          </a:prstGeom>
          <a:blipFill rotWithShape="1">
            <a:blip r:embed="rId2">
              <a:alphaModFix amt="83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920834" y="4299696"/>
            <a:ext cx="10222992" cy="80683"/>
          </a:xfrm>
          <a:prstGeom prst="rect">
            <a:avLst/>
          </a:prstGeom>
          <a:blipFill rotWithShape="1">
            <a:blip r:embed="rId2">
              <a:alphaModFix amt="83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920834" y="1484779"/>
            <a:ext cx="10222992" cy="274320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0"/>
          <p:cNvGrpSpPr/>
          <p:nvPr/>
        </p:nvGrpSpPr>
        <p:grpSpPr>
          <a:xfrm>
            <a:off x="9649215" y="4068923"/>
            <a:ext cx="1080904" cy="1080902"/>
            <a:chOff x="9685338" y="4460675"/>
            <a:chExt cx="1080904" cy="1080902"/>
          </a:xfrm>
        </p:grpSpPr>
        <p:sp>
          <p:nvSpPr>
            <p:cNvPr id="19" name="Google Shape;19;p1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0"/>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SzPts val="7200"/>
              <a:buFont typeface="Georgia"/>
              <a:buNone/>
              <a:defRPr b="1"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0"/>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9"/>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0"/>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6" name="Shape 26"/>
        <p:cNvGrpSpPr/>
        <p:nvPr/>
      </p:nvGrpSpPr>
      <p:grpSpPr>
        <a:xfrm>
          <a:off x="0" y="0"/>
          <a:ext cx="0" cy="0"/>
          <a:chOff x="0" y="0"/>
          <a:chExt cx="0" cy="0"/>
        </a:xfrm>
      </p:grpSpPr>
      <p:sp>
        <p:nvSpPr>
          <p:cNvPr id="27" name="Google Shape;27;p1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0" name="Google Shape;30;p11"/>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31" name="Google Shape;31;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3" name="Google Shape;33;p11"/>
          <p:cNvGrpSpPr/>
          <p:nvPr/>
        </p:nvGrpSpPr>
        <p:grpSpPr>
          <a:xfrm>
            <a:off x="11401725" y="6229681"/>
            <a:ext cx="457200" cy="457200"/>
            <a:chOff x="11361456" y="6195813"/>
            <a:chExt cx="548640" cy="548640"/>
          </a:xfrm>
        </p:grpSpPr>
        <p:sp>
          <p:nvSpPr>
            <p:cNvPr id="34" name="Google Shape;34;p1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12"/>
          <p:cNvSpPr/>
          <p:nvPr/>
        </p:nvSpPr>
        <p:spPr>
          <a:xfrm>
            <a:off x="0" y="4917989"/>
            <a:ext cx="12192000" cy="194001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2"/>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7200"/>
              <a:buFont typeface="Georgia"/>
              <a:buNone/>
              <a:defRPr b="1"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1" name="Google Shape;41;p12"/>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3" name="Google Shape;43;p12"/>
          <p:cNvGrpSpPr/>
          <p:nvPr/>
        </p:nvGrpSpPr>
        <p:grpSpPr>
          <a:xfrm>
            <a:off x="897399" y="2325848"/>
            <a:ext cx="1080904" cy="1080902"/>
            <a:chOff x="9685338" y="4460675"/>
            <a:chExt cx="1080904" cy="1080902"/>
          </a:xfrm>
        </p:grpSpPr>
        <p:sp>
          <p:nvSpPr>
            <p:cNvPr id="44" name="Google Shape;44;p1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12"/>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Trebuchet MS"/>
                <a:ea typeface="Trebuchet MS"/>
                <a:cs typeface="Trebuchet MS"/>
                <a:sym typeface="Trebuchet MS"/>
              </a:defRPr>
            </a:lvl1pPr>
            <a:lvl2pPr indent="0" lvl="1" marL="0" algn="ctr">
              <a:spcBef>
                <a:spcPts val="0"/>
              </a:spcBef>
              <a:buNone/>
              <a:defRPr b="1" i="0" sz="2800" u="none" cap="none" strike="noStrike">
                <a:solidFill>
                  <a:srgbClr val="FFFFFF"/>
                </a:solidFill>
                <a:latin typeface="Trebuchet MS"/>
                <a:ea typeface="Trebuchet MS"/>
                <a:cs typeface="Trebuchet MS"/>
                <a:sym typeface="Trebuchet MS"/>
              </a:defRPr>
            </a:lvl2pPr>
            <a:lvl3pPr indent="0" lvl="2" marL="0" algn="ctr">
              <a:spcBef>
                <a:spcPts val="0"/>
              </a:spcBef>
              <a:buNone/>
              <a:defRPr b="1" i="0" sz="2800" u="none" cap="none" strike="noStrike">
                <a:solidFill>
                  <a:srgbClr val="FFFFFF"/>
                </a:solidFill>
                <a:latin typeface="Trebuchet MS"/>
                <a:ea typeface="Trebuchet MS"/>
                <a:cs typeface="Trebuchet MS"/>
                <a:sym typeface="Trebuchet MS"/>
              </a:defRPr>
            </a:lvl3pPr>
            <a:lvl4pPr indent="0" lvl="3" marL="0" algn="ctr">
              <a:spcBef>
                <a:spcPts val="0"/>
              </a:spcBef>
              <a:buNone/>
              <a:defRPr b="1" i="0" sz="2800" u="none" cap="none" strike="noStrike">
                <a:solidFill>
                  <a:srgbClr val="FFFFFF"/>
                </a:solidFill>
                <a:latin typeface="Trebuchet MS"/>
                <a:ea typeface="Trebuchet MS"/>
                <a:cs typeface="Trebuchet MS"/>
                <a:sym typeface="Trebuchet MS"/>
              </a:defRPr>
            </a:lvl4pPr>
            <a:lvl5pPr indent="0" lvl="4" marL="0" algn="ctr">
              <a:spcBef>
                <a:spcPts val="0"/>
              </a:spcBef>
              <a:buNone/>
              <a:defRPr b="1" i="0" sz="2800" u="none" cap="none" strike="noStrike">
                <a:solidFill>
                  <a:srgbClr val="FFFFFF"/>
                </a:solidFill>
                <a:latin typeface="Trebuchet MS"/>
                <a:ea typeface="Trebuchet MS"/>
                <a:cs typeface="Trebuchet MS"/>
                <a:sym typeface="Trebuchet MS"/>
              </a:defRPr>
            </a:lvl5pPr>
            <a:lvl6pPr indent="0" lvl="5" marL="0" algn="ctr">
              <a:spcBef>
                <a:spcPts val="0"/>
              </a:spcBef>
              <a:buNone/>
              <a:defRPr b="1" i="0" sz="2800" u="none" cap="none" strike="noStrike">
                <a:solidFill>
                  <a:srgbClr val="FFFFFF"/>
                </a:solidFill>
                <a:latin typeface="Trebuchet MS"/>
                <a:ea typeface="Trebuchet MS"/>
                <a:cs typeface="Trebuchet MS"/>
                <a:sym typeface="Trebuchet MS"/>
              </a:defRPr>
            </a:lvl6pPr>
            <a:lvl7pPr indent="0" lvl="6" marL="0" algn="ctr">
              <a:spcBef>
                <a:spcPts val="0"/>
              </a:spcBef>
              <a:buNone/>
              <a:defRPr b="1" i="0" sz="2800" u="none" cap="none" strike="noStrike">
                <a:solidFill>
                  <a:srgbClr val="FFFFFF"/>
                </a:solidFill>
                <a:latin typeface="Trebuchet MS"/>
                <a:ea typeface="Trebuchet MS"/>
                <a:cs typeface="Trebuchet MS"/>
                <a:sym typeface="Trebuchet MS"/>
              </a:defRPr>
            </a:lvl7pPr>
            <a:lvl8pPr indent="0" lvl="7" marL="0" algn="ctr">
              <a:spcBef>
                <a:spcPts val="0"/>
              </a:spcBef>
              <a:buNone/>
              <a:defRPr b="1" i="0" sz="2800" u="none" cap="none" strike="noStrike">
                <a:solidFill>
                  <a:srgbClr val="FFFFFF"/>
                </a:solidFill>
                <a:latin typeface="Trebuchet MS"/>
                <a:ea typeface="Trebuchet MS"/>
                <a:cs typeface="Trebuchet MS"/>
                <a:sym typeface="Trebuchet MS"/>
              </a:defRPr>
            </a:lvl8pPr>
            <a:lvl9pPr indent="0" lvl="8" marL="0" algn="ctr">
              <a:spcBef>
                <a:spcPts val="0"/>
              </a:spcBef>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55" name="Google Shape;55;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1" name="Google Shape;61;p1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2" name="Google Shape;62;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8" name="Google Shape;68;p1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9" name="Google Shape;69;p1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0" name="Google Shape;70;p1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8"/>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p:nvPr>
            <p:ph idx="2" type="pic"/>
          </p:nvPr>
        </p:nvSpPr>
        <p:spPr>
          <a:xfrm>
            <a:off x="0" y="0"/>
            <a:ext cx="8303740" cy="6858000"/>
          </a:xfrm>
          <a:prstGeom prst="rect">
            <a:avLst/>
          </a:prstGeom>
          <a:solidFill>
            <a:srgbClr val="E4DEDB"/>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rgbClr val="548BB7"/>
              </a:buClr>
              <a:buSzPts val="2720"/>
              <a:buFont typeface="Noto Sans Symbols"/>
              <a:buNone/>
              <a:defRPr b="0" i="0" sz="3200" u="none" cap="none" strike="noStrike">
                <a:solidFill>
                  <a:schemeClr val="dk1"/>
                </a:solidFill>
                <a:latin typeface="Trebuchet MS"/>
                <a:ea typeface="Trebuchet MS"/>
                <a:cs typeface="Trebuchet MS"/>
                <a:sym typeface="Trebuchet MS"/>
              </a:defRPr>
            </a:lvl1pPr>
            <a:lvl2pPr lvl="1" marR="0" rtl="0" algn="l">
              <a:lnSpc>
                <a:spcPct val="90000"/>
              </a:lnSpc>
              <a:spcBef>
                <a:spcPts val="400"/>
              </a:spcBef>
              <a:spcAft>
                <a:spcPts val="0"/>
              </a:spcAft>
              <a:buClr>
                <a:srgbClr val="548BB7"/>
              </a:buClr>
              <a:buSzPts val="2380"/>
              <a:buFont typeface="Noto Sans Symbols"/>
              <a:buNone/>
              <a:defRPr b="0" i="0" sz="2800" u="none" cap="none" strike="noStrike">
                <a:solidFill>
                  <a:schemeClr val="dk1"/>
                </a:solidFill>
                <a:latin typeface="Trebuchet MS"/>
                <a:ea typeface="Trebuchet MS"/>
                <a:cs typeface="Trebuchet MS"/>
                <a:sym typeface="Trebuchet MS"/>
              </a:defRPr>
            </a:lvl2pPr>
            <a:lvl3pPr lvl="2" marR="0" rtl="0" algn="l">
              <a:lnSpc>
                <a:spcPct val="90000"/>
              </a:lnSpc>
              <a:spcBef>
                <a:spcPts val="400"/>
              </a:spcBef>
              <a:spcAft>
                <a:spcPts val="0"/>
              </a:spcAft>
              <a:buClr>
                <a:srgbClr val="548BB7"/>
              </a:buClr>
              <a:buSzPts val="2040"/>
              <a:buFont typeface="Noto Sans Symbols"/>
              <a:buNone/>
              <a:defRPr b="0" i="0" sz="2400" u="none" cap="none" strike="noStrike">
                <a:solidFill>
                  <a:schemeClr val="dk1"/>
                </a:solidFill>
                <a:latin typeface="Trebuchet MS"/>
                <a:ea typeface="Trebuchet MS"/>
                <a:cs typeface="Trebuchet MS"/>
                <a:sym typeface="Trebuchet MS"/>
              </a:defRPr>
            </a:lvl3pPr>
            <a:lvl4pPr lvl="3"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4pPr>
            <a:lvl5pPr lvl="4"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5pPr>
            <a:lvl6pPr lvl="5"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6pPr>
            <a:lvl7pPr lvl="6"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7pPr>
            <a:lvl8pPr lvl="7" marR="0" rtl="0" algn="l">
              <a:lnSpc>
                <a:spcPct val="90000"/>
              </a:lnSpc>
              <a:spcBef>
                <a:spcPts val="400"/>
              </a:spcBef>
              <a:spcAft>
                <a:spcPts val="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8pPr>
            <a:lvl9pPr lvl="8" marR="0" rtl="0" algn="l">
              <a:lnSpc>
                <a:spcPct val="90000"/>
              </a:lnSpc>
              <a:spcBef>
                <a:spcPts val="400"/>
              </a:spcBef>
              <a:spcAft>
                <a:spcPts val="200"/>
              </a:spcAft>
              <a:buClr>
                <a:srgbClr val="548BB7"/>
              </a:buClr>
              <a:buSzPts val="1700"/>
              <a:buFont typeface="Noto Sans Symbols"/>
              <a:buNone/>
              <a:defRPr b="0" i="0" sz="2000" u="none" cap="none" strike="noStrike">
                <a:solidFill>
                  <a:schemeClr val="dk1"/>
                </a:solidFill>
                <a:latin typeface="Trebuchet MS"/>
                <a:ea typeface="Trebuchet MS"/>
                <a:cs typeface="Trebuchet MS"/>
                <a:sym typeface="Trebuchet MS"/>
              </a:defRPr>
            </a:lvl9pPr>
          </a:lstStyle>
          <a:p/>
        </p:txBody>
      </p:sp>
      <p:sp>
        <p:nvSpPr>
          <p:cNvPr id="82" name="Google Shape;82;p18"/>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18"/>
          <p:cNvGrpSpPr/>
          <p:nvPr/>
        </p:nvGrpSpPr>
        <p:grpSpPr>
          <a:xfrm>
            <a:off x="11401725" y="6229681"/>
            <a:ext cx="457200" cy="457200"/>
            <a:chOff x="11361456" y="6195813"/>
            <a:chExt cx="548640" cy="548640"/>
          </a:xfrm>
        </p:grpSpPr>
        <p:sp>
          <p:nvSpPr>
            <p:cNvPr id="85" name="Google Shape;85;p18"/>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Georgia"/>
              <a:buNone/>
              <a:defRPr b="1" i="0" sz="4800" u="none" cap="none" strike="noStrik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548BB7"/>
              </a:buClr>
              <a:buSzPts val="1700"/>
              <a:buFont typeface="Noto Sans Symbols"/>
              <a:buChar char="▪"/>
              <a:defRPr b="0" i="0" sz="2000" u="none" cap="none" strike="noStrike">
                <a:solidFill>
                  <a:schemeClr val="dk1"/>
                </a:solidFill>
                <a:latin typeface="Trebuchet MS"/>
                <a:ea typeface="Trebuchet MS"/>
                <a:cs typeface="Trebuchet MS"/>
                <a:sym typeface="Trebuchet MS"/>
              </a:defRPr>
            </a:lvl1pPr>
            <a:lvl2pPr indent="-325755" lvl="1" marL="914400" marR="0" rtl="0" algn="l">
              <a:lnSpc>
                <a:spcPct val="90000"/>
              </a:lnSpc>
              <a:spcBef>
                <a:spcPts val="400"/>
              </a:spcBef>
              <a:spcAft>
                <a:spcPts val="0"/>
              </a:spcAft>
              <a:buClr>
                <a:srgbClr val="548BB7"/>
              </a:buClr>
              <a:buSzPts val="1530"/>
              <a:buFont typeface="Noto Sans Symbols"/>
              <a:buChar char="▪"/>
              <a:defRPr b="0" i="0" sz="1800" u="none" cap="none" strike="noStrike">
                <a:solidFill>
                  <a:schemeClr val="dk1"/>
                </a:solidFill>
                <a:latin typeface="Trebuchet MS"/>
                <a:ea typeface="Trebuchet MS"/>
                <a:cs typeface="Trebuchet MS"/>
                <a:sym typeface="Trebuchet MS"/>
              </a:defRPr>
            </a:lvl2pPr>
            <a:lvl3pPr indent="-314960" lvl="2" marL="1371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3pPr>
            <a:lvl4pPr indent="-314960" lvl="3" marL="18288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4pPr>
            <a:lvl5pPr indent="-314960" lvl="4" marL="22860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5pPr>
            <a:lvl6pPr indent="-314960" lvl="5" marL="27432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6pPr>
            <a:lvl7pPr indent="-314960" lvl="6" marL="32004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7pPr>
            <a:lvl8pPr indent="-314959" lvl="7" marL="3657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8pPr>
            <a:lvl9pPr indent="-314959" lvl="8" marL="4114800" marR="0" rtl="0" algn="l">
              <a:lnSpc>
                <a:spcPct val="90000"/>
              </a:lnSpc>
              <a:spcBef>
                <a:spcPts val="400"/>
              </a:spcBef>
              <a:spcAft>
                <a:spcPts val="20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9pPr>
          </a:lstStyle>
          <a:p/>
        </p:txBody>
      </p:sp>
      <p:sp>
        <p:nvSpPr>
          <p:cNvPr id="8" name="Google Shape;8;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 name="Google Shape;9;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grpSp>
        <p:nvGrpSpPr>
          <p:cNvPr id="10" name="Google Shape;10;p9"/>
          <p:cNvGrpSpPr/>
          <p:nvPr/>
        </p:nvGrpSpPr>
        <p:grpSpPr>
          <a:xfrm>
            <a:off x="11401725" y="6229681"/>
            <a:ext cx="457200" cy="457200"/>
            <a:chOff x="11361456" y="6195813"/>
            <a:chExt cx="548640" cy="548640"/>
          </a:xfrm>
        </p:grpSpPr>
        <p:sp>
          <p:nvSpPr>
            <p:cNvPr id="11" name="Google Shape;11;p9"/>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Trebuchet MS"/>
                <a:ea typeface="Trebuchet MS"/>
                <a:cs typeface="Trebuchet MS"/>
                <a:sym typeface="Trebuchet MS"/>
              </a:defRPr>
            </a:lvl1pPr>
            <a:lvl2pPr indent="0" lvl="1" marL="0" marR="0" rtl="0" algn="ctr">
              <a:spcBef>
                <a:spcPts val="0"/>
              </a:spcBef>
              <a:buNone/>
              <a:defRPr b="1" i="0" sz="1400" u="none" cap="none" strike="noStrike">
                <a:solidFill>
                  <a:srgbClr val="FFFFFF"/>
                </a:solidFill>
                <a:latin typeface="Trebuchet MS"/>
                <a:ea typeface="Trebuchet MS"/>
                <a:cs typeface="Trebuchet MS"/>
                <a:sym typeface="Trebuchet MS"/>
              </a:defRPr>
            </a:lvl2pPr>
            <a:lvl3pPr indent="0" lvl="2" marL="0" marR="0" rtl="0" algn="ctr">
              <a:spcBef>
                <a:spcPts val="0"/>
              </a:spcBef>
              <a:buNone/>
              <a:defRPr b="1" i="0" sz="1400" u="none" cap="none" strike="noStrike">
                <a:solidFill>
                  <a:srgbClr val="FFFFFF"/>
                </a:solidFill>
                <a:latin typeface="Trebuchet MS"/>
                <a:ea typeface="Trebuchet MS"/>
                <a:cs typeface="Trebuchet MS"/>
                <a:sym typeface="Trebuchet MS"/>
              </a:defRPr>
            </a:lvl3pPr>
            <a:lvl4pPr indent="0" lvl="3" marL="0" marR="0" rtl="0" algn="ctr">
              <a:spcBef>
                <a:spcPts val="0"/>
              </a:spcBef>
              <a:buNone/>
              <a:defRPr b="1" i="0" sz="1400" u="none" cap="none" strike="noStrike">
                <a:solidFill>
                  <a:srgbClr val="FFFFFF"/>
                </a:solidFill>
                <a:latin typeface="Trebuchet MS"/>
                <a:ea typeface="Trebuchet MS"/>
                <a:cs typeface="Trebuchet MS"/>
                <a:sym typeface="Trebuchet MS"/>
              </a:defRPr>
            </a:lvl4pPr>
            <a:lvl5pPr indent="0" lvl="4" marL="0" marR="0" rtl="0" algn="ctr">
              <a:spcBef>
                <a:spcPts val="0"/>
              </a:spcBef>
              <a:buNone/>
              <a:defRPr b="1" i="0" sz="1400" u="none" cap="none" strike="noStrike">
                <a:solidFill>
                  <a:srgbClr val="FFFFFF"/>
                </a:solidFill>
                <a:latin typeface="Trebuchet MS"/>
                <a:ea typeface="Trebuchet MS"/>
                <a:cs typeface="Trebuchet MS"/>
                <a:sym typeface="Trebuchet MS"/>
              </a:defRPr>
            </a:lvl5pPr>
            <a:lvl6pPr indent="0" lvl="5" marL="0" marR="0" rtl="0" algn="ctr">
              <a:spcBef>
                <a:spcPts val="0"/>
              </a:spcBef>
              <a:buNone/>
              <a:defRPr b="1" i="0" sz="1400" u="none" cap="none" strike="noStrike">
                <a:solidFill>
                  <a:srgbClr val="FFFFFF"/>
                </a:solidFill>
                <a:latin typeface="Trebuchet MS"/>
                <a:ea typeface="Trebuchet MS"/>
                <a:cs typeface="Trebuchet MS"/>
                <a:sym typeface="Trebuchet MS"/>
              </a:defRPr>
            </a:lvl6pPr>
            <a:lvl7pPr indent="0" lvl="6" marL="0" marR="0" rtl="0" algn="ctr">
              <a:spcBef>
                <a:spcPts val="0"/>
              </a:spcBef>
              <a:buNone/>
              <a:defRPr b="1" i="0" sz="1400" u="none" cap="none" strike="noStrike">
                <a:solidFill>
                  <a:srgbClr val="FFFFFF"/>
                </a:solidFill>
                <a:latin typeface="Trebuchet MS"/>
                <a:ea typeface="Trebuchet MS"/>
                <a:cs typeface="Trebuchet MS"/>
                <a:sym typeface="Trebuchet MS"/>
              </a:defRPr>
            </a:lvl7pPr>
            <a:lvl8pPr indent="0" lvl="7" marL="0" marR="0" rtl="0" algn="ctr">
              <a:spcBef>
                <a:spcPts val="0"/>
              </a:spcBef>
              <a:buNone/>
              <a:defRPr b="1" i="0" sz="1400" u="none" cap="none" strike="noStrike">
                <a:solidFill>
                  <a:srgbClr val="FFFFFF"/>
                </a:solidFill>
                <a:latin typeface="Trebuchet MS"/>
                <a:ea typeface="Trebuchet MS"/>
                <a:cs typeface="Trebuchet MS"/>
                <a:sym typeface="Trebuchet MS"/>
              </a:defRPr>
            </a:lvl8pPr>
            <a:lvl9pPr indent="0" lvl="8" marL="0" marR="0" rtl="0" algn="ctr">
              <a:spcBef>
                <a:spcPts val="0"/>
              </a:spcBef>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www.kaggle.com/martinellis/nhl-game-data" TargetMode="External"/><Relationship Id="rId6" Type="http://schemas.openxmlformats.org/officeDocument/2006/relationships/image" Target="../media/image5.png"/><Relationship Id="rId7"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7200"/>
              <a:buFont typeface="Georgia"/>
              <a:buNone/>
            </a:pPr>
            <a:r>
              <a:rPr lang="en-US"/>
              <a:t>NHL Fantasy Guide</a:t>
            </a:r>
            <a:endParaRPr/>
          </a:p>
        </p:txBody>
      </p:sp>
      <p:sp>
        <p:nvSpPr>
          <p:cNvPr id="105" name="Google Shape;105;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870"/>
              <a:buNone/>
            </a:pPr>
            <a:r>
              <a:rPr lang="en-US"/>
              <a:t>A Data Analytics Project by:</a:t>
            </a:r>
            <a:endParaRPr/>
          </a:p>
          <a:p>
            <a:pPr indent="0" lvl="0" marL="0" rtl="0" algn="l">
              <a:lnSpc>
                <a:spcPct val="80000"/>
              </a:lnSpc>
              <a:spcBef>
                <a:spcPts val="1200"/>
              </a:spcBef>
              <a:spcAft>
                <a:spcPts val="0"/>
              </a:spcAft>
              <a:buSzPts val="1870"/>
              <a:buNone/>
            </a:pPr>
            <a:r>
              <a:rPr lang="en-US"/>
              <a:t>Raquel Alto, Rafael Cespedes, Michelle Gillis, Matt Quilay, and Jordan Usner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1069848" y="484632"/>
            <a:ext cx="10058400" cy="11060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320"/>
              <a:buFont typeface="Georgia"/>
              <a:buNone/>
            </a:pPr>
            <a:r>
              <a:rPr lang="en-US" sz="4320"/>
              <a:t>Feature Importance by Position:</a:t>
            </a:r>
            <a:br>
              <a:rPr lang="en-US" sz="4320"/>
            </a:br>
            <a:r>
              <a:rPr lang="en-US" sz="4320"/>
              <a:t>Defensemen and Goalies</a:t>
            </a:r>
            <a:endParaRPr/>
          </a:p>
        </p:txBody>
      </p:sp>
      <p:sp>
        <p:nvSpPr>
          <p:cNvPr id="196" name="Google Shape;196;p7"/>
          <p:cNvSpPr txBox="1"/>
          <p:nvPr/>
        </p:nvSpPr>
        <p:spPr>
          <a:xfrm>
            <a:off x="2747653" y="1976322"/>
            <a:ext cx="2698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Player position: Defense</a:t>
            </a:r>
            <a:endParaRPr/>
          </a:p>
        </p:txBody>
      </p:sp>
      <p:sp>
        <p:nvSpPr>
          <p:cNvPr id="197" name="Google Shape;197;p7"/>
          <p:cNvSpPr txBox="1"/>
          <p:nvPr/>
        </p:nvSpPr>
        <p:spPr>
          <a:xfrm>
            <a:off x="7891879" y="1976322"/>
            <a:ext cx="25330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Player position: Goalie</a:t>
            </a:r>
            <a:endParaRPr/>
          </a:p>
        </p:txBody>
      </p:sp>
      <p:pic>
        <p:nvPicPr>
          <p:cNvPr id="198" name="Google Shape;198;p7"/>
          <p:cNvPicPr preferRelativeResize="0"/>
          <p:nvPr/>
        </p:nvPicPr>
        <p:blipFill rotWithShape="1">
          <a:blip r:embed="rId3">
            <a:alphaModFix/>
          </a:blip>
          <a:srcRect b="0" l="0" r="0" t="0"/>
          <a:stretch/>
        </p:blipFill>
        <p:spPr>
          <a:xfrm>
            <a:off x="936498" y="2345654"/>
            <a:ext cx="4886325" cy="3886200"/>
          </a:xfrm>
          <a:prstGeom prst="rect">
            <a:avLst/>
          </a:prstGeom>
          <a:noFill/>
          <a:ln>
            <a:noFill/>
          </a:ln>
        </p:spPr>
      </p:pic>
      <p:pic>
        <p:nvPicPr>
          <p:cNvPr id="199" name="Google Shape;199;p7"/>
          <p:cNvPicPr preferRelativeResize="0"/>
          <p:nvPr/>
        </p:nvPicPr>
        <p:blipFill rotWithShape="1">
          <a:blip r:embed="rId4">
            <a:alphaModFix/>
          </a:blip>
          <a:srcRect b="0" l="0" r="0" t="0"/>
          <a:stretch/>
        </p:blipFill>
        <p:spPr>
          <a:xfrm>
            <a:off x="6369179" y="2345654"/>
            <a:ext cx="4657725" cy="388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type="title"/>
          </p:nvPr>
        </p:nvSpPr>
        <p:spPr>
          <a:xfrm>
            <a:off x="8549640" y="621490"/>
            <a:ext cx="3200400" cy="173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80"/>
              <a:buFont typeface="Georgia"/>
              <a:buNone/>
            </a:pPr>
            <a:r>
              <a:rPr lang="en-US" sz="2880"/>
              <a:t>Root Mean Squared Error (RMSE) Performance Metric</a:t>
            </a:r>
            <a:endParaRPr/>
          </a:p>
        </p:txBody>
      </p:sp>
      <p:sp>
        <p:nvSpPr>
          <p:cNvPr id="205" name="Google Shape;205;p8"/>
          <p:cNvSpPr txBox="1"/>
          <p:nvPr>
            <p:ph idx="2" type="body"/>
          </p:nvPr>
        </p:nvSpPr>
        <p:spPr>
          <a:xfrm>
            <a:off x="8549640" y="2286000"/>
            <a:ext cx="3200400" cy="2286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en-US"/>
              <a:t>Root mean squared error is the square root of the mean of the squared differences between the actual and the predicted values.</a:t>
            </a:r>
            <a:endParaRPr/>
          </a:p>
        </p:txBody>
      </p:sp>
      <p:pic>
        <p:nvPicPr>
          <p:cNvPr descr="Chart, bar chart&#10;&#10;Description automatically generated" id="206" name="Google Shape;206;p8"/>
          <p:cNvPicPr preferRelativeResize="0"/>
          <p:nvPr/>
        </p:nvPicPr>
        <p:blipFill rotWithShape="1">
          <a:blip r:embed="rId3">
            <a:alphaModFix/>
          </a:blip>
          <a:srcRect b="0" l="0" r="0" t="0"/>
          <a:stretch/>
        </p:blipFill>
        <p:spPr>
          <a:xfrm>
            <a:off x="1905000" y="1066800"/>
            <a:ext cx="4724400" cy="4724400"/>
          </a:xfrm>
          <a:prstGeom prst="rect">
            <a:avLst/>
          </a:prstGeom>
          <a:noFill/>
          <a:ln>
            <a:noFill/>
          </a:ln>
        </p:spPr>
      </p:pic>
      <p:sp>
        <p:nvSpPr>
          <p:cNvPr id="207" name="Google Shape;207;p8"/>
          <p:cNvSpPr txBox="1"/>
          <p:nvPr/>
        </p:nvSpPr>
        <p:spPr>
          <a:xfrm>
            <a:off x="8698900" y="3587800"/>
            <a:ext cx="3740700" cy="240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2900">
                <a:solidFill>
                  <a:srgbClr val="3D4251"/>
                </a:solidFill>
                <a:latin typeface="Georgia"/>
                <a:ea typeface="Georgia"/>
                <a:cs typeface="Georgia"/>
                <a:sym typeface="Georgia"/>
              </a:rPr>
              <a:t>k-fold Cross Validation (CV)</a:t>
            </a:r>
            <a:endParaRPr b="1" sz="2900">
              <a:solidFill>
                <a:srgbClr val="3D4251"/>
              </a:solidFill>
              <a:latin typeface="Georgia"/>
              <a:ea typeface="Georgia"/>
              <a:cs typeface="Georgia"/>
              <a:sym typeface="Georgia"/>
            </a:endParaRPr>
          </a:p>
          <a:p>
            <a:pPr indent="0" lvl="0" marL="0" rtl="0" algn="l">
              <a:lnSpc>
                <a:spcPct val="196363"/>
              </a:lnSpc>
              <a:spcBef>
                <a:spcPts val="0"/>
              </a:spcBef>
              <a:spcAft>
                <a:spcPts val="0"/>
              </a:spcAft>
              <a:buClr>
                <a:schemeClr val="dk1"/>
              </a:buClr>
              <a:buSzPts val="1100"/>
              <a:buFont typeface="Arial"/>
              <a:buNone/>
            </a:pPr>
            <a:r>
              <a:t/>
            </a:r>
            <a:endParaRPr sz="1500">
              <a:solidFill>
                <a:srgbClr val="3D4251"/>
              </a:solidFill>
              <a:highlight>
                <a:srgbClr val="FFFFFF"/>
              </a:highlight>
            </a:endParaRPr>
          </a:p>
          <a:p>
            <a:pPr indent="0" lvl="0" marL="0" rtl="0" algn="l">
              <a:spcBef>
                <a:spcPts val="0"/>
              </a:spcBef>
              <a:spcAft>
                <a:spcPts val="0"/>
              </a:spcAft>
              <a:buNone/>
            </a:pPr>
            <a:r>
              <a:t/>
            </a:r>
            <a:endParaRPr>
              <a:solidFill>
                <a:srgbClr val="345D7E"/>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838200" y="1024102"/>
            <a:ext cx="3200400" cy="58592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Georgia"/>
              <a:buNone/>
            </a:pPr>
            <a:r>
              <a:rPr lang="en-US"/>
              <a:t>Background</a:t>
            </a:r>
            <a:endParaRPr/>
          </a:p>
        </p:txBody>
      </p:sp>
      <p:sp>
        <p:nvSpPr>
          <p:cNvPr id="111" name="Google Shape;111;p2"/>
          <p:cNvSpPr txBox="1"/>
          <p:nvPr>
            <p:ph idx="1" type="body"/>
          </p:nvPr>
        </p:nvSpPr>
        <p:spPr>
          <a:xfrm>
            <a:off x="838200" y="1705937"/>
            <a:ext cx="3646613" cy="4587821"/>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In fantasy sports, fans assemble their own teams by selecting players from across the league and competing against other fans’ custom teams.</a:t>
            </a:r>
            <a:endParaRPr/>
          </a:p>
          <a:p>
            <a:pPr indent="-182880" lvl="0" marL="182880" rtl="0" algn="l">
              <a:lnSpc>
                <a:spcPct val="90000"/>
              </a:lnSpc>
              <a:spcBef>
                <a:spcPts val="1200"/>
              </a:spcBef>
              <a:spcAft>
                <a:spcPts val="0"/>
              </a:spcAft>
              <a:buSzPts val="1700"/>
              <a:buChar char="▪"/>
            </a:pPr>
            <a:r>
              <a:rPr lang="en-US"/>
              <a:t>Outcomes are determined by adding up the points that those players earn in the actual games they play in. Some game statistics are considered more important than others and are therefore weighted differently.</a:t>
            </a:r>
            <a:endParaRPr/>
          </a:p>
          <a:p>
            <a:pPr indent="-74929" lvl="0" marL="182880" rtl="0" algn="l">
              <a:lnSpc>
                <a:spcPct val="90000"/>
              </a:lnSpc>
              <a:spcBef>
                <a:spcPts val="1200"/>
              </a:spcBef>
              <a:spcAft>
                <a:spcPts val="0"/>
              </a:spcAft>
              <a:buSzPts val="1700"/>
              <a:buNone/>
            </a:pPr>
            <a:r>
              <a:t/>
            </a:r>
            <a:endParaRPr/>
          </a:p>
        </p:txBody>
      </p:sp>
      <p:sp>
        <p:nvSpPr>
          <p:cNvPr id="112" name="Google Shape;112;p2"/>
          <p:cNvSpPr txBox="1"/>
          <p:nvPr>
            <p:ph idx="2" type="body"/>
          </p:nvPr>
        </p:nvSpPr>
        <p:spPr>
          <a:xfrm>
            <a:off x="8683299" y="1705937"/>
            <a:ext cx="3200400" cy="350446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b="1" i="0" lang="en-US" sz="2400">
                <a:solidFill>
                  <a:srgbClr val="313131"/>
                </a:solidFill>
                <a:latin typeface="Open Sans"/>
                <a:ea typeface="Open Sans"/>
                <a:cs typeface="Open Sans"/>
                <a:sym typeface="Open Sans"/>
              </a:rPr>
              <a:t>Fantasy Sports Stats</a:t>
            </a:r>
            <a:r>
              <a:rPr b="0" i="0" lang="en-US" sz="2400">
                <a:solidFill>
                  <a:srgbClr val="313131"/>
                </a:solidFill>
                <a:latin typeface="Open Sans"/>
                <a:ea typeface="Open Sans"/>
                <a:cs typeface="Open Sans"/>
                <a:sym typeface="Open Sans"/>
              </a:rPr>
              <a:t>:</a:t>
            </a:r>
            <a:endParaRPr b="1" i="0" sz="2400">
              <a:solidFill>
                <a:srgbClr val="313131"/>
              </a:solidFill>
              <a:latin typeface="Open Sans"/>
              <a:ea typeface="Open Sans"/>
              <a:cs typeface="Open Sans"/>
              <a:sym typeface="Open Sans"/>
            </a:endParaRPr>
          </a:p>
          <a:p>
            <a:pPr indent="-75565" lvl="0" marL="0" rtl="0" algn="l">
              <a:lnSpc>
                <a:spcPct val="100000"/>
              </a:lnSpc>
              <a:spcBef>
                <a:spcPts val="1000"/>
              </a:spcBef>
              <a:spcAft>
                <a:spcPts val="0"/>
              </a:spcAft>
              <a:buSzPts val="1190"/>
              <a:buFont typeface="Arial"/>
              <a:buChar char="•"/>
            </a:pPr>
            <a:r>
              <a:rPr i="0" lang="en-US">
                <a:solidFill>
                  <a:srgbClr val="313131"/>
                </a:solidFill>
                <a:latin typeface="Open Sans"/>
                <a:ea typeface="Open Sans"/>
                <a:cs typeface="Open Sans"/>
                <a:sym typeface="Open Sans"/>
              </a:rPr>
              <a:t>Football is the most common fantasy sport</a:t>
            </a:r>
            <a:endParaRPr/>
          </a:p>
          <a:p>
            <a:pPr indent="-75565" lvl="0" marL="0" rtl="0" algn="l">
              <a:lnSpc>
                <a:spcPct val="100000"/>
              </a:lnSpc>
              <a:spcBef>
                <a:spcPts val="1000"/>
              </a:spcBef>
              <a:spcAft>
                <a:spcPts val="0"/>
              </a:spcAft>
              <a:buSzPts val="1190"/>
              <a:buFont typeface="Arial"/>
              <a:buChar char="•"/>
            </a:pPr>
            <a:r>
              <a:rPr b="0" i="0" lang="en-US">
                <a:solidFill>
                  <a:srgbClr val="313131"/>
                </a:solidFill>
                <a:latin typeface="Open Sans"/>
                <a:ea typeface="Open Sans"/>
                <a:cs typeface="Open Sans"/>
                <a:sym typeface="Open Sans"/>
              </a:rPr>
              <a:t>56 million people play fantasy sports in North America</a:t>
            </a:r>
            <a:endParaRPr/>
          </a:p>
          <a:p>
            <a:pPr indent="-75565" lvl="0" marL="0" rtl="0" algn="l">
              <a:lnSpc>
                <a:spcPct val="100000"/>
              </a:lnSpc>
              <a:spcBef>
                <a:spcPts val="1000"/>
              </a:spcBef>
              <a:spcAft>
                <a:spcPts val="0"/>
              </a:spcAft>
              <a:buSzPts val="1190"/>
              <a:buFont typeface="Arial"/>
              <a:buChar char="•"/>
            </a:pPr>
            <a:r>
              <a:rPr b="0" i="0" lang="en-US">
                <a:solidFill>
                  <a:srgbClr val="313131"/>
                </a:solidFill>
                <a:latin typeface="Open Sans"/>
                <a:ea typeface="Open Sans"/>
                <a:cs typeface="Open Sans"/>
                <a:sym typeface="Open Sans"/>
              </a:rPr>
              <a:t>19% of adult men play fantasy sports, compared to 9% of women</a:t>
            </a:r>
            <a:endParaRPr/>
          </a:p>
          <a:p>
            <a:pPr indent="-75565" lvl="0" marL="0" rtl="0" algn="l">
              <a:lnSpc>
                <a:spcPct val="100000"/>
              </a:lnSpc>
              <a:spcBef>
                <a:spcPts val="1000"/>
              </a:spcBef>
              <a:spcAft>
                <a:spcPts val="0"/>
              </a:spcAft>
              <a:buSzPts val="1190"/>
              <a:buFont typeface="Arial"/>
              <a:buChar char="•"/>
            </a:pPr>
            <a:r>
              <a:rPr b="0" i="0" lang="en-US">
                <a:solidFill>
                  <a:srgbClr val="313131"/>
                </a:solidFill>
                <a:latin typeface="Open Sans"/>
                <a:ea typeface="Open Sans"/>
                <a:cs typeface="Open Sans"/>
                <a:sym typeface="Open Sans"/>
              </a:rPr>
              <a:t>$18 billion is spent on fantasy sports annually. By comparison, $140 billion is wagered on real sports and $70 billion is spent in lotteries.</a:t>
            </a:r>
            <a:endParaRPr/>
          </a:p>
          <a:p>
            <a:pPr indent="0" lvl="0" marL="0" rtl="0" algn="l">
              <a:lnSpc>
                <a:spcPct val="100000"/>
              </a:lnSpc>
              <a:spcBef>
                <a:spcPts val="1000"/>
              </a:spcBef>
              <a:spcAft>
                <a:spcPts val="0"/>
              </a:spcAft>
              <a:buSzPts val="1190"/>
              <a:buNone/>
            </a:pPr>
            <a:r>
              <a:rPr lang="en-US">
                <a:solidFill>
                  <a:srgbClr val="313131"/>
                </a:solidFill>
                <a:latin typeface="Open Sans"/>
                <a:ea typeface="Open Sans"/>
                <a:cs typeface="Open Sans"/>
                <a:sym typeface="Open Sans"/>
              </a:rPr>
              <a:t>(source: https://money.cnn.com/)</a:t>
            </a:r>
            <a:endParaRPr b="0" i="0">
              <a:solidFill>
                <a:srgbClr val="313131"/>
              </a:solidFill>
              <a:latin typeface="Open Sans"/>
              <a:ea typeface="Open Sans"/>
              <a:cs typeface="Open Sans"/>
              <a:sym typeface="Open Sans"/>
            </a:endParaRPr>
          </a:p>
        </p:txBody>
      </p:sp>
      <p:pic>
        <p:nvPicPr>
          <p:cNvPr id="113" name="Google Shape;113;p2"/>
          <p:cNvPicPr preferRelativeResize="0"/>
          <p:nvPr/>
        </p:nvPicPr>
        <p:blipFill rotWithShape="1">
          <a:blip r:embed="rId3">
            <a:alphaModFix/>
          </a:blip>
          <a:srcRect b="0" l="0" r="0" t="0"/>
          <a:stretch/>
        </p:blipFill>
        <p:spPr>
          <a:xfrm>
            <a:off x="4590473" y="3040981"/>
            <a:ext cx="3540952" cy="3166657"/>
          </a:xfrm>
          <a:prstGeom prst="rect">
            <a:avLst/>
          </a:prstGeom>
          <a:noFill/>
          <a:ln>
            <a:noFill/>
          </a:ln>
        </p:spPr>
      </p:pic>
      <p:pic>
        <p:nvPicPr>
          <p:cNvPr id="114" name="Google Shape;114;p2"/>
          <p:cNvPicPr preferRelativeResize="0"/>
          <p:nvPr/>
        </p:nvPicPr>
        <p:blipFill rotWithShape="1">
          <a:blip r:embed="rId4">
            <a:alphaModFix/>
          </a:blip>
          <a:srcRect b="0" l="0" r="0" t="0"/>
          <a:stretch/>
        </p:blipFill>
        <p:spPr>
          <a:xfrm>
            <a:off x="4484813" y="564241"/>
            <a:ext cx="3752273" cy="22833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3"/>
          <p:cNvSpPr/>
          <p:nvPr/>
        </p:nvSpPr>
        <p:spPr>
          <a:xfrm>
            <a:off x="920834" y="1346946"/>
            <a:ext cx="10222992" cy="80683"/>
          </a:xfrm>
          <a:prstGeom prst="rect">
            <a:avLst/>
          </a:prstGeom>
          <a:blipFill rotWithShape="1">
            <a:blip r:embed="rId3">
              <a:alphaModFix amt="83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920834" y="4299696"/>
            <a:ext cx="10222992" cy="80683"/>
          </a:xfrm>
          <a:prstGeom prst="rect">
            <a:avLst/>
          </a:prstGeom>
          <a:blipFill rotWithShape="1">
            <a:blip r:embed="rId3">
              <a:alphaModFix amt="83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920834" y="1484779"/>
            <a:ext cx="10222992" cy="2743200"/>
          </a:xfrm>
          <a:prstGeom prst="rect">
            <a:avLst/>
          </a:prstGeom>
          <a:blipFill rotWithShape="1">
            <a:blip r:embed="rId3">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3"/>
          <p:cNvGrpSpPr/>
          <p:nvPr/>
        </p:nvGrpSpPr>
        <p:grpSpPr>
          <a:xfrm>
            <a:off x="9649215" y="4068923"/>
            <a:ext cx="1080904" cy="1080902"/>
            <a:chOff x="9685338" y="4460675"/>
            <a:chExt cx="1080904" cy="1080902"/>
          </a:xfrm>
        </p:grpSpPr>
        <p:sp>
          <p:nvSpPr>
            <p:cNvPr id="123" name="Google Shape;123;p3"/>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26" name="Google Shape;126;p3"/>
          <p:cNvSpPr/>
          <p:nvPr/>
        </p:nvSpPr>
        <p:spPr>
          <a:xfrm>
            <a:off x="0" y="0"/>
            <a:ext cx="12192000"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27" name="Google Shape;127;p3"/>
          <p:cNvSpPr txBox="1"/>
          <p:nvPr>
            <p:ph type="title"/>
          </p:nvPr>
        </p:nvSpPr>
        <p:spPr>
          <a:xfrm>
            <a:off x="7539306" y="-3943"/>
            <a:ext cx="3896264" cy="148872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7200"/>
              <a:buFont typeface="Georgia"/>
              <a:buNone/>
            </a:pPr>
            <a:r>
              <a:rPr b="1" lang="en-US" cap="none">
                <a:latin typeface="Georgia"/>
                <a:ea typeface="Georgia"/>
                <a:cs typeface="Georgia"/>
                <a:sym typeface="Georgia"/>
              </a:rPr>
              <a:t>Dataset</a:t>
            </a:r>
            <a:endParaRPr/>
          </a:p>
        </p:txBody>
      </p:sp>
      <p:sp>
        <p:nvSpPr>
          <p:cNvPr id="128" name="Google Shape;128;p3"/>
          <p:cNvSpPr txBox="1"/>
          <p:nvPr>
            <p:ph idx="1" type="body"/>
          </p:nvPr>
        </p:nvSpPr>
        <p:spPr>
          <a:xfrm>
            <a:off x="7539306" y="1708175"/>
            <a:ext cx="4324270" cy="22828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US"/>
              <a:t>Game stats from the past six NHL seasons (’14/’15 – ’19/’20)</a:t>
            </a:r>
            <a:endParaRPr/>
          </a:p>
          <a:p>
            <a:pPr indent="0" lvl="0" marL="0" rtl="0" algn="l">
              <a:lnSpc>
                <a:spcPct val="90000"/>
              </a:lnSpc>
              <a:spcBef>
                <a:spcPts val="1200"/>
              </a:spcBef>
              <a:spcAft>
                <a:spcPts val="0"/>
              </a:spcAft>
              <a:buSzPts val="1700"/>
              <a:buNone/>
            </a:pPr>
            <a:r>
              <a:rPr lang="en-US"/>
              <a:t>Source: </a:t>
            </a:r>
            <a:r>
              <a:rPr lang="en-US" u="sng">
                <a:solidFill>
                  <a:schemeClr val="hlink"/>
                </a:solidFill>
                <a:hlinkClick r:id="rId5"/>
              </a:rPr>
              <a:t>https://www.kaggle.com/martinellis/nhl-game-data</a:t>
            </a:r>
            <a:endParaRPr/>
          </a:p>
          <a:p>
            <a:pPr indent="0" lvl="0" marL="0" rtl="0" algn="l">
              <a:lnSpc>
                <a:spcPct val="90000"/>
              </a:lnSpc>
              <a:spcBef>
                <a:spcPts val="1200"/>
              </a:spcBef>
              <a:spcAft>
                <a:spcPts val="0"/>
              </a:spcAft>
              <a:buSzPts val="1020"/>
              <a:buNone/>
            </a:pPr>
            <a:r>
              <a:t/>
            </a:r>
            <a:endParaRPr sz="1200"/>
          </a:p>
        </p:txBody>
      </p:sp>
      <p:pic>
        <p:nvPicPr>
          <p:cNvPr id="129" name="Google Shape;129;p3"/>
          <p:cNvPicPr preferRelativeResize="0"/>
          <p:nvPr/>
        </p:nvPicPr>
        <p:blipFill rotWithShape="1">
          <a:blip r:embed="rId6">
            <a:alphaModFix/>
          </a:blip>
          <a:srcRect b="0" l="21206" r="22191" t="0"/>
          <a:stretch/>
        </p:blipFill>
        <p:spPr>
          <a:xfrm>
            <a:off x="20" y="10"/>
            <a:ext cx="6901088" cy="6857990"/>
          </a:xfrm>
          <a:prstGeom prst="rect">
            <a:avLst/>
          </a:prstGeom>
          <a:noFill/>
          <a:ln>
            <a:noFill/>
          </a:ln>
        </p:spPr>
      </p:pic>
      <p:grpSp>
        <p:nvGrpSpPr>
          <p:cNvPr id="130" name="Google Shape;130;p3"/>
          <p:cNvGrpSpPr/>
          <p:nvPr/>
        </p:nvGrpSpPr>
        <p:grpSpPr>
          <a:xfrm>
            <a:off x="11401724" y="6229681"/>
            <a:ext cx="457200" cy="457200"/>
            <a:chOff x="11361456" y="6195813"/>
            <a:chExt cx="548640" cy="548640"/>
          </a:xfrm>
        </p:grpSpPr>
        <p:sp>
          <p:nvSpPr>
            <p:cNvPr id="131" name="Google Shape;131;p3"/>
            <p:cNvSpPr/>
            <p:nvPr/>
          </p:nvSpPr>
          <p:spPr>
            <a:xfrm>
              <a:off x="11361456" y="6195813"/>
              <a:ext cx="548640" cy="548640"/>
            </a:xfrm>
            <a:prstGeom prst="ellipse">
              <a:avLst/>
            </a:prstGeom>
            <a:blipFill rotWithShape="1">
              <a:blip r:embed="rId7">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Trebuchet MS"/>
                <a:buNone/>
              </a:pPr>
              <a:r>
                <a:t/>
              </a:r>
              <a:endParaRPr b="1" i="0" sz="2000" u="none" cap="none" strike="noStrike">
                <a:solidFill>
                  <a:srgbClr val="FFFFFF"/>
                </a:solidFill>
                <a:latin typeface="Rockwell"/>
                <a:ea typeface="Rockwell"/>
                <a:cs typeface="Rockwell"/>
                <a:sym typeface="Rockwell"/>
              </a:endParaRPr>
            </a:p>
          </p:txBody>
        </p:sp>
        <p:sp>
          <p:nvSpPr>
            <p:cNvPr id="132" name="Google Shape;132;p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FFFFFF"/>
                </a:solidFill>
                <a:latin typeface="Calibri"/>
                <a:ea typeface="Calibri"/>
                <a:cs typeface="Calibri"/>
                <a:sym typeface="Calibri"/>
              </a:endParaRPr>
            </a:p>
          </p:txBody>
        </p:sp>
      </p:grpSp>
      <p:sp>
        <p:nvSpPr>
          <p:cNvPr id="133" name="Google Shape;133;p3"/>
          <p:cNvSpPr txBox="1"/>
          <p:nvPr/>
        </p:nvSpPr>
        <p:spPr>
          <a:xfrm>
            <a:off x="7551216" y="3733460"/>
            <a:ext cx="3200400" cy="779016"/>
          </a:xfrm>
          <a:prstGeom prst="rect">
            <a:avLst/>
          </a:prstGeom>
          <a:noFill/>
          <a:ln>
            <a:noFill/>
          </a:ln>
        </p:spPr>
        <p:txBody>
          <a:bodyPr anchorCtr="0" anchor="ctr" bIns="45700" lIns="91425" spcFirstLastPara="1" rIns="91425" wrap="square" tIns="45700">
            <a:normAutofit/>
          </a:bodyPr>
          <a:lstStyle/>
          <a:p>
            <a:pPr indent="0" lvl="0" marL="0" marR="0" rtl="0" algn="l">
              <a:lnSpc>
                <a:spcPct val="65000"/>
              </a:lnSpc>
              <a:spcBef>
                <a:spcPts val="0"/>
              </a:spcBef>
              <a:spcAft>
                <a:spcPts val="0"/>
              </a:spcAft>
              <a:buSzPts val="6120"/>
              <a:buFont typeface="Georgia"/>
              <a:buNone/>
            </a:pPr>
            <a:r>
              <a:rPr b="1" i="0" lang="en-US" sz="6120" u="none" cap="none" strike="noStrike">
                <a:latin typeface="Georgia"/>
                <a:ea typeface="Georgia"/>
                <a:cs typeface="Georgia"/>
                <a:sym typeface="Georgia"/>
              </a:rPr>
              <a:t>Toolset</a:t>
            </a:r>
            <a:endParaRPr b="1" i="0" sz="6120" u="none" cap="none" strike="noStrike">
              <a:latin typeface="Georgia"/>
              <a:ea typeface="Georgia"/>
              <a:cs typeface="Georgia"/>
              <a:sym typeface="Georgia"/>
            </a:endParaRPr>
          </a:p>
        </p:txBody>
      </p:sp>
      <p:sp>
        <p:nvSpPr>
          <p:cNvPr id="134" name="Google Shape;134;p3"/>
          <p:cNvSpPr txBox="1"/>
          <p:nvPr/>
        </p:nvSpPr>
        <p:spPr>
          <a:xfrm>
            <a:off x="7539306" y="4690762"/>
            <a:ext cx="2804160" cy="1846999"/>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rgbClr val="548BB7"/>
              </a:buClr>
              <a:buSzPts val="1530"/>
              <a:buFont typeface="Arial"/>
              <a:buChar char="•"/>
            </a:pPr>
            <a:r>
              <a:rPr b="0" i="0" lang="en-US" sz="1800" u="none" cap="none" strike="noStrike">
                <a:solidFill>
                  <a:schemeClr val="dk1"/>
                </a:solidFill>
                <a:latin typeface="Trebuchet MS"/>
                <a:ea typeface="Trebuchet MS"/>
                <a:cs typeface="Trebuchet MS"/>
                <a:sym typeface="Trebuchet MS"/>
              </a:rPr>
              <a:t>Python Pandas</a:t>
            </a:r>
            <a:endParaRPr/>
          </a:p>
          <a:p>
            <a:pPr indent="-285750" lvl="0" marL="285750" marR="0" rtl="0" algn="l">
              <a:lnSpc>
                <a:spcPct val="90000"/>
              </a:lnSpc>
              <a:spcBef>
                <a:spcPts val="1200"/>
              </a:spcBef>
              <a:spcAft>
                <a:spcPts val="0"/>
              </a:spcAft>
              <a:buClr>
                <a:srgbClr val="548BB7"/>
              </a:buClr>
              <a:buSzPts val="1530"/>
              <a:buFont typeface="Arial"/>
              <a:buChar char="•"/>
            </a:pPr>
            <a:r>
              <a:rPr b="0" i="0" lang="en-US" sz="1800" u="none" cap="none" strike="noStrike">
                <a:solidFill>
                  <a:schemeClr val="dk1"/>
                </a:solidFill>
                <a:latin typeface="Trebuchet MS"/>
                <a:ea typeface="Trebuchet MS"/>
                <a:cs typeface="Trebuchet MS"/>
                <a:sym typeface="Trebuchet MS"/>
              </a:rPr>
              <a:t>Python Matplotlib</a:t>
            </a:r>
            <a:endParaRPr/>
          </a:p>
          <a:p>
            <a:pPr indent="-285750" lvl="0" marL="285750" marR="0" rtl="0" algn="l">
              <a:lnSpc>
                <a:spcPct val="90000"/>
              </a:lnSpc>
              <a:spcBef>
                <a:spcPts val="1200"/>
              </a:spcBef>
              <a:spcAft>
                <a:spcPts val="0"/>
              </a:spcAft>
              <a:buClr>
                <a:srgbClr val="548BB7"/>
              </a:buClr>
              <a:buSzPts val="1530"/>
              <a:buFont typeface="Arial"/>
              <a:buChar char="•"/>
            </a:pPr>
            <a:r>
              <a:rPr b="0" i="0" lang="en-US" sz="1800" u="none" cap="none" strike="noStrike">
                <a:solidFill>
                  <a:schemeClr val="dk1"/>
                </a:solidFill>
                <a:latin typeface="Trebuchet MS"/>
                <a:ea typeface="Trebuchet MS"/>
                <a:cs typeface="Trebuchet MS"/>
                <a:sym typeface="Trebuchet MS"/>
              </a:rPr>
              <a:t>Scikit-Learn</a:t>
            </a:r>
            <a:endParaRPr b="0" i="0" sz="1800" u="none" cap="none" strike="noStrike">
              <a:solidFill>
                <a:schemeClr val="dk1"/>
              </a:solidFill>
              <a:latin typeface="Trebuchet MS"/>
              <a:ea typeface="Trebuchet MS"/>
              <a:cs typeface="Trebuchet MS"/>
              <a:sym typeface="Trebuchet MS"/>
            </a:endParaRPr>
          </a:p>
          <a:p>
            <a:pPr indent="-302895" lvl="0" marL="285750" marR="0" rtl="0" algn="l">
              <a:lnSpc>
                <a:spcPct val="90000"/>
              </a:lnSpc>
              <a:spcBef>
                <a:spcPts val="120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Xgboost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grpSp>
        <p:nvGrpSpPr>
          <p:cNvPr id="139" name="Google Shape;139;p4"/>
          <p:cNvGrpSpPr/>
          <p:nvPr/>
        </p:nvGrpSpPr>
        <p:grpSpPr>
          <a:xfrm>
            <a:off x="11401725" y="6229681"/>
            <a:ext cx="457200" cy="457200"/>
            <a:chOff x="11361456" y="6195813"/>
            <a:chExt cx="548640" cy="548640"/>
          </a:xfrm>
        </p:grpSpPr>
        <p:sp>
          <p:nvSpPr>
            <p:cNvPr id="140" name="Google Shape;140;p4"/>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2" name="Google Shape;142;p4"/>
          <p:cNvPicPr preferRelativeResize="0"/>
          <p:nvPr/>
        </p:nvPicPr>
        <p:blipFill rotWithShape="1">
          <a:blip r:embed="rId4">
            <a:alphaModFix/>
          </a:blip>
          <a:srcRect b="0" l="2033" r="0" t="0"/>
          <a:stretch/>
        </p:blipFill>
        <p:spPr>
          <a:xfrm>
            <a:off x="3343" y="10"/>
            <a:ext cx="7548923" cy="6857990"/>
          </a:xfrm>
          <a:prstGeom prst="rect">
            <a:avLst/>
          </a:prstGeom>
          <a:noFill/>
          <a:ln>
            <a:noFill/>
          </a:ln>
        </p:spPr>
      </p:pic>
      <p:sp>
        <p:nvSpPr>
          <p:cNvPr id="143" name="Google Shape;143;p4"/>
          <p:cNvSpPr/>
          <p:nvPr/>
        </p:nvSpPr>
        <p:spPr>
          <a:xfrm>
            <a:off x="7552266" y="0"/>
            <a:ext cx="4639734" cy="6857999"/>
          </a:xfrm>
          <a:prstGeom prst="rect">
            <a:avLst/>
          </a:prstGeom>
          <a:blipFill rotWithShape="1">
            <a:blip r:embed="rId5">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44" name="Google Shape;144;p4"/>
          <p:cNvSpPr txBox="1"/>
          <p:nvPr>
            <p:ph type="title"/>
          </p:nvPr>
        </p:nvSpPr>
        <p:spPr>
          <a:xfrm>
            <a:off x="7883612" y="484632"/>
            <a:ext cx="3816774"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200"/>
              <a:buFont typeface="Georgia"/>
              <a:buNone/>
            </a:pPr>
            <a:r>
              <a:rPr lang="en-US"/>
              <a:t>Relationships Between CSVs</a:t>
            </a:r>
            <a:endParaRPr/>
          </a:p>
        </p:txBody>
      </p:sp>
      <p:sp>
        <p:nvSpPr>
          <p:cNvPr id="145" name="Google Shape;145;p4"/>
          <p:cNvSpPr txBox="1"/>
          <p:nvPr>
            <p:ph idx="2" type="body"/>
          </p:nvPr>
        </p:nvSpPr>
        <p:spPr>
          <a:xfrm>
            <a:off x="7883611" y="2121408"/>
            <a:ext cx="3816774" cy="4050792"/>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0"/>
              </a:spcBef>
              <a:spcAft>
                <a:spcPts val="0"/>
              </a:spcAft>
              <a:buClr>
                <a:schemeClr val="dk1"/>
              </a:buClr>
              <a:buSzPts val="1600"/>
              <a:buChar char="●"/>
            </a:pPr>
            <a:r>
              <a:rPr lang="en-US" sz="1600">
                <a:solidFill>
                  <a:schemeClr val="dk1"/>
                </a:solidFill>
              </a:rPr>
              <a:t>joined with pandas once imported</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game_skater_stats to player_info via player id</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this new df joined with game_info via game id</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team_info was then added via team id to produce the final dataframe used to train machine learning</a:t>
            </a:r>
            <a:endParaRPr sz="1600">
              <a:solidFill>
                <a:schemeClr val="dk1"/>
              </a:solidFill>
            </a:endParaRPr>
          </a:p>
          <a:p>
            <a:pPr indent="-330200" lvl="0" marL="457200" rtl="0" algn="l">
              <a:lnSpc>
                <a:spcPct val="90000"/>
              </a:lnSpc>
              <a:spcBef>
                <a:spcPts val="0"/>
              </a:spcBef>
              <a:spcAft>
                <a:spcPts val="0"/>
              </a:spcAft>
              <a:buClr>
                <a:schemeClr val="dk1"/>
              </a:buClr>
              <a:buSzPts val="1600"/>
              <a:buChar char="●"/>
            </a:pPr>
            <a:r>
              <a:rPr lang="en-US" sz="1600">
                <a:solidFill>
                  <a:schemeClr val="dk1"/>
                </a:solidFill>
              </a:rPr>
              <a:t>game_goalie_stats was processed on it’s own</a:t>
            </a:r>
            <a:endParaRPr sz="1600">
              <a:solidFill>
                <a:schemeClr val="dk1"/>
              </a:solidFill>
            </a:endParaRPr>
          </a:p>
        </p:txBody>
      </p:sp>
      <p:grpSp>
        <p:nvGrpSpPr>
          <p:cNvPr id="146" name="Google Shape;146;p4"/>
          <p:cNvGrpSpPr/>
          <p:nvPr/>
        </p:nvGrpSpPr>
        <p:grpSpPr>
          <a:xfrm>
            <a:off x="11401725" y="6229681"/>
            <a:ext cx="457200" cy="457200"/>
            <a:chOff x="11361456" y="6195813"/>
            <a:chExt cx="548640" cy="548640"/>
          </a:xfrm>
        </p:grpSpPr>
        <p:sp>
          <p:nvSpPr>
            <p:cNvPr id="147" name="Google Shape;147;p4"/>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Trebuchet MS"/>
                <a:buNone/>
              </a:pPr>
              <a:r>
                <a:t/>
              </a:r>
              <a:endParaRPr b="1" i="0" sz="2000" u="none" cap="none" strike="noStrike">
                <a:solidFill>
                  <a:srgbClr val="FFFFFF"/>
                </a:solidFill>
                <a:latin typeface="Rockwell"/>
                <a:ea typeface="Rockwell"/>
                <a:cs typeface="Rockwell"/>
                <a:sym typeface="Rockwell"/>
              </a:endParaRPr>
            </a:p>
          </p:txBody>
        </p:sp>
        <p:sp>
          <p:nvSpPr>
            <p:cNvPr id="148" name="Google Shape;148;p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aa9c7a44ab_0_0"/>
          <p:cNvSpPr txBox="1"/>
          <p:nvPr>
            <p:ph type="title"/>
          </p:nvPr>
        </p:nvSpPr>
        <p:spPr>
          <a:xfrm>
            <a:off x="8549640" y="685800"/>
            <a:ext cx="3200400" cy="1737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 Clean-Up</a:t>
            </a:r>
            <a:endParaRPr/>
          </a:p>
        </p:txBody>
      </p:sp>
      <p:sp>
        <p:nvSpPr>
          <p:cNvPr id="154" name="Google Shape;154;gaa9c7a44ab_0_0"/>
          <p:cNvSpPr txBox="1"/>
          <p:nvPr>
            <p:ph idx="1" type="body"/>
          </p:nvPr>
        </p:nvSpPr>
        <p:spPr>
          <a:xfrm>
            <a:off x="838200" y="685800"/>
            <a:ext cx="6711600" cy="52137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t/>
            </a:r>
            <a:endParaRPr/>
          </a:p>
          <a:p>
            <a:pPr indent="-336550" lvl="0" marL="457200" rtl="0" algn="l">
              <a:spcBef>
                <a:spcPts val="1200"/>
              </a:spcBef>
              <a:spcAft>
                <a:spcPts val="0"/>
              </a:spcAft>
              <a:buSzPts val="1700"/>
              <a:buChar char="▪"/>
            </a:pPr>
            <a:r>
              <a:rPr lang="en-US"/>
              <a:t>all four csv files were imported as data frames</a:t>
            </a:r>
            <a:endParaRPr/>
          </a:p>
          <a:p>
            <a:pPr indent="-325755" lvl="1" marL="914400" rtl="0" algn="l">
              <a:spcBef>
                <a:spcPts val="0"/>
              </a:spcBef>
              <a:spcAft>
                <a:spcPts val="0"/>
              </a:spcAft>
              <a:buSzPts val="1530"/>
              <a:buChar char="▪"/>
            </a:pPr>
            <a:r>
              <a:rPr lang="en-US"/>
              <a:t>unnecessary columns were removed from some</a:t>
            </a:r>
            <a:endParaRPr/>
          </a:p>
          <a:p>
            <a:pPr indent="-336550" lvl="0" marL="457200" rtl="0" algn="l">
              <a:spcBef>
                <a:spcPts val="0"/>
              </a:spcBef>
              <a:spcAft>
                <a:spcPts val="0"/>
              </a:spcAft>
              <a:buSzPts val="1700"/>
              <a:buChar char="▪"/>
            </a:pPr>
            <a:r>
              <a:rPr lang="en-US"/>
              <a:t>a “fantasy point” column was added to quantify each players standing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36550" lvl="0" marL="457200" rtl="0" algn="l">
              <a:spcBef>
                <a:spcPts val="1200"/>
              </a:spcBef>
              <a:spcAft>
                <a:spcPts val="0"/>
              </a:spcAft>
              <a:buSzPts val="1700"/>
              <a:buChar char="▪"/>
            </a:pPr>
            <a:r>
              <a:rPr lang="en-US"/>
              <a:t>dataframes were merged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36550" lvl="0" marL="457200" rtl="0" algn="l">
              <a:spcBef>
                <a:spcPts val="1200"/>
              </a:spcBef>
              <a:spcAft>
                <a:spcPts val="0"/>
              </a:spcAft>
              <a:buSzPts val="1700"/>
              <a:buChar char="▪"/>
            </a:pPr>
            <a:r>
              <a:rPr lang="en-US"/>
              <a:t>this merged data frame was then filtered to show only the most recent 6 regular seasons</a:t>
            </a:r>
            <a:endParaRPr/>
          </a:p>
          <a:p>
            <a:pPr indent="-336550" lvl="0" marL="457200" rtl="0" algn="l">
              <a:spcBef>
                <a:spcPts val="0"/>
              </a:spcBef>
              <a:spcAft>
                <a:spcPts val="0"/>
              </a:spcAft>
              <a:buSzPts val="1700"/>
              <a:buChar char="▪"/>
            </a:pPr>
            <a:r>
              <a:rPr lang="en-US"/>
              <a:t>smaller data frames for each non-goalie position were extracted from this one</a:t>
            </a:r>
            <a:endParaRPr/>
          </a:p>
          <a:p>
            <a:pPr indent="0" lvl="0" marL="457200" rtl="0" algn="l">
              <a:spcBef>
                <a:spcPts val="1200"/>
              </a:spcBef>
              <a:spcAft>
                <a:spcPts val="0"/>
              </a:spcAft>
              <a:buNone/>
            </a:pPr>
            <a:r>
              <a:t/>
            </a:r>
            <a:endParaRPr/>
          </a:p>
        </p:txBody>
      </p:sp>
      <p:sp>
        <p:nvSpPr>
          <p:cNvPr id="155" name="Google Shape;155;gaa9c7a44ab_0_0"/>
          <p:cNvSpPr txBox="1"/>
          <p:nvPr>
            <p:ph idx="2" type="body"/>
          </p:nvPr>
        </p:nvSpPr>
        <p:spPr>
          <a:xfrm>
            <a:off x="8549640" y="2423160"/>
            <a:ext cx="3200400" cy="3291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56" name="Google Shape;156;gaa9c7a44ab_0_0"/>
          <p:cNvPicPr preferRelativeResize="0"/>
          <p:nvPr/>
        </p:nvPicPr>
        <p:blipFill>
          <a:blip r:embed="rId3">
            <a:alphaModFix/>
          </a:blip>
          <a:stretch>
            <a:fillRect/>
          </a:stretch>
        </p:blipFill>
        <p:spPr>
          <a:xfrm>
            <a:off x="838188" y="3833376"/>
            <a:ext cx="6494474" cy="669050"/>
          </a:xfrm>
          <a:prstGeom prst="rect">
            <a:avLst/>
          </a:prstGeom>
          <a:noFill/>
          <a:ln>
            <a:noFill/>
          </a:ln>
        </p:spPr>
      </p:pic>
      <p:pic>
        <p:nvPicPr>
          <p:cNvPr id="157" name="Google Shape;157;gaa9c7a44ab_0_0"/>
          <p:cNvPicPr preferRelativeResize="0"/>
          <p:nvPr/>
        </p:nvPicPr>
        <p:blipFill>
          <a:blip r:embed="rId4">
            <a:alphaModFix/>
          </a:blip>
          <a:stretch>
            <a:fillRect/>
          </a:stretch>
        </p:blipFill>
        <p:spPr>
          <a:xfrm>
            <a:off x="838200" y="2470450"/>
            <a:ext cx="7358950" cy="74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aa9c7a44ab_0_8"/>
          <p:cNvSpPr txBox="1"/>
          <p:nvPr>
            <p:ph type="title"/>
          </p:nvPr>
        </p:nvSpPr>
        <p:spPr>
          <a:xfrm>
            <a:off x="8480465" y="241125"/>
            <a:ext cx="3200400" cy="1737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Superficial Analysis</a:t>
            </a:r>
            <a:endParaRPr/>
          </a:p>
        </p:txBody>
      </p:sp>
      <p:sp>
        <p:nvSpPr>
          <p:cNvPr id="163" name="Google Shape;163;gaa9c7a44ab_0_8"/>
          <p:cNvSpPr txBox="1"/>
          <p:nvPr>
            <p:ph idx="2" type="body"/>
          </p:nvPr>
        </p:nvSpPr>
        <p:spPr>
          <a:xfrm>
            <a:off x="8520025" y="2126697"/>
            <a:ext cx="3200400" cy="4217400"/>
          </a:xfrm>
          <a:prstGeom prst="rect">
            <a:avLst/>
          </a:prstGeom>
        </p:spPr>
        <p:txBody>
          <a:bodyPr anchorCtr="0" anchor="t" bIns="45700" lIns="91425" spcFirstLastPara="1" rIns="91425" wrap="square" tIns="45700">
            <a:noAutofit/>
          </a:bodyPr>
          <a:lstStyle/>
          <a:p>
            <a:pPr indent="0" lvl="0" marL="0" rtl="0" algn="l">
              <a:lnSpc>
                <a:spcPct val="90000"/>
              </a:lnSpc>
              <a:spcBef>
                <a:spcPts val="1200"/>
              </a:spcBef>
              <a:spcAft>
                <a:spcPts val="0"/>
              </a:spcAft>
              <a:buNone/>
            </a:pPr>
            <a:r>
              <a:rPr lang="en-US" sz="2000">
                <a:solidFill>
                  <a:schemeClr val="dk1"/>
                </a:solidFill>
              </a:rPr>
              <a:t>before jumping into machine learning we used the cleaned data frames to visualize top players of the last 6 seasons and most recent 2019/20 season based on their fantasy point score</a:t>
            </a:r>
            <a:endParaRPr sz="2000">
              <a:solidFill>
                <a:schemeClr val="dk1"/>
              </a:solidFill>
            </a:endParaRPr>
          </a:p>
          <a:p>
            <a:pPr indent="0" lvl="0" marL="0" rtl="0" algn="l">
              <a:lnSpc>
                <a:spcPct val="90000"/>
              </a:lnSpc>
              <a:spcBef>
                <a:spcPts val="1200"/>
              </a:spcBef>
              <a:spcAft>
                <a:spcPts val="0"/>
              </a:spcAft>
              <a:buNone/>
            </a:pPr>
            <a:r>
              <a:t/>
            </a:r>
            <a:endParaRPr sz="2000">
              <a:solidFill>
                <a:schemeClr val="dk1"/>
              </a:solidFill>
            </a:endParaRPr>
          </a:p>
          <a:p>
            <a:pPr indent="0" lvl="0" marL="0" rtl="0" algn="l">
              <a:lnSpc>
                <a:spcPct val="90000"/>
              </a:lnSpc>
              <a:spcBef>
                <a:spcPts val="1200"/>
              </a:spcBef>
              <a:spcAft>
                <a:spcPts val="0"/>
              </a:spcAft>
              <a:buNone/>
            </a:pPr>
            <a:r>
              <a:rPr lang="en-US" sz="2000">
                <a:solidFill>
                  <a:schemeClr val="dk1"/>
                </a:solidFill>
              </a:rPr>
              <a:t>the average fantasy point score for the top players of the 19/20 season was 14.98 per game </a:t>
            </a:r>
            <a:endParaRPr sz="1050">
              <a:solidFill>
                <a:schemeClr val="dk1"/>
              </a:solidFill>
              <a:highlight>
                <a:srgbClr val="FFFFFF"/>
              </a:highlight>
              <a:latin typeface="Arial"/>
              <a:ea typeface="Arial"/>
              <a:cs typeface="Arial"/>
              <a:sym typeface="Arial"/>
            </a:endParaRPr>
          </a:p>
          <a:p>
            <a:pPr indent="0" lvl="0" marL="0" rtl="0" algn="l">
              <a:lnSpc>
                <a:spcPct val="90000"/>
              </a:lnSpc>
              <a:spcBef>
                <a:spcPts val="1200"/>
              </a:spcBef>
              <a:spcAft>
                <a:spcPts val="0"/>
              </a:spcAft>
              <a:buNone/>
            </a:pPr>
            <a:r>
              <a:t/>
            </a:r>
            <a:endParaRPr sz="2000">
              <a:solidFill>
                <a:schemeClr val="dk1"/>
              </a:solidFill>
            </a:endParaRPr>
          </a:p>
        </p:txBody>
      </p:sp>
      <p:pic>
        <p:nvPicPr>
          <p:cNvPr id="164" name="Google Shape;164;gaa9c7a44ab_0_8"/>
          <p:cNvPicPr preferRelativeResize="0"/>
          <p:nvPr/>
        </p:nvPicPr>
        <p:blipFill>
          <a:blip r:embed="rId3">
            <a:alphaModFix/>
          </a:blip>
          <a:stretch>
            <a:fillRect/>
          </a:stretch>
        </p:blipFill>
        <p:spPr>
          <a:xfrm>
            <a:off x="1632175" y="478275"/>
            <a:ext cx="1792559" cy="4719574"/>
          </a:xfrm>
          <a:prstGeom prst="rect">
            <a:avLst/>
          </a:prstGeom>
          <a:noFill/>
          <a:ln>
            <a:noFill/>
          </a:ln>
        </p:spPr>
      </p:pic>
      <p:sp>
        <p:nvSpPr>
          <p:cNvPr id="165" name="Google Shape;165;gaa9c7a44ab_0_8"/>
          <p:cNvSpPr txBox="1"/>
          <p:nvPr/>
        </p:nvSpPr>
        <p:spPr>
          <a:xfrm>
            <a:off x="1754613" y="5148450"/>
            <a:ext cx="16701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rebuchet MS"/>
                <a:ea typeface="Trebuchet MS"/>
                <a:cs typeface="Trebuchet MS"/>
                <a:sym typeface="Trebuchet MS"/>
              </a:rPr>
              <a:t>top performers for 14/15 - 19/20</a:t>
            </a:r>
            <a:endParaRPr>
              <a:latin typeface="Trebuchet MS"/>
              <a:ea typeface="Trebuchet MS"/>
              <a:cs typeface="Trebuchet MS"/>
              <a:sym typeface="Trebuchet MS"/>
            </a:endParaRPr>
          </a:p>
        </p:txBody>
      </p:sp>
      <p:sp>
        <p:nvSpPr>
          <p:cNvPr id="166" name="Google Shape;166;gaa9c7a44ab_0_8"/>
          <p:cNvSpPr txBox="1"/>
          <p:nvPr/>
        </p:nvSpPr>
        <p:spPr>
          <a:xfrm>
            <a:off x="4357300" y="5148450"/>
            <a:ext cx="28854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rebuchet MS"/>
                <a:ea typeface="Trebuchet MS"/>
                <a:cs typeface="Trebuchet MS"/>
                <a:sym typeface="Trebuchet MS"/>
              </a:rPr>
              <a:t>top performers for the most recent 19/20 season</a:t>
            </a:r>
            <a:endParaRPr>
              <a:latin typeface="Trebuchet MS"/>
              <a:ea typeface="Trebuchet MS"/>
              <a:cs typeface="Trebuchet MS"/>
              <a:sym typeface="Trebuchet MS"/>
            </a:endParaRPr>
          </a:p>
        </p:txBody>
      </p:sp>
      <p:pic>
        <p:nvPicPr>
          <p:cNvPr id="167" name="Google Shape;167;gaa9c7a44ab_0_8"/>
          <p:cNvPicPr preferRelativeResize="0"/>
          <p:nvPr/>
        </p:nvPicPr>
        <p:blipFill>
          <a:blip r:embed="rId4">
            <a:alphaModFix/>
          </a:blip>
          <a:stretch>
            <a:fillRect/>
          </a:stretch>
        </p:blipFill>
        <p:spPr>
          <a:xfrm>
            <a:off x="4446240" y="428875"/>
            <a:ext cx="2227110" cy="471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800"/>
              <a:buFont typeface="Georgia"/>
              <a:buNone/>
            </a:pPr>
            <a:r>
              <a:rPr lang="en-US"/>
              <a:t>Initial ML testing</a:t>
            </a:r>
            <a:endParaRPr/>
          </a:p>
        </p:txBody>
      </p:sp>
      <p:pic>
        <p:nvPicPr>
          <p:cNvPr id="173" name="Google Shape;173;p5"/>
          <p:cNvPicPr preferRelativeResize="0"/>
          <p:nvPr/>
        </p:nvPicPr>
        <p:blipFill rotWithShape="1">
          <a:blip r:embed="rId3">
            <a:alphaModFix/>
          </a:blip>
          <a:srcRect b="0" l="0" r="0" t="0"/>
          <a:stretch/>
        </p:blipFill>
        <p:spPr>
          <a:xfrm>
            <a:off x="4148137" y="2093976"/>
            <a:ext cx="3895725" cy="3733800"/>
          </a:xfrm>
          <a:prstGeom prst="rect">
            <a:avLst/>
          </a:prstGeom>
          <a:noFill/>
          <a:ln>
            <a:noFill/>
          </a:ln>
        </p:spPr>
      </p:pic>
      <p:sp>
        <p:nvSpPr>
          <p:cNvPr id="174" name="Google Shape;174;p5"/>
          <p:cNvSpPr txBox="1"/>
          <p:nvPr/>
        </p:nvSpPr>
        <p:spPr>
          <a:xfrm>
            <a:off x="4933188" y="1374875"/>
            <a:ext cx="2325600" cy="719100"/>
          </a:xfrm>
          <a:prstGeom prst="rect">
            <a:avLst/>
          </a:prstGeom>
          <a:noFill/>
          <a:ln>
            <a:noFill/>
          </a:ln>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US" sz="1650">
                <a:solidFill>
                  <a:schemeClr val="dk1"/>
                </a:solidFill>
                <a:highlight>
                  <a:srgbClr val="FFFFFF"/>
                </a:highlight>
              </a:rPr>
              <a:t>Linear Regression</a:t>
            </a:r>
            <a:endParaRPr b="1" sz="1650">
              <a:solidFill>
                <a:schemeClr val="dk1"/>
              </a:solidFill>
              <a:highlight>
                <a:srgbClr val="FFFFFF"/>
              </a:highlight>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a9c7a44ab_1_0"/>
          <p:cNvSpPr txBox="1"/>
          <p:nvPr>
            <p:ph type="title"/>
          </p:nvPr>
        </p:nvSpPr>
        <p:spPr>
          <a:xfrm>
            <a:off x="2167475" y="494525"/>
            <a:ext cx="7283700" cy="199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6500"/>
              <a:t>XGBoost</a:t>
            </a:r>
            <a:endParaRPr sz="6500"/>
          </a:p>
          <a:p>
            <a:pPr indent="0" lvl="0" marL="0" rtl="0" algn="l">
              <a:spcBef>
                <a:spcPts val="0"/>
              </a:spcBef>
              <a:spcAft>
                <a:spcPts val="0"/>
              </a:spcAft>
              <a:buNone/>
            </a:pPr>
            <a:r>
              <a:rPr lang="en-US" sz="3700"/>
              <a:t>(Extreme Gradient Boosting)</a:t>
            </a:r>
            <a:endParaRPr sz="3700"/>
          </a:p>
          <a:p>
            <a:pPr indent="0" lvl="0" marL="0" rtl="0" algn="l">
              <a:spcBef>
                <a:spcPts val="0"/>
              </a:spcBef>
              <a:spcAft>
                <a:spcPts val="0"/>
              </a:spcAft>
              <a:buNone/>
            </a:pPr>
            <a:r>
              <a:rPr lang="en-US" sz="2200"/>
              <a:t>scikit-learn package in Python</a:t>
            </a:r>
            <a:endParaRPr sz="2200"/>
          </a:p>
        </p:txBody>
      </p:sp>
      <p:sp>
        <p:nvSpPr>
          <p:cNvPr id="180" name="Google Shape;180;gaa9c7a44ab_1_0"/>
          <p:cNvSpPr txBox="1"/>
          <p:nvPr/>
        </p:nvSpPr>
        <p:spPr>
          <a:xfrm>
            <a:off x="1113625" y="3024038"/>
            <a:ext cx="6858000" cy="2117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rebuchet MS"/>
              <a:buChar char="●"/>
            </a:pPr>
            <a:r>
              <a:rPr lang="en-US" sz="1700">
                <a:latin typeface="Trebuchet MS"/>
                <a:ea typeface="Trebuchet MS"/>
                <a:cs typeface="Trebuchet MS"/>
                <a:sym typeface="Trebuchet MS"/>
              </a:rPr>
              <a:t>Base learning using </a:t>
            </a:r>
            <a:r>
              <a:rPr b="1" lang="en-US" sz="1700">
                <a:latin typeface="Trebuchet MS"/>
                <a:ea typeface="Trebuchet MS"/>
                <a:cs typeface="Trebuchet MS"/>
                <a:sym typeface="Trebuchet MS"/>
              </a:rPr>
              <a:t>tree ensembles </a:t>
            </a:r>
            <a:endParaRPr b="1" sz="1700">
              <a:latin typeface="Trebuchet MS"/>
              <a:ea typeface="Trebuchet MS"/>
              <a:cs typeface="Trebuchet MS"/>
              <a:sym typeface="Trebuchet MS"/>
            </a:endParaRPr>
          </a:p>
          <a:p>
            <a:pPr indent="-336550" lvl="0" marL="457200" rtl="0" algn="l">
              <a:spcBef>
                <a:spcPts val="0"/>
              </a:spcBef>
              <a:spcAft>
                <a:spcPts val="0"/>
              </a:spcAft>
              <a:buSzPts val="1700"/>
              <a:buFont typeface="Trebuchet MS"/>
              <a:buChar char="●"/>
            </a:pPr>
            <a:r>
              <a:rPr lang="en-US" sz="1700">
                <a:latin typeface="Trebuchet MS"/>
                <a:ea typeface="Trebuchet MS"/>
                <a:cs typeface="Trebuchet MS"/>
                <a:sym typeface="Trebuchet MS"/>
              </a:rPr>
              <a:t>Builds a weak model then makes conclusions about various features and parameters</a:t>
            </a:r>
            <a:endParaRPr sz="1700">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US" sz="1700">
                <a:latin typeface="Trebuchet MS"/>
                <a:ea typeface="Trebuchet MS"/>
                <a:cs typeface="Trebuchet MS"/>
                <a:sym typeface="Trebuchet MS"/>
              </a:rPr>
              <a:t>Uses those conclusions to build a newer and better model, utilizing the misclassification errors of the previous model.</a:t>
            </a:r>
            <a:r>
              <a:rPr lang="en-US" sz="1600">
                <a:latin typeface="Trebuchet MS"/>
                <a:ea typeface="Trebuchet MS"/>
                <a:cs typeface="Trebuchet MS"/>
                <a:sym typeface="Trebuchet MS"/>
              </a:rPr>
              <a:t> </a:t>
            </a:r>
            <a:endParaRPr sz="1600">
              <a:latin typeface="Trebuchet MS"/>
              <a:ea typeface="Trebuchet MS"/>
              <a:cs typeface="Trebuchet MS"/>
              <a:sym typeface="Trebuchet MS"/>
            </a:endParaRPr>
          </a:p>
          <a:p>
            <a:pPr indent="0" lvl="0" marL="457200" rtl="0" algn="l">
              <a:spcBef>
                <a:spcPts val="0"/>
              </a:spcBef>
              <a:spcAft>
                <a:spcPts val="0"/>
              </a:spcAft>
              <a:buNone/>
            </a:pPr>
            <a:r>
              <a:t/>
            </a:r>
            <a:endParaRPr b="1">
              <a:latin typeface="Trebuchet MS"/>
              <a:ea typeface="Trebuchet MS"/>
              <a:cs typeface="Trebuchet MS"/>
              <a:sym typeface="Trebuchet MS"/>
            </a:endParaRPr>
          </a:p>
        </p:txBody>
      </p:sp>
      <p:pic>
        <p:nvPicPr>
          <p:cNvPr id="181" name="Google Shape;181;gaa9c7a44ab_1_0"/>
          <p:cNvPicPr preferRelativeResize="0"/>
          <p:nvPr/>
        </p:nvPicPr>
        <p:blipFill>
          <a:blip r:embed="rId3">
            <a:alphaModFix/>
          </a:blip>
          <a:stretch>
            <a:fillRect/>
          </a:stretch>
        </p:blipFill>
        <p:spPr>
          <a:xfrm>
            <a:off x="7762500" y="2661425"/>
            <a:ext cx="3855750" cy="284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6"/>
          <p:cNvPicPr preferRelativeResize="0"/>
          <p:nvPr/>
        </p:nvPicPr>
        <p:blipFill rotWithShape="1">
          <a:blip r:embed="rId3">
            <a:alphaModFix/>
          </a:blip>
          <a:srcRect b="0" l="0" r="0" t="0"/>
          <a:stretch/>
        </p:blipFill>
        <p:spPr>
          <a:xfrm>
            <a:off x="910932" y="2361969"/>
            <a:ext cx="4848225" cy="3838575"/>
          </a:xfrm>
          <a:prstGeom prst="rect">
            <a:avLst/>
          </a:prstGeom>
          <a:noFill/>
          <a:ln>
            <a:noFill/>
          </a:ln>
        </p:spPr>
      </p:pic>
      <p:sp>
        <p:nvSpPr>
          <p:cNvPr id="187" name="Google Shape;187;p6"/>
          <p:cNvSpPr txBox="1"/>
          <p:nvPr>
            <p:ph type="title"/>
          </p:nvPr>
        </p:nvSpPr>
        <p:spPr>
          <a:xfrm>
            <a:off x="1069848" y="484632"/>
            <a:ext cx="10058400" cy="11060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320"/>
              <a:buFont typeface="Georgia"/>
              <a:buNone/>
            </a:pPr>
            <a:r>
              <a:rPr lang="en-US" sz="4320"/>
              <a:t>Feature Importance by Position:</a:t>
            </a:r>
            <a:br>
              <a:rPr lang="en-US" sz="4320"/>
            </a:br>
            <a:r>
              <a:rPr lang="en-US" sz="4320"/>
              <a:t>Centers and Wingers</a:t>
            </a:r>
            <a:endParaRPr/>
          </a:p>
        </p:txBody>
      </p:sp>
      <p:sp>
        <p:nvSpPr>
          <p:cNvPr id="188" name="Google Shape;188;p6"/>
          <p:cNvSpPr txBox="1"/>
          <p:nvPr/>
        </p:nvSpPr>
        <p:spPr>
          <a:xfrm>
            <a:off x="2747653" y="1976322"/>
            <a:ext cx="25715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Player position: Center</a:t>
            </a:r>
            <a:endParaRPr/>
          </a:p>
        </p:txBody>
      </p:sp>
      <p:sp>
        <p:nvSpPr>
          <p:cNvPr id="189" name="Google Shape;189;p6"/>
          <p:cNvSpPr txBox="1"/>
          <p:nvPr/>
        </p:nvSpPr>
        <p:spPr>
          <a:xfrm>
            <a:off x="7891879" y="1976322"/>
            <a:ext cx="23744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Player position: Wing</a:t>
            </a:r>
            <a:endParaRPr/>
          </a:p>
        </p:txBody>
      </p:sp>
      <p:pic>
        <p:nvPicPr>
          <p:cNvPr id="190" name="Google Shape;190;p6"/>
          <p:cNvPicPr preferRelativeResize="0"/>
          <p:nvPr/>
        </p:nvPicPr>
        <p:blipFill rotWithShape="1">
          <a:blip r:embed="rId4">
            <a:alphaModFix/>
          </a:blip>
          <a:srcRect b="0" l="0" r="0" t="0"/>
          <a:stretch/>
        </p:blipFill>
        <p:spPr>
          <a:xfrm>
            <a:off x="6096000" y="2390544"/>
            <a:ext cx="4876800" cy="3857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2020-12-21T21:04:09Z</dcterms:created>
  <dc:creator>Jordan Usner</dc:creator>
</cp:coreProperties>
</file>