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9" r:id="rId3"/>
    <p:sldId id="257" r:id="rId4"/>
    <p:sldId id="260" r:id="rId5"/>
    <p:sldId id="262" r:id="rId6"/>
    <p:sldId id="258"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6"/>
    <p:restoredTop sz="94694"/>
  </p:normalViewPr>
  <p:slideViewPr>
    <p:cSldViewPr snapToGrid="0" snapToObjects="1">
      <p:cViewPr varScale="1">
        <p:scale>
          <a:sx n="113" d="100"/>
          <a:sy n="113" d="100"/>
        </p:scale>
        <p:origin x="184"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8/23/20</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99134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8/23/20</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093541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8/23/20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4645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8/23/20</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146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8/23/20</a:t>
            </a:fld>
            <a:endParaRPr lang="en-US" dirty="0"/>
          </a:p>
        </p:txBody>
      </p:sp>
    </p:spTree>
    <p:extLst>
      <p:ext uri="{BB962C8B-B14F-4D97-AF65-F5344CB8AC3E}">
        <p14:creationId xmlns:p14="http://schemas.microsoft.com/office/powerpoint/2010/main" val="163666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8/23/20</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1485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8/23/20</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983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8/23/20</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93933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8/23/20</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73716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8/23/20</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52033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8/23/20</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8978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8/23/20</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27348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2945D6F9-6A18-4088-95BA-0C844F57073E}"/>
              </a:ext>
            </a:extLst>
          </p:cNvPr>
          <p:cNvPicPr>
            <a:picLocks noChangeAspect="1"/>
          </p:cNvPicPr>
          <p:nvPr/>
        </p:nvPicPr>
        <p:blipFill rotWithShape="1">
          <a:blip r:embed="rId2"/>
          <a:srcRect t="15710" r="-1" b="-1"/>
          <a:stretch/>
        </p:blipFill>
        <p:spPr>
          <a:xfrm>
            <a:off x="1524" y="10"/>
            <a:ext cx="12188952" cy="6857990"/>
          </a:xfrm>
          <a:prstGeom prst="rect">
            <a:avLst/>
          </a:prstGeom>
        </p:spPr>
      </p:pic>
      <p:grpSp>
        <p:nvGrpSpPr>
          <p:cNvPr id="11" name="Group 10">
            <a:extLst>
              <a:ext uri="{FF2B5EF4-FFF2-40B4-BE49-F238E27FC236}">
                <a16:creationId xmlns:a16="http://schemas.microsoft.com/office/drawing/2014/main" id="{B331CCB1-0D68-44E3-B5A2-C3301B351C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652574" y="1272209"/>
            <a:ext cx="5147826" cy="4839241"/>
            <a:chOff x="6892268" y="1497535"/>
            <a:chExt cx="4908132" cy="4613915"/>
          </a:xfrm>
        </p:grpSpPr>
        <p:sp>
          <p:nvSpPr>
            <p:cNvPr id="12" name="Freeform: Shape 11">
              <a:extLst>
                <a:ext uri="{FF2B5EF4-FFF2-40B4-BE49-F238E27FC236}">
                  <a16:creationId xmlns:a16="http://schemas.microsoft.com/office/drawing/2014/main" id="{8CC700D5-9809-43F4-89D5-7DBBCB0DC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6997148" y="1733385"/>
              <a:ext cx="4588058" cy="414176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7163242-6303-46DC-BAC1-2A204F061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139134" y="1901498"/>
              <a:ext cx="4245803" cy="384048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805C4C40-D70E-4C4F-B228-98A0A61326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1300000" flipH="1">
              <a:off x="6892268" y="1497535"/>
              <a:ext cx="4908132" cy="4613915"/>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98AB739-99C1-BD4B-90B2-77357877745D}"/>
              </a:ext>
            </a:extLst>
          </p:cNvPr>
          <p:cNvSpPr>
            <a:spLocks noGrp="1"/>
          </p:cNvSpPr>
          <p:nvPr>
            <p:ph type="ctrTitle"/>
          </p:nvPr>
        </p:nvSpPr>
        <p:spPr>
          <a:xfrm>
            <a:off x="-72318" y="91957"/>
            <a:ext cx="12192000" cy="1269519"/>
          </a:xfrm>
        </p:spPr>
        <p:txBody>
          <a:bodyPr anchor="b">
            <a:noAutofit/>
          </a:bodyPr>
          <a:lstStyle/>
          <a:p>
            <a:pPr algn="ctr"/>
            <a:r>
              <a:rPr lang="en-US" sz="2800" dirty="0">
                <a:solidFill>
                  <a:schemeClr val="tx1"/>
                </a:solidFill>
              </a:rPr>
              <a:t>The Flight from Rural Communities: </a:t>
            </a:r>
            <a:r>
              <a:rPr lang="en-US" sz="2800" b="0" dirty="0">
                <a:solidFill>
                  <a:schemeClr val="tx1"/>
                </a:solidFill>
              </a:rPr>
              <a:t>How Wildfires are Impacting Real Estate in Northern California Cities</a:t>
            </a:r>
            <a:endParaRPr lang="en-US" sz="1600" b="0" dirty="0">
              <a:solidFill>
                <a:schemeClr val="tx1"/>
              </a:solidFill>
            </a:endParaRPr>
          </a:p>
        </p:txBody>
      </p:sp>
      <p:sp>
        <p:nvSpPr>
          <p:cNvPr id="3" name="Subtitle 2">
            <a:extLst>
              <a:ext uri="{FF2B5EF4-FFF2-40B4-BE49-F238E27FC236}">
                <a16:creationId xmlns:a16="http://schemas.microsoft.com/office/drawing/2014/main" id="{D9D94884-C74D-EC4B-A3D8-D4B7D8F16F56}"/>
              </a:ext>
            </a:extLst>
          </p:cNvPr>
          <p:cNvSpPr>
            <a:spLocks noGrp="1"/>
          </p:cNvSpPr>
          <p:nvPr>
            <p:ph type="subTitle" idx="1"/>
          </p:nvPr>
        </p:nvSpPr>
        <p:spPr>
          <a:xfrm>
            <a:off x="7424397" y="2494045"/>
            <a:ext cx="3560760" cy="2668055"/>
          </a:xfrm>
        </p:spPr>
        <p:txBody>
          <a:bodyPr anchor="t">
            <a:normAutofit/>
          </a:bodyPr>
          <a:lstStyle/>
          <a:p>
            <a:pPr algn="ctr"/>
            <a:r>
              <a:rPr lang="en-US" b="1" dirty="0"/>
              <a:t>Team Members - </a:t>
            </a:r>
            <a:r>
              <a:rPr lang="en-US" dirty="0"/>
              <a:t>Nathan Ashbaugh, Gary Grisham, Prashant Kapadia, &amp; Matthew Quilay</a:t>
            </a:r>
          </a:p>
          <a:p>
            <a:pPr algn="ctr"/>
            <a:endParaRPr lang="en-US" sz="1800" dirty="0">
              <a:solidFill>
                <a:schemeClr val="tx1">
                  <a:lumMod val="75000"/>
                  <a:lumOff val="25000"/>
                </a:schemeClr>
              </a:solidFill>
            </a:endParaRPr>
          </a:p>
        </p:txBody>
      </p:sp>
    </p:spTree>
    <p:extLst>
      <p:ext uri="{BB962C8B-B14F-4D97-AF65-F5344CB8AC3E}">
        <p14:creationId xmlns:p14="http://schemas.microsoft.com/office/powerpoint/2010/main" val="109487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05474-8D63-AB48-BF46-1066132385C0}"/>
              </a:ext>
            </a:extLst>
          </p:cNvPr>
          <p:cNvSpPr>
            <a:spLocks noGrp="1"/>
          </p:cNvSpPr>
          <p:nvPr>
            <p:ph type="title"/>
          </p:nvPr>
        </p:nvSpPr>
        <p:spPr/>
        <p:txBody>
          <a:bodyPr/>
          <a:lstStyle/>
          <a:p>
            <a:r>
              <a:rPr lang="en-US" dirty="0"/>
              <a:t>Data Sets</a:t>
            </a:r>
          </a:p>
        </p:txBody>
      </p:sp>
      <p:sp>
        <p:nvSpPr>
          <p:cNvPr id="3" name="Content Placeholder 2">
            <a:extLst>
              <a:ext uri="{FF2B5EF4-FFF2-40B4-BE49-F238E27FC236}">
                <a16:creationId xmlns:a16="http://schemas.microsoft.com/office/drawing/2014/main" id="{A689C0D3-AFC2-2041-B39F-15E48E006638}"/>
              </a:ext>
            </a:extLst>
          </p:cNvPr>
          <p:cNvSpPr>
            <a:spLocks noGrp="1"/>
          </p:cNvSpPr>
          <p:nvPr>
            <p:ph idx="1"/>
          </p:nvPr>
        </p:nvSpPr>
        <p:spPr/>
        <p:txBody>
          <a:bodyPr>
            <a:normAutofit fontScale="62500" lnSpcReduction="20000"/>
          </a:bodyPr>
          <a:lstStyle/>
          <a:p>
            <a:r>
              <a:rPr lang="en-US" b="1" dirty="0"/>
              <a:t>Zillow:</a:t>
            </a:r>
          </a:p>
          <a:p>
            <a:r>
              <a:rPr lang="en-US" dirty="0"/>
              <a:t>Single Family Homes by City</a:t>
            </a:r>
          </a:p>
          <a:p>
            <a:endParaRPr lang="en-US" dirty="0"/>
          </a:p>
          <a:p>
            <a:r>
              <a:rPr lang="en-US" b="1" dirty="0"/>
              <a:t>California . Gov </a:t>
            </a:r>
          </a:p>
          <a:p>
            <a:r>
              <a:rPr lang="en-US" dirty="0"/>
              <a:t>Rural Areas by County </a:t>
            </a:r>
          </a:p>
          <a:p>
            <a:endParaRPr lang="en-US" dirty="0"/>
          </a:p>
          <a:p>
            <a:r>
              <a:rPr lang="en-US" b="1" dirty="0"/>
              <a:t>Kaggle:</a:t>
            </a:r>
          </a:p>
          <a:p>
            <a:r>
              <a:rPr lang="en-US" dirty="0"/>
              <a:t>California Fire Incidents</a:t>
            </a:r>
          </a:p>
          <a:p>
            <a:endParaRPr lang="en-US" dirty="0"/>
          </a:p>
          <a:p>
            <a:r>
              <a:rPr lang="en-US" b="1" dirty="0"/>
              <a:t>Google Maps:</a:t>
            </a:r>
          </a:p>
          <a:p>
            <a:r>
              <a:rPr lang="en-US" dirty="0"/>
              <a:t>Latitude and Longitude for Zillow information </a:t>
            </a:r>
          </a:p>
          <a:p>
            <a:endParaRPr lang="en-US" dirty="0"/>
          </a:p>
          <a:p>
            <a:endParaRPr lang="en-US" dirty="0"/>
          </a:p>
        </p:txBody>
      </p:sp>
    </p:spTree>
    <p:extLst>
      <p:ext uri="{BB962C8B-B14F-4D97-AF65-F5344CB8AC3E}">
        <p14:creationId xmlns:p14="http://schemas.microsoft.com/office/powerpoint/2010/main" val="80791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AC14302F-E955-47D0-A56B-D1D1A6953B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nvGrpSpPr>
          <p:cNvPr id="75" name="Group 74">
            <a:extLst>
              <a:ext uri="{FF2B5EF4-FFF2-40B4-BE49-F238E27FC236}">
                <a16:creationId xmlns:a16="http://schemas.microsoft.com/office/drawing/2014/main" id="{F0DA1A54-9FBE-4DAE-B253-1715AA0292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3325" y="584218"/>
            <a:ext cx="5693134" cy="5480198"/>
            <a:chOff x="787179" y="834887"/>
            <a:chExt cx="5308821" cy="5110259"/>
          </a:xfrm>
        </p:grpSpPr>
        <p:sp>
          <p:nvSpPr>
            <p:cNvPr id="76" name="Freeform: Shape 75">
              <a:extLst>
                <a:ext uri="{FF2B5EF4-FFF2-40B4-BE49-F238E27FC236}">
                  <a16:creationId xmlns:a16="http://schemas.microsoft.com/office/drawing/2014/main" id="{0A36CE68-CB3C-4699-9422-3073853CB6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0546" y="1057523"/>
              <a:ext cx="5009716" cy="474692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F356DA69-4637-40FE-A14B-5213BBB5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7179" y="834887"/>
              <a:ext cx="5308821" cy="5110259"/>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364D709A-6610-48B7-9F98-AFA02ECBA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427" y="1200647"/>
              <a:ext cx="4675366" cy="44717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48328BB-DC17-3A4D-836C-AB6978E3CC11}"/>
              </a:ext>
            </a:extLst>
          </p:cNvPr>
          <p:cNvSpPr>
            <a:spLocks noGrp="1"/>
          </p:cNvSpPr>
          <p:nvPr>
            <p:ph type="title"/>
          </p:nvPr>
        </p:nvSpPr>
        <p:spPr>
          <a:xfrm>
            <a:off x="1211008" y="1805368"/>
            <a:ext cx="4797768" cy="1132217"/>
          </a:xfrm>
        </p:spPr>
        <p:txBody>
          <a:bodyPr vert="horz" lIns="109728" tIns="109728" rIns="109728" bIns="91440" rtlCol="0" anchor="b">
            <a:normAutofit fontScale="90000"/>
          </a:bodyPr>
          <a:lstStyle/>
          <a:p>
            <a:pPr algn="ctr"/>
            <a:r>
              <a:rPr lang="en-US" sz="2800" dirty="0"/>
              <a:t>Median Home Prices</a:t>
            </a:r>
            <a:br>
              <a:rPr lang="en-US" sz="2800" dirty="0"/>
            </a:br>
            <a:r>
              <a:rPr lang="en-US" sz="2800" dirty="0"/>
              <a:t>vs</a:t>
            </a:r>
            <a:br>
              <a:rPr lang="en-US" sz="2800" dirty="0"/>
            </a:br>
            <a:r>
              <a:rPr lang="en-US" sz="2800" dirty="0"/>
              <a:t>Acres Burned</a:t>
            </a:r>
          </a:p>
        </p:txBody>
      </p:sp>
      <p:sp>
        <p:nvSpPr>
          <p:cNvPr id="70" name="Content Placeholder 69">
            <a:extLst>
              <a:ext uri="{FF2B5EF4-FFF2-40B4-BE49-F238E27FC236}">
                <a16:creationId xmlns:a16="http://schemas.microsoft.com/office/drawing/2014/main" id="{2967D386-67C0-4E2F-85CA-DC7DEE1ED7EA}"/>
              </a:ext>
            </a:extLst>
          </p:cNvPr>
          <p:cNvSpPr>
            <a:spLocks noGrp="1"/>
          </p:cNvSpPr>
          <p:nvPr>
            <p:ph idx="1"/>
          </p:nvPr>
        </p:nvSpPr>
        <p:spPr>
          <a:xfrm>
            <a:off x="1156458" y="3148872"/>
            <a:ext cx="5123779" cy="3312336"/>
          </a:xfrm>
        </p:spPr>
        <p:txBody>
          <a:bodyPr>
            <a:normAutofit fontScale="85000" lnSpcReduction="10000"/>
          </a:bodyPr>
          <a:lstStyle/>
          <a:p>
            <a:pPr algn="ctr"/>
            <a:r>
              <a:rPr lang="en-US" dirty="0"/>
              <a:t>Have real estate values of cities near wildfire hotspots been significantly impacted by local rural communities?  Are Californians leaving small towns in favor of cities due to wildfires?</a:t>
            </a:r>
          </a:p>
          <a:p>
            <a:pPr algn="ctr"/>
            <a:r>
              <a:rPr lang="en-US" dirty="0"/>
              <a:t>Our model showed California prices were predicted to increase. While they do increase, they start to concentrate under $650K representing a ceiling in the greater market beginning in 2018.</a:t>
            </a:r>
          </a:p>
          <a:p>
            <a:pPr algn="ctr"/>
            <a:endParaRPr lang="en-US" dirty="0"/>
          </a:p>
          <a:p>
            <a:pPr algn="ctr"/>
            <a:endParaRPr lang="en-US" dirty="0"/>
          </a:p>
        </p:txBody>
      </p:sp>
      <p:pic>
        <p:nvPicPr>
          <p:cNvPr id="7" name="Content Placeholder 6" descr="A screenshot of a cell phone&#10;&#10;Description automatically generated">
            <a:extLst>
              <a:ext uri="{FF2B5EF4-FFF2-40B4-BE49-F238E27FC236}">
                <a16:creationId xmlns:a16="http://schemas.microsoft.com/office/drawing/2014/main" id="{78B4A6E4-462D-904C-85D8-B807A16F4DBF}"/>
              </a:ext>
            </a:extLst>
          </p:cNvPr>
          <p:cNvPicPr>
            <a:picLocks noChangeAspect="1"/>
          </p:cNvPicPr>
          <p:nvPr/>
        </p:nvPicPr>
        <p:blipFill>
          <a:blip r:embed="rId2"/>
          <a:stretch>
            <a:fillRect/>
          </a:stretch>
        </p:blipFill>
        <p:spPr>
          <a:xfrm>
            <a:off x="7024697" y="3900494"/>
            <a:ext cx="5143486" cy="2957505"/>
          </a:xfrm>
          <a:prstGeom prst="rect">
            <a:avLst/>
          </a:prstGeom>
        </p:spPr>
      </p:pic>
      <p:pic>
        <p:nvPicPr>
          <p:cNvPr id="11" name="Content Placeholder 4" descr="The Linear Regression shows pridticted values to increas in 2020">
            <a:extLst>
              <a:ext uri="{FF2B5EF4-FFF2-40B4-BE49-F238E27FC236}">
                <a16:creationId xmlns:a16="http://schemas.microsoft.com/office/drawing/2014/main" id="{19BBA1A4-1D2B-6245-B818-3A8B8A547FDD}"/>
              </a:ext>
            </a:extLst>
          </p:cNvPr>
          <p:cNvPicPr>
            <a:picLocks noChangeAspect="1"/>
          </p:cNvPicPr>
          <p:nvPr/>
        </p:nvPicPr>
        <p:blipFill rotWithShape="1">
          <a:blip r:embed="rId3"/>
          <a:srcRect l="3810" r="7370" b="5914"/>
          <a:stretch/>
        </p:blipFill>
        <p:spPr>
          <a:xfrm>
            <a:off x="7027031" y="11331"/>
            <a:ext cx="5164816" cy="3296313"/>
          </a:xfrm>
          <a:prstGeom prst="rect">
            <a:avLst/>
          </a:prstGeom>
        </p:spPr>
      </p:pic>
      <p:sp>
        <p:nvSpPr>
          <p:cNvPr id="12" name="TextBox 11">
            <a:extLst>
              <a:ext uri="{FF2B5EF4-FFF2-40B4-BE49-F238E27FC236}">
                <a16:creationId xmlns:a16="http://schemas.microsoft.com/office/drawing/2014/main" id="{D5E73D3F-F75A-2140-82A8-A6A966D6B1D7}"/>
              </a:ext>
            </a:extLst>
          </p:cNvPr>
          <p:cNvSpPr txBox="1"/>
          <p:nvPr/>
        </p:nvSpPr>
        <p:spPr>
          <a:xfrm>
            <a:off x="6972060" y="3663549"/>
            <a:ext cx="5176417" cy="253916"/>
          </a:xfrm>
          <a:prstGeom prst="rect">
            <a:avLst/>
          </a:prstGeom>
          <a:noFill/>
        </p:spPr>
        <p:txBody>
          <a:bodyPr wrap="none" rtlCol="0">
            <a:spAutoFit/>
          </a:bodyPr>
          <a:lstStyle/>
          <a:p>
            <a:r>
              <a:rPr lang="en-US" sz="1050" dirty="0"/>
              <a:t>The correlation coefficient between median prices and average sales is 0.98</a:t>
            </a:r>
          </a:p>
        </p:txBody>
      </p:sp>
      <p:sp>
        <p:nvSpPr>
          <p:cNvPr id="14" name="TextBox 13">
            <a:extLst>
              <a:ext uri="{FF2B5EF4-FFF2-40B4-BE49-F238E27FC236}">
                <a16:creationId xmlns:a16="http://schemas.microsoft.com/office/drawing/2014/main" id="{364658F6-4CFB-FF45-BC86-A795CA5B47D5}"/>
              </a:ext>
            </a:extLst>
          </p:cNvPr>
          <p:cNvSpPr txBox="1"/>
          <p:nvPr/>
        </p:nvSpPr>
        <p:spPr>
          <a:xfrm>
            <a:off x="6972060" y="3369733"/>
            <a:ext cx="3869970" cy="253916"/>
          </a:xfrm>
          <a:prstGeom prst="rect">
            <a:avLst/>
          </a:prstGeom>
          <a:noFill/>
        </p:spPr>
        <p:txBody>
          <a:bodyPr wrap="none" rtlCol="0">
            <a:spAutoFit/>
          </a:bodyPr>
          <a:lstStyle/>
          <a:p>
            <a:r>
              <a:rPr lang="en-US" sz="1050" dirty="0"/>
              <a:t>The linear regression predicts prices to increase in 2020</a:t>
            </a:r>
          </a:p>
        </p:txBody>
      </p:sp>
    </p:spTree>
    <p:extLst>
      <p:ext uri="{BB962C8B-B14F-4D97-AF65-F5344CB8AC3E}">
        <p14:creationId xmlns:p14="http://schemas.microsoft.com/office/powerpoint/2010/main" val="86802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BC0385E9-02B2-4941-889A-EAD43F5BB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36139" y="0"/>
            <a:ext cx="5455860" cy="6858000"/>
          </a:xfrm>
          <a:custGeom>
            <a:avLst/>
            <a:gdLst>
              <a:gd name="connsiteX0" fmla="*/ 3832837 w 5455860"/>
              <a:gd name="connsiteY0" fmla="*/ 0 h 6858000"/>
              <a:gd name="connsiteX1" fmla="*/ 2739604 w 5455860"/>
              <a:gd name="connsiteY1" fmla="*/ 0 h 6858000"/>
              <a:gd name="connsiteX2" fmla="*/ 1959438 w 5455860"/>
              <a:gd name="connsiteY2" fmla="*/ 0 h 6858000"/>
              <a:gd name="connsiteX3" fmla="*/ 1895061 w 5455860"/>
              <a:gd name="connsiteY3" fmla="*/ 0 h 6858000"/>
              <a:gd name="connsiteX4" fmla="*/ 249909 w 5455860"/>
              <a:gd name="connsiteY4" fmla="*/ 0 h 6858000"/>
              <a:gd name="connsiteX5" fmla="*/ 0 w 5455860"/>
              <a:gd name="connsiteY5" fmla="*/ 0 h 6858000"/>
              <a:gd name="connsiteX6" fmla="*/ 0 w 5455860"/>
              <a:gd name="connsiteY6" fmla="*/ 6858000 h 6858000"/>
              <a:gd name="connsiteX7" fmla="*/ 249909 w 5455860"/>
              <a:gd name="connsiteY7" fmla="*/ 6858000 h 6858000"/>
              <a:gd name="connsiteX8" fmla="*/ 1895061 w 5455860"/>
              <a:gd name="connsiteY8" fmla="*/ 6858000 h 6858000"/>
              <a:gd name="connsiteX9" fmla="*/ 1959438 w 5455860"/>
              <a:gd name="connsiteY9" fmla="*/ 6858000 h 6858000"/>
              <a:gd name="connsiteX10" fmla="*/ 2739604 w 5455860"/>
              <a:gd name="connsiteY10" fmla="*/ 6858000 h 6858000"/>
              <a:gd name="connsiteX11" fmla="*/ 2953106 w 5455860"/>
              <a:gd name="connsiteY11" fmla="*/ 6858000 h 6858000"/>
              <a:gd name="connsiteX12" fmla="*/ 3064862 w 5455860"/>
              <a:gd name="connsiteY12" fmla="*/ 6780599 h 6858000"/>
              <a:gd name="connsiteX13" fmla="*/ 3581510 w 5455860"/>
              <a:gd name="connsiteY13" fmla="*/ 6374814 h 6858000"/>
              <a:gd name="connsiteX14" fmla="*/ 5455860 w 5455860"/>
              <a:gd name="connsiteY14" fmla="*/ 3621656 h 6858000"/>
              <a:gd name="connsiteX15" fmla="*/ 3854961 w 5455860"/>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455860" h="6858000">
                <a:moveTo>
                  <a:pt x="3832837" y="0"/>
                </a:moveTo>
                <a:lnTo>
                  <a:pt x="2739604" y="0"/>
                </a:lnTo>
                <a:lnTo>
                  <a:pt x="1959438" y="0"/>
                </a:lnTo>
                <a:lnTo>
                  <a:pt x="1895061" y="0"/>
                </a:lnTo>
                <a:lnTo>
                  <a:pt x="249909" y="0"/>
                </a:lnTo>
                <a:lnTo>
                  <a:pt x="0" y="0"/>
                </a:lnTo>
                <a:lnTo>
                  <a:pt x="0" y="6858000"/>
                </a:lnTo>
                <a:lnTo>
                  <a:pt x="249909" y="6858000"/>
                </a:lnTo>
                <a:lnTo>
                  <a:pt x="1895061" y="6858000"/>
                </a:lnTo>
                <a:lnTo>
                  <a:pt x="1959438" y="6858000"/>
                </a:lnTo>
                <a:lnTo>
                  <a:pt x="2739604" y="6858000"/>
                </a:lnTo>
                <a:lnTo>
                  <a:pt x="2953106" y="6858000"/>
                </a:lnTo>
                <a:lnTo>
                  <a:pt x="3064862" y="6780599"/>
                </a:lnTo>
                <a:cubicBezTo>
                  <a:pt x="3238680" y="6653108"/>
                  <a:pt x="3409307" y="6515397"/>
                  <a:pt x="3581510" y="6374814"/>
                </a:cubicBezTo>
                <a:cubicBezTo>
                  <a:pt x="4527135" y="5602839"/>
                  <a:pt x="5455860" y="4969131"/>
                  <a:pt x="5455860" y="3621656"/>
                </a:cubicBezTo>
                <a:cubicBezTo>
                  <a:pt x="5455860" y="2093192"/>
                  <a:pt x="4882124" y="754641"/>
                  <a:pt x="3854961"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25586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55C54A75-E44A-4147-B9D0-FF46CFD31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69160"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6B7FA68-1CC1-C146-A804-59FE0BB12ACF}"/>
              </a:ext>
            </a:extLst>
          </p:cNvPr>
          <p:cNvSpPr>
            <a:spLocks noGrp="1"/>
          </p:cNvSpPr>
          <p:nvPr>
            <p:ph type="title"/>
          </p:nvPr>
        </p:nvSpPr>
        <p:spPr>
          <a:xfrm>
            <a:off x="7520725" y="202593"/>
            <a:ext cx="4148511" cy="726553"/>
          </a:xfrm>
        </p:spPr>
        <p:txBody>
          <a:bodyPr vert="horz" lIns="109728" tIns="109728" rIns="109728" bIns="91440" rtlCol="0" anchor="b">
            <a:normAutofit fontScale="90000"/>
          </a:bodyPr>
          <a:lstStyle/>
          <a:p>
            <a:r>
              <a:rPr lang="en-US" dirty="0"/>
              <a:t>Metro vs Rural</a:t>
            </a:r>
          </a:p>
        </p:txBody>
      </p:sp>
      <p:pic>
        <p:nvPicPr>
          <p:cNvPr id="5" name="Content Placeholder 4" descr="A screenshot of a map&#10;&#10;Description automatically generated">
            <a:extLst>
              <a:ext uri="{FF2B5EF4-FFF2-40B4-BE49-F238E27FC236}">
                <a16:creationId xmlns:a16="http://schemas.microsoft.com/office/drawing/2014/main" id="{D46B7A51-F676-A04C-8A91-9CFCCBC5295D}"/>
              </a:ext>
            </a:extLst>
          </p:cNvPr>
          <p:cNvPicPr>
            <a:picLocks noGrp="1" noChangeAspect="1"/>
          </p:cNvPicPr>
          <p:nvPr>
            <p:ph sz="half" idx="2"/>
          </p:nvPr>
        </p:nvPicPr>
        <p:blipFill>
          <a:blip r:embed="rId2"/>
          <a:stretch>
            <a:fillRect/>
          </a:stretch>
        </p:blipFill>
        <p:spPr>
          <a:xfrm>
            <a:off x="22770" y="3723078"/>
            <a:ext cx="6087227" cy="3134922"/>
          </a:xfrm>
          <a:prstGeom prst="rect">
            <a:avLst/>
          </a:prstGeom>
        </p:spPr>
      </p:pic>
      <p:sp>
        <p:nvSpPr>
          <p:cNvPr id="10" name="Content Placeholder 9">
            <a:extLst>
              <a:ext uri="{FF2B5EF4-FFF2-40B4-BE49-F238E27FC236}">
                <a16:creationId xmlns:a16="http://schemas.microsoft.com/office/drawing/2014/main" id="{A0E27667-BC85-494F-91D3-86B78CE9104F}"/>
              </a:ext>
            </a:extLst>
          </p:cNvPr>
          <p:cNvSpPr>
            <a:spLocks noGrp="1"/>
          </p:cNvSpPr>
          <p:nvPr>
            <p:ph sz="half" idx="1"/>
          </p:nvPr>
        </p:nvSpPr>
        <p:spPr>
          <a:xfrm>
            <a:off x="7542436" y="1043608"/>
            <a:ext cx="3996098" cy="3186962"/>
          </a:xfrm>
        </p:spPr>
        <p:txBody>
          <a:bodyPr vert="horz" lIns="109728" tIns="109728" rIns="109728" bIns="91440" rtlCol="0">
            <a:normAutofit/>
          </a:bodyPr>
          <a:lstStyle/>
          <a:p>
            <a:r>
              <a:rPr lang="en-US" b="1" dirty="0"/>
              <a:t>Metro – </a:t>
            </a:r>
            <a:r>
              <a:rPr lang="en-US" dirty="0"/>
              <a:t>Metro prices out pace the greater California market showing an upward trend.  </a:t>
            </a:r>
          </a:p>
        </p:txBody>
      </p:sp>
      <p:sp>
        <p:nvSpPr>
          <p:cNvPr id="20" name="Content Placeholder 9">
            <a:extLst>
              <a:ext uri="{FF2B5EF4-FFF2-40B4-BE49-F238E27FC236}">
                <a16:creationId xmlns:a16="http://schemas.microsoft.com/office/drawing/2014/main" id="{9B5E33E2-D78B-604C-9D34-E5956E044511}"/>
              </a:ext>
            </a:extLst>
          </p:cNvPr>
          <p:cNvSpPr txBox="1">
            <a:spLocks/>
          </p:cNvSpPr>
          <p:nvPr/>
        </p:nvSpPr>
        <p:spPr>
          <a:xfrm>
            <a:off x="7596931" y="4230570"/>
            <a:ext cx="3996098" cy="1321144"/>
          </a:xfrm>
          <a:prstGeom prst="rect">
            <a:avLst/>
          </a:prstGeom>
        </p:spPr>
        <p:txBody>
          <a:bodyPr vert="horz" lIns="109728" tIns="109728" rIns="109728" bIns="91440" rtlCol="0">
            <a:normAutofit lnSpcReduction="1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b="1" dirty="0"/>
              <a:t>Rural – </a:t>
            </a:r>
            <a:r>
              <a:rPr lang="en-US" dirty="0"/>
              <a:t>Rural models start to show a ceiling at $300K as soon as 2017. </a:t>
            </a:r>
          </a:p>
        </p:txBody>
      </p:sp>
      <p:pic>
        <p:nvPicPr>
          <p:cNvPr id="22" name="Content Placeholder 5" descr="A close up of a map&#10;&#10;Description automatically generated">
            <a:extLst>
              <a:ext uri="{FF2B5EF4-FFF2-40B4-BE49-F238E27FC236}">
                <a16:creationId xmlns:a16="http://schemas.microsoft.com/office/drawing/2014/main" id="{B5793CEA-996C-A843-9963-7535B9CB05D7}"/>
              </a:ext>
            </a:extLst>
          </p:cNvPr>
          <p:cNvPicPr>
            <a:picLocks noChangeAspect="1"/>
          </p:cNvPicPr>
          <p:nvPr/>
        </p:nvPicPr>
        <p:blipFill rotWithShape="1">
          <a:blip r:embed="rId3"/>
          <a:srcRect l="4045" r="19708"/>
          <a:stretch/>
        </p:blipFill>
        <p:spPr>
          <a:xfrm>
            <a:off x="8773" y="36853"/>
            <a:ext cx="6115222" cy="3248214"/>
          </a:xfrm>
          <a:prstGeom prst="rect">
            <a:avLst/>
          </a:prstGeom>
        </p:spPr>
      </p:pic>
    </p:spTree>
    <p:extLst>
      <p:ext uri="{BB962C8B-B14F-4D97-AF65-F5344CB8AC3E}">
        <p14:creationId xmlns:p14="http://schemas.microsoft.com/office/powerpoint/2010/main" val="3833305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 name="Picture 9" descr="A close up of a map&#10;&#10;Description automatically generated">
            <a:extLst>
              <a:ext uri="{FF2B5EF4-FFF2-40B4-BE49-F238E27FC236}">
                <a16:creationId xmlns:a16="http://schemas.microsoft.com/office/drawing/2014/main" id="{4754CDA4-4E21-6648-B036-E0B440E7A31C}"/>
              </a:ext>
            </a:extLst>
          </p:cNvPr>
          <p:cNvPicPr>
            <a:picLocks noChangeAspect="1"/>
          </p:cNvPicPr>
          <p:nvPr/>
        </p:nvPicPr>
        <p:blipFill rotWithShape="1">
          <a:blip r:embed="rId2"/>
          <a:srcRect l="16169" r="13484" b="-1"/>
          <a:stretch/>
        </p:blipFill>
        <p:spPr>
          <a:xfrm>
            <a:off x="20" y="10"/>
            <a:ext cx="9947062" cy="6857990"/>
          </a:xfrm>
          <a:prstGeom prst="rect">
            <a:avLst/>
          </a:prstGeom>
        </p:spPr>
      </p:pic>
      <p:sp>
        <p:nvSpPr>
          <p:cNvPr id="31" name="Freeform: Shape 3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3" name="Freeform: Shape 3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Title 1">
            <a:extLst>
              <a:ext uri="{FF2B5EF4-FFF2-40B4-BE49-F238E27FC236}">
                <a16:creationId xmlns:a16="http://schemas.microsoft.com/office/drawing/2014/main" id="{380002F1-CCD0-3244-A671-C0630DD03454}"/>
              </a:ext>
            </a:extLst>
          </p:cNvPr>
          <p:cNvSpPr txBox="1">
            <a:spLocks/>
          </p:cNvSpPr>
          <p:nvPr/>
        </p:nvSpPr>
        <p:spPr>
          <a:xfrm>
            <a:off x="8913953" y="1061178"/>
            <a:ext cx="4311177" cy="1092225"/>
          </a:xfrm>
          <a:prstGeom prst="rect">
            <a:avLst/>
          </a:prstGeom>
        </p:spPr>
        <p:txBody>
          <a:bodyPr anchor="b">
            <a:noAutofit/>
          </a:bodyPr>
          <a:lst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a:lstStyle>
          <a:p>
            <a:r>
              <a:rPr lang="en-US" sz="1200" dirty="0"/>
              <a:t>Fires in Northern California – Sacramento Area:</a:t>
            </a:r>
            <a:br>
              <a:rPr lang="en-US" sz="1200" dirty="0"/>
            </a:br>
            <a:r>
              <a:rPr lang="en-US" sz="1200" b="0" dirty="0"/>
              <a:t>Sand Fire - 	2014-07-31</a:t>
            </a:r>
            <a:br>
              <a:rPr lang="en-US" sz="1200" b="0" dirty="0"/>
            </a:br>
            <a:r>
              <a:rPr lang="en-US" sz="1200" b="0" dirty="0">
                <a:solidFill>
                  <a:srgbClr val="FF0000"/>
                </a:solidFill>
              </a:rPr>
              <a:t>King Fire – 	2014-09-30</a:t>
            </a:r>
            <a:br>
              <a:rPr lang="en-US" sz="1200" b="0" dirty="0"/>
            </a:br>
            <a:r>
              <a:rPr lang="en-US" sz="1200" b="0" dirty="0"/>
              <a:t>Trailhead Fire - 	2016-06-30</a:t>
            </a:r>
            <a:br>
              <a:rPr lang="en-US" sz="1200" b="0" dirty="0"/>
            </a:br>
            <a:r>
              <a:rPr lang="en-US" sz="1200" b="0" dirty="0"/>
              <a:t>Waverly Fire - 	2018-06-30</a:t>
            </a:r>
            <a:br>
              <a:rPr lang="en-US" sz="1200" b="0" dirty="0"/>
            </a:br>
            <a:r>
              <a:rPr lang="en-US" sz="1200" b="0" dirty="0"/>
              <a:t>Caples Fire 	2019-10-31</a:t>
            </a:r>
            <a:br>
              <a:rPr lang="en-US" sz="1200" dirty="0"/>
            </a:br>
            <a:endParaRPr lang="en-US" sz="1200" dirty="0"/>
          </a:p>
        </p:txBody>
      </p:sp>
      <p:sp>
        <p:nvSpPr>
          <p:cNvPr id="21" name="Content Placeholder 9">
            <a:extLst>
              <a:ext uri="{FF2B5EF4-FFF2-40B4-BE49-F238E27FC236}">
                <a16:creationId xmlns:a16="http://schemas.microsoft.com/office/drawing/2014/main" id="{70CE957A-3C3E-284B-B495-9F1A0A2B4E15}"/>
              </a:ext>
            </a:extLst>
          </p:cNvPr>
          <p:cNvSpPr txBox="1">
            <a:spLocks/>
          </p:cNvSpPr>
          <p:nvPr/>
        </p:nvSpPr>
        <p:spPr>
          <a:xfrm>
            <a:off x="3205766" y="5127585"/>
            <a:ext cx="4097135" cy="1730405"/>
          </a:xfrm>
          <a:prstGeom prst="rect">
            <a:avLst/>
          </a:prstGeom>
          <a:solidFill>
            <a:schemeClr val="bg1"/>
          </a:solidFill>
        </p:spPr>
        <p:txBody>
          <a:bodyPr vert="horz" lIns="109728" tIns="109728" rIns="109728" bIns="91440" rtlCol="0">
            <a:normAutofit/>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b="1" dirty="0"/>
              <a:t>Metro Sacramento – </a:t>
            </a:r>
            <a:r>
              <a:rPr lang="en-US" dirty="0"/>
              <a:t>Our model shows home prices in Sacramento are not following state trends but rising.  </a:t>
            </a:r>
          </a:p>
        </p:txBody>
      </p:sp>
      <p:pic>
        <p:nvPicPr>
          <p:cNvPr id="12" name="Picture 11" descr="A close up of a map&#10;&#10;Description automatically generated">
            <a:extLst>
              <a:ext uri="{FF2B5EF4-FFF2-40B4-BE49-F238E27FC236}">
                <a16:creationId xmlns:a16="http://schemas.microsoft.com/office/drawing/2014/main" id="{AC8B649E-4328-1F48-B5FD-C8C840BC60DF}"/>
              </a:ext>
            </a:extLst>
          </p:cNvPr>
          <p:cNvPicPr>
            <a:picLocks noChangeAspect="1"/>
          </p:cNvPicPr>
          <p:nvPr/>
        </p:nvPicPr>
        <p:blipFill>
          <a:blip r:embed="rId3"/>
          <a:stretch>
            <a:fillRect/>
          </a:stretch>
        </p:blipFill>
        <p:spPr>
          <a:xfrm>
            <a:off x="7303044" y="2153402"/>
            <a:ext cx="4888957" cy="4704597"/>
          </a:xfrm>
          <a:prstGeom prst="rect">
            <a:avLst/>
          </a:prstGeom>
        </p:spPr>
      </p:pic>
    </p:spTree>
    <p:extLst>
      <p:ext uri="{BB962C8B-B14F-4D97-AF65-F5344CB8AC3E}">
        <p14:creationId xmlns:p14="http://schemas.microsoft.com/office/powerpoint/2010/main" val="100724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Content Placeholder 3" descr="A close up of a map&#10;&#10;Description automatically generated">
            <a:extLst>
              <a:ext uri="{FF2B5EF4-FFF2-40B4-BE49-F238E27FC236}">
                <a16:creationId xmlns:a16="http://schemas.microsoft.com/office/drawing/2014/main" id="{1BC2A299-18C3-E240-A715-F768F059B715}"/>
              </a:ext>
            </a:extLst>
          </p:cNvPr>
          <p:cNvPicPr>
            <a:picLocks noChangeAspect="1"/>
          </p:cNvPicPr>
          <p:nvPr/>
        </p:nvPicPr>
        <p:blipFill rotWithShape="1">
          <a:blip r:embed="rId2"/>
          <a:srcRect l="16097" r="12832" b="1"/>
          <a:stretch/>
        </p:blipFill>
        <p:spPr>
          <a:xfrm>
            <a:off x="0" y="0"/>
            <a:ext cx="9947062" cy="6857990"/>
          </a:xfrm>
          <a:prstGeom prst="rect">
            <a:avLst/>
          </a:prstGeom>
        </p:spPr>
      </p:pic>
      <p:sp>
        <p:nvSpPr>
          <p:cNvPr id="27" name="Freeform: Shape 26">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9" name="Freeform: Shape 28">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8BE8A00-FA11-F84F-A2F2-7A57BA35579E}"/>
              </a:ext>
            </a:extLst>
          </p:cNvPr>
          <p:cNvSpPr>
            <a:spLocks noGrp="1"/>
          </p:cNvSpPr>
          <p:nvPr>
            <p:ph type="title"/>
          </p:nvPr>
        </p:nvSpPr>
        <p:spPr>
          <a:xfrm>
            <a:off x="9024935" y="1202004"/>
            <a:ext cx="3669089" cy="1092225"/>
          </a:xfrm>
        </p:spPr>
        <p:txBody>
          <a:bodyPr anchor="b">
            <a:noAutofit/>
          </a:bodyPr>
          <a:lstStyle/>
          <a:p>
            <a:r>
              <a:rPr lang="en-US" sz="1200" dirty="0"/>
              <a:t>Fires in Northern California – Chico Paradise Area:</a:t>
            </a:r>
            <a:br>
              <a:rPr lang="en-US" sz="1200" dirty="0"/>
            </a:br>
            <a:r>
              <a:rPr lang="en-US" sz="1200" b="0" dirty="0"/>
              <a:t>American Fire	2013-08031</a:t>
            </a:r>
            <a:br>
              <a:rPr lang="en-US" sz="1200" b="0" dirty="0"/>
            </a:br>
            <a:r>
              <a:rPr lang="en-US" sz="1200" b="0" dirty="0"/>
              <a:t>Cascade Fire	2017-10-31</a:t>
            </a:r>
            <a:br>
              <a:rPr lang="en-US" sz="1200" b="0" dirty="0"/>
            </a:br>
            <a:r>
              <a:rPr lang="en-US" sz="1200" b="0" dirty="0"/>
              <a:t>Cherokee Fire	2017-10-31</a:t>
            </a:r>
            <a:br>
              <a:rPr lang="en-US" sz="1200" b="0" dirty="0"/>
            </a:br>
            <a:r>
              <a:rPr lang="en-US" sz="1200" b="0" dirty="0"/>
              <a:t>LaPorte Fire	2017-10-31</a:t>
            </a:r>
            <a:br>
              <a:rPr lang="en-US" sz="1200" b="0" dirty="0"/>
            </a:br>
            <a:r>
              <a:rPr lang="en-US" sz="1200" b="0" dirty="0"/>
              <a:t>Camp Fire	2018-11-30</a:t>
            </a:r>
            <a:br>
              <a:rPr lang="en-US" sz="1200" b="0" dirty="0"/>
            </a:br>
            <a:br>
              <a:rPr lang="en-US" sz="1200" dirty="0"/>
            </a:br>
            <a:endParaRPr lang="en-US" sz="1200" dirty="0"/>
          </a:p>
        </p:txBody>
      </p:sp>
      <p:sp>
        <p:nvSpPr>
          <p:cNvPr id="24" name="Content Placeholder 9">
            <a:extLst>
              <a:ext uri="{FF2B5EF4-FFF2-40B4-BE49-F238E27FC236}">
                <a16:creationId xmlns:a16="http://schemas.microsoft.com/office/drawing/2014/main" id="{48B2E937-0C7D-354F-B619-FA201548268E}"/>
              </a:ext>
            </a:extLst>
          </p:cNvPr>
          <p:cNvSpPr txBox="1">
            <a:spLocks/>
          </p:cNvSpPr>
          <p:nvPr/>
        </p:nvSpPr>
        <p:spPr>
          <a:xfrm>
            <a:off x="3293614" y="5186382"/>
            <a:ext cx="4272283" cy="1668294"/>
          </a:xfrm>
          <a:prstGeom prst="rect">
            <a:avLst/>
          </a:prstGeom>
          <a:solidFill>
            <a:schemeClr val="bg1"/>
          </a:solidFill>
        </p:spPr>
        <p:txBody>
          <a:bodyPr vert="horz" lIns="109728" tIns="109728" rIns="109728" bIns="91440" rtlCol="0">
            <a:normAutofit fontScale="62500" lnSpcReduction="20000"/>
          </a:bodyPr>
          <a:lst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b="1" dirty="0"/>
              <a:t>Rural - </a:t>
            </a:r>
            <a:r>
              <a:rPr lang="en-US" dirty="0"/>
              <a:t>Our model shows home prices in rural communities impacted by fire are dropping in some cases.  This is inconsistent with the rising and flattening models previously presented.  We believe this is due to wildfires and not due to price ceiling.</a:t>
            </a:r>
          </a:p>
        </p:txBody>
      </p:sp>
      <p:sp>
        <p:nvSpPr>
          <p:cNvPr id="7" name="Content Placeholder 6">
            <a:extLst>
              <a:ext uri="{FF2B5EF4-FFF2-40B4-BE49-F238E27FC236}">
                <a16:creationId xmlns:a16="http://schemas.microsoft.com/office/drawing/2014/main" id="{767D6286-3595-4F4C-BBE2-7F487315DD88}"/>
              </a:ext>
            </a:extLst>
          </p:cNvPr>
          <p:cNvSpPr>
            <a:spLocks noGrp="1"/>
          </p:cNvSpPr>
          <p:nvPr>
            <p:ph idx="1"/>
          </p:nvPr>
        </p:nvSpPr>
        <p:spPr/>
        <p:txBody>
          <a:bodyPr/>
          <a:lstStyle/>
          <a:p>
            <a:endParaRPr lang="en-US" dirty="0"/>
          </a:p>
        </p:txBody>
      </p:sp>
      <p:pic>
        <p:nvPicPr>
          <p:cNvPr id="14" name="Picture 13" descr="A close up of a map&#10;&#10;Description automatically generated">
            <a:extLst>
              <a:ext uri="{FF2B5EF4-FFF2-40B4-BE49-F238E27FC236}">
                <a16:creationId xmlns:a16="http://schemas.microsoft.com/office/drawing/2014/main" id="{1103D0C1-1C20-5743-A282-847F8685D1A8}"/>
              </a:ext>
            </a:extLst>
          </p:cNvPr>
          <p:cNvPicPr>
            <a:picLocks noChangeAspect="1"/>
          </p:cNvPicPr>
          <p:nvPr/>
        </p:nvPicPr>
        <p:blipFill>
          <a:blip r:embed="rId3"/>
          <a:stretch>
            <a:fillRect/>
          </a:stretch>
        </p:blipFill>
        <p:spPr>
          <a:xfrm>
            <a:off x="7489823" y="2290915"/>
            <a:ext cx="4681513" cy="4545714"/>
          </a:xfrm>
          <a:prstGeom prst="rect">
            <a:avLst/>
          </a:prstGeom>
        </p:spPr>
      </p:pic>
    </p:spTree>
    <p:extLst>
      <p:ext uri="{BB962C8B-B14F-4D97-AF65-F5344CB8AC3E}">
        <p14:creationId xmlns:p14="http://schemas.microsoft.com/office/powerpoint/2010/main" val="4016540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Content Placeholder 3">
            <a:extLst>
              <a:ext uri="{FF2B5EF4-FFF2-40B4-BE49-F238E27FC236}">
                <a16:creationId xmlns:a16="http://schemas.microsoft.com/office/drawing/2014/main" id="{1BC2A299-18C3-E240-A715-F768F059B715}"/>
              </a:ext>
            </a:extLst>
          </p:cNvPr>
          <p:cNvPicPr>
            <a:picLocks noChangeAspect="1"/>
          </p:cNvPicPr>
          <p:nvPr/>
        </p:nvPicPr>
        <p:blipFill>
          <a:blip r:embed="rId2"/>
          <a:srcRect/>
          <a:stretch/>
        </p:blipFill>
        <p:spPr>
          <a:xfrm>
            <a:off x="-636608" y="0"/>
            <a:ext cx="10807040" cy="6858000"/>
          </a:xfrm>
          <a:prstGeom prst="rect">
            <a:avLst/>
          </a:prstGeom>
        </p:spPr>
      </p:pic>
      <p:sp>
        <p:nvSpPr>
          <p:cNvPr id="31" name="Freeform: Shape 3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3" name="Freeform: Shape 32">
            <a:extLst>
              <a:ext uri="{FF2B5EF4-FFF2-40B4-BE49-F238E27FC236}">
                <a16:creationId xmlns:a16="http://schemas.microsoft.com/office/drawing/2014/main" id="{8B598134-D292-43E6-9C55-117198046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11834" y="0"/>
            <a:ext cx="4980168" cy="6858000"/>
          </a:xfrm>
          <a:custGeom>
            <a:avLst/>
            <a:gdLst>
              <a:gd name="connsiteX0" fmla="*/ 1623023 w 4901771"/>
              <a:gd name="connsiteY0" fmla="*/ 0 h 6858000"/>
              <a:gd name="connsiteX1" fmla="*/ 2716256 w 4901771"/>
              <a:gd name="connsiteY1" fmla="*/ 0 h 6858000"/>
              <a:gd name="connsiteX2" fmla="*/ 3496422 w 4901771"/>
              <a:gd name="connsiteY2" fmla="*/ 0 h 6858000"/>
              <a:gd name="connsiteX3" fmla="*/ 4544484 w 4901771"/>
              <a:gd name="connsiteY3" fmla="*/ 0 h 6858000"/>
              <a:gd name="connsiteX4" fmla="*/ 4710787 w 4901771"/>
              <a:gd name="connsiteY4" fmla="*/ 0 h 6858000"/>
              <a:gd name="connsiteX5" fmla="*/ 4901771 w 4901771"/>
              <a:gd name="connsiteY5" fmla="*/ 0 h 6858000"/>
              <a:gd name="connsiteX6" fmla="*/ 4901771 w 4901771"/>
              <a:gd name="connsiteY6" fmla="*/ 6858000 h 6858000"/>
              <a:gd name="connsiteX7" fmla="*/ 4710787 w 4901771"/>
              <a:gd name="connsiteY7" fmla="*/ 6858000 h 6858000"/>
              <a:gd name="connsiteX8" fmla="*/ 4544484 w 4901771"/>
              <a:gd name="connsiteY8" fmla="*/ 6858000 h 6858000"/>
              <a:gd name="connsiteX9" fmla="*/ 3496422 w 4901771"/>
              <a:gd name="connsiteY9" fmla="*/ 6858000 h 6858000"/>
              <a:gd name="connsiteX10" fmla="*/ 2716256 w 4901771"/>
              <a:gd name="connsiteY10" fmla="*/ 6858000 h 6858000"/>
              <a:gd name="connsiteX11" fmla="*/ 2502754 w 4901771"/>
              <a:gd name="connsiteY11" fmla="*/ 6858000 h 6858000"/>
              <a:gd name="connsiteX12" fmla="*/ 2390998 w 4901771"/>
              <a:gd name="connsiteY12" fmla="*/ 6780599 h 6858000"/>
              <a:gd name="connsiteX13" fmla="*/ 1874350 w 4901771"/>
              <a:gd name="connsiteY13" fmla="*/ 6374814 h 6858000"/>
              <a:gd name="connsiteX14" fmla="*/ 0 w 4901771"/>
              <a:gd name="connsiteY14" fmla="*/ 3621656 h 6858000"/>
              <a:gd name="connsiteX15" fmla="*/ 1600899 w 4901771"/>
              <a:gd name="connsiteY15"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38BE8A00-FA11-F84F-A2F2-7A57BA35579E}"/>
              </a:ext>
            </a:extLst>
          </p:cNvPr>
          <p:cNvSpPr>
            <a:spLocks noGrp="1"/>
          </p:cNvSpPr>
          <p:nvPr>
            <p:ph type="title"/>
          </p:nvPr>
        </p:nvSpPr>
        <p:spPr>
          <a:xfrm>
            <a:off x="8276500" y="0"/>
            <a:ext cx="5061690" cy="2808685"/>
          </a:xfrm>
        </p:spPr>
        <p:txBody>
          <a:bodyPr vert="horz" lIns="109728" tIns="109728" rIns="109728" bIns="91440" rtlCol="0" anchor="b">
            <a:normAutofit/>
          </a:bodyPr>
          <a:lstStyle/>
          <a:p>
            <a:pPr>
              <a:lnSpc>
                <a:spcPct val="120000"/>
              </a:lnSpc>
            </a:pPr>
            <a:r>
              <a:rPr lang="en-US" sz="1600" dirty="0"/>
              <a:t>Fires in Northern California – </a:t>
            </a:r>
            <a:br>
              <a:rPr lang="en-US" sz="1600" dirty="0"/>
            </a:br>
            <a:r>
              <a:rPr lang="en-US" sz="1600" dirty="0"/>
              <a:t>Redding/Shasta Area:</a:t>
            </a:r>
            <a:br>
              <a:rPr lang="en-US" sz="1600" dirty="0"/>
            </a:br>
            <a:r>
              <a:rPr lang="en-US" sz="1600" b="0" dirty="0"/>
              <a:t>Bald Fire	2014-07-31</a:t>
            </a:r>
            <a:br>
              <a:rPr lang="en-US" sz="1600" b="0" dirty="0"/>
            </a:br>
            <a:r>
              <a:rPr lang="en-US" sz="1600" b="0" dirty="0"/>
              <a:t>Eiler Fire	2014-07-31</a:t>
            </a:r>
            <a:br>
              <a:rPr lang="en-US" sz="1600" b="0" dirty="0"/>
            </a:br>
            <a:r>
              <a:rPr lang="en-US" sz="1600" b="0" dirty="0"/>
              <a:t>Carr Fire	2018-07-31</a:t>
            </a:r>
            <a:br>
              <a:rPr lang="en-US" sz="1600" b="0" dirty="0"/>
            </a:br>
            <a:r>
              <a:rPr lang="en-US" sz="1600" b="0" dirty="0"/>
              <a:t>Hirz Fire	2018-08-31</a:t>
            </a:r>
            <a:br>
              <a:rPr lang="en-US" sz="1600" b="0" dirty="0"/>
            </a:br>
            <a:r>
              <a:rPr lang="en-US" sz="1600" b="0" dirty="0"/>
              <a:t>Delta Fire	2018-09-30</a:t>
            </a:r>
            <a:br>
              <a:rPr lang="en-US" sz="1600" b="0" dirty="0"/>
            </a:br>
            <a:br>
              <a:rPr lang="en-US" sz="1000" dirty="0"/>
            </a:br>
            <a:br>
              <a:rPr lang="en-US" sz="1000" dirty="0"/>
            </a:br>
            <a:endParaRPr lang="en-US" sz="1000" dirty="0"/>
          </a:p>
        </p:txBody>
      </p:sp>
      <p:sp>
        <p:nvSpPr>
          <p:cNvPr id="5" name="Content Placeholder 4">
            <a:extLst>
              <a:ext uri="{FF2B5EF4-FFF2-40B4-BE49-F238E27FC236}">
                <a16:creationId xmlns:a16="http://schemas.microsoft.com/office/drawing/2014/main" id="{69B5A59E-8E44-CC41-A5B3-8613BDF1654D}"/>
              </a:ext>
            </a:extLst>
          </p:cNvPr>
          <p:cNvSpPr>
            <a:spLocks noGrp="1"/>
          </p:cNvSpPr>
          <p:nvPr>
            <p:ph idx="1"/>
          </p:nvPr>
        </p:nvSpPr>
        <p:spPr>
          <a:xfrm>
            <a:off x="3588153" y="4490977"/>
            <a:ext cx="3982038" cy="2367023"/>
          </a:xfrm>
          <a:solidFill>
            <a:schemeClr val="bg1"/>
          </a:solidFill>
        </p:spPr>
        <p:txBody>
          <a:bodyPr vert="horz" lIns="109728" tIns="109728" rIns="109728" bIns="91440" rtlCol="0">
            <a:normAutofit fontScale="85000" lnSpcReduction="10000"/>
          </a:bodyPr>
          <a:lstStyle/>
          <a:p>
            <a:pPr>
              <a:lnSpc>
                <a:spcPct val="130000"/>
              </a:lnSpc>
            </a:pPr>
            <a:r>
              <a:rPr lang="en-US" b="1" dirty="0"/>
              <a:t>Rural/Metro – </a:t>
            </a:r>
            <a:r>
              <a:rPr lang="en-US" dirty="0"/>
              <a:t>The Redding/Shasta area combines all markets showing significant gains in larger cities and cities near major freeways combined with declining values in rural communities. </a:t>
            </a:r>
          </a:p>
        </p:txBody>
      </p:sp>
      <p:pic>
        <p:nvPicPr>
          <p:cNvPr id="10" name="Picture 9" descr="A close up of a map&#10;&#10;Description automatically generated">
            <a:extLst>
              <a:ext uri="{FF2B5EF4-FFF2-40B4-BE49-F238E27FC236}">
                <a16:creationId xmlns:a16="http://schemas.microsoft.com/office/drawing/2014/main" id="{60900935-BA1C-E348-A640-71997FFDA2B5}"/>
              </a:ext>
            </a:extLst>
          </p:cNvPr>
          <p:cNvPicPr>
            <a:picLocks noChangeAspect="1"/>
          </p:cNvPicPr>
          <p:nvPr/>
        </p:nvPicPr>
        <p:blipFill>
          <a:blip r:embed="rId3"/>
          <a:stretch>
            <a:fillRect/>
          </a:stretch>
        </p:blipFill>
        <p:spPr>
          <a:xfrm>
            <a:off x="7570191" y="2345772"/>
            <a:ext cx="4621810" cy="4512228"/>
          </a:xfrm>
          <a:prstGeom prst="rect">
            <a:avLst/>
          </a:prstGeom>
        </p:spPr>
      </p:pic>
    </p:spTree>
    <p:extLst>
      <p:ext uri="{BB962C8B-B14F-4D97-AF65-F5344CB8AC3E}">
        <p14:creationId xmlns:p14="http://schemas.microsoft.com/office/powerpoint/2010/main" val="819610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7B5EA-70BA-2F41-AF64-FB69E5CE0470}"/>
              </a:ext>
            </a:extLst>
          </p:cNvPr>
          <p:cNvSpPr>
            <a:spLocks noGrp="1"/>
          </p:cNvSpPr>
          <p:nvPr>
            <p:ph type="title"/>
          </p:nvPr>
        </p:nvSpPr>
        <p:spPr>
          <a:xfrm>
            <a:off x="0" y="6204"/>
            <a:ext cx="6665976" cy="2129674"/>
          </a:xfrm>
        </p:spPr>
        <p:txBody>
          <a:bodyPr/>
          <a:lstStyle/>
          <a:p>
            <a:r>
              <a:rPr lang="en-US" dirty="0"/>
              <a:t>Findings:</a:t>
            </a:r>
          </a:p>
        </p:txBody>
      </p:sp>
      <p:sp>
        <p:nvSpPr>
          <p:cNvPr id="3" name="Text Placeholder 2">
            <a:extLst>
              <a:ext uri="{FF2B5EF4-FFF2-40B4-BE49-F238E27FC236}">
                <a16:creationId xmlns:a16="http://schemas.microsoft.com/office/drawing/2014/main" id="{A44C8BFD-2E96-9E48-AF07-AAC521802CA4}"/>
              </a:ext>
            </a:extLst>
          </p:cNvPr>
          <p:cNvSpPr>
            <a:spLocks noGrp="1"/>
          </p:cNvSpPr>
          <p:nvPr>
            <p:ph type="body" idx="1"/>
          </p:nvPr>
        </p:nvSpPr>
        <p:spPr>
          <a:xfrm>
            <a:off x="1411111" y="1887523"/>
            <a:ext cx="9550400" cy="4345945"/>
          </a:xfrm>
        </p:spPr>
        <p:txBody>
          <a:bodyPr>
            <a:normAutofit fontScale="85000" lnSpcReduction="10000"/>
          </a:bodyPr>
          <a:lstStyle/>
          <a:p>
            <a:r>
              <a:rPr lang="en-US" sz="2800" dirty="0"/>
              <a:t>Rural California housing markets are declining.  There is a possible connection between wildfires.  Our analysis indicates there is possible connection to wildfires impacting nearby cities along major freeways causing an accelerating trend in those markets which does not match the flattening market of overall California Real Estate.  </a:t>
            </a:r>
          </a:p>
          <a:p>
            <a:r>
              <a:rPr lang="en-US" sz="2800" dirty="0"/>
              <a:t>Caution should be used when investing in real estate in small towns and property above the $650K ceiling.  </a:t>
            </a:r>
          </a:p>
        </p:txBody>
      </p:sp>
    </p:spTree>
    <p:extLst>
      <p:ext uri="{BB962C8B-B14F-4D97-AF65-F5344CB8AC3E}">
        <p14:creationId xmlns:p14="http://schemas.microsoft.com/office/powerpoint/2010/main" val="2462959322"/>
      </p:ext>
    </p:extLst>
  </p:cSld>
  <p:clrMapOvr>
    <a:masterClrMapping/>
  </p:clrMapOvr>
</p:sld>
</file>

<file path=ppt/theme/theme1.xml><?xml version="1.0" encoding="utf-8"?>
<a:theme xmlns:a="http://schemas.openxmlformats.org/drawingml/2006/main" name="SketchLinesVTI">
  <a:themeElements>
    <a:clrScheme name="AnalogousFromRegularSeedLeftStep">
      <a:dk1>
        <a:srgbClr val="000000"/>
      </a:dk1>
      <a:lt1>
        <a:srgbClr val="FFFFFF"/>
      </a:lt1>
      <a:dk2>
        <a:srgbClr val="242741"/>
      </a:dk2>
      <a:lt2>
        <a:srgbClr val="E2E8E5"/>
      </a:lt2>
      <a:accent1>
        <a:srgbClr val="C34D80"/>
      </a:accent1>
      <a:accent2>
        <a:srgbClr val="B13B9F"/>
      </a:accent2>
      <a:accent3>
        <a:srgbClr val="A44DC3"/>
      </a:accent3>
      <a:accent4>
        <a:srgbClr val="6641B4"/>
      </a:accent4>
      <a:accent5>
        <a:srgbClr val="4D58C3"/>
      </a:accent5>
      <a:accent6>
        <a:srgbClr val="3B78B1"/>
      </a:accent6>
      <a:hlink>
        <a:srgbClr val="31956A"/>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156</TotalTime>
  <Words>466</Words>
  <Application>Microsoft Macintosh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Meiryo</vt:lpstr>
      <vt:lpstr>Corbel</vt:lpstr>
      <vt:lpstr>SketchLinesVTI</vt:lpstr>
      <vt:lpstr>The Flight from Rural Communities: How Wildfires are Impacting Real Estate in Northern California Cities</vt:lpstr>
      <vt:lpstr>Data Sets</vt:lpstr>
      <vt:lpstr>Median Home Prices vs Acres Burned</vt:lpstr>
      <vt:lpstr>Metro vs Rural</vt:lpstr>
      <vt:lpstr>PowerPoint Presentation</vt:lpstr>
      <vt:lpstr>Fires in Northern California – Chico Paradise Area: American Fire 2013-08031 Cascade Fire 2017-10-31 Cherokee Fire 2017-10-31 LaPorte Fire 2017-10-31 Camp Fire 2018-11-30  </vt:lpstr>
      <vt:lpstr>Fires in Northern California –  Redding/Shasta Area: Bald Fire 2014-07-31 Eiler Fire 2014-07-31 Carr Fire 2018-07-31 Hirz Fire 2018-08-31 Delta Fire 2018-09-30   </vt:lpstr>
      <vt:lpstr>Findings: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Flight from Rural Communities: How Wildfires are Impacting Real Estate in Northern California Cities</dc:title>
  <dc:creator>Gary Grisham</dc:creator>
  <cp:lastModifiedBy>Gary Grisham</cp:lastModifiedBy>
  <cp:revision>11</cp:revision>
  <dcterms:created xsi:type="dcterms:W3CDTF">2020-08-23T15:34:58Z</dcterms:created>
  <dcterms:modified xsi:type="dcterms:W3CDTF">2020-08-23T23:10:49Z</dcterms:modified>
</cp:coreProperties>
</file>