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A167-9392-1C47-99F8-1FDC4E2231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8132-4793-7841-BC1D-B90F988D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4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7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Lie Factor</a:t>
            </a:r>
            <a:endParaRPr lang="en-US" dirty="0"/>
          </a:p>
        </p:txBody>
      </p:sp>
      <p:pic>
        <p:nvPicPr>
          <p:cNvPr id="6" name="Content Placeholder 5" descr="misleading1_yaxi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12" r="-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99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Lie Factor</a:t>
            </a:r>
            <a:endParaRPr lang="en-US" dirty="0"/>
          </a:p>
        </p:txBody>
      </p:sp>
      <p:pic>
        <p:nvPicPr>
          <p:cNvPr id="4" name="Content Placeholder 3" descr="fox-chart-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9" r="-4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492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vs. Nominal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time you are comparing growth in numbers over time, you must adjust for inflation.</a:t>
            </a:r>
          </a:p>
          <a:p>
            <a:r>
              <a:rPr lang="en-US" dirty="0" smtClean="0"/>
              <a:t>A dollar in 1955 is not the same as a dollar today. </a:t>
            </a:r>
          </a:p>
          <a:p>
            <a:r>
              <a:rPr lang="en-US" dirty="0" smtClean="0"/>
              <a:t>Example: How much has the cost of going to UNL gone up since 1955?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3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area, numerical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shapes and sizes to represent numerical change is fraught with peril.</a:t>
            </a:r>
          </a:p>
          <a:p>
            <a:r>
              <a:rPr lang="en-US" dirty="0" smtClean="0"/>
              <a:t>“Using two or three dimensions varying dimensions to show one-dimensional data is a weak and inefficient technique.” -- </a:t>
            </a:r>
            <a:r>
              <a:rPr lang="en-US" dirty="0" err="1" smtClean="0"/>
              <a:t>Tufte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0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area</a:t>
            </a:r>
            <a:endParaRPr lang="en-US" dirty="0"/>
          </a:p>
        </p:txBody>
      </p:sp>
      <p:pic>
        <p:nvPicPr>
          <p:cNvPr id="4" name="Content Placeholder 3" descr="tumblr_ni2qiaCoEs1sgh0voo1_128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50" b="-6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335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Lying with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is essential for graphical integrity.</a:t>
            </a:r>
          </a:p>
          <a:p>
            <a:r>
              <a:rPr lang="en-US" dirty="0" smtClean="0"/>
              <a:t>Always ask: As compared to what? What is this being compared to?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0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5" name="Content Placeholder 4" descr="DOJWcMeWAAEiOq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69" b="-79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447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8764"/>
            <a:ext cx="8229600" cy="1415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a chart is just wrong – numbers don’t add up to 100, etc. – is it lying?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wrong.</a:t>
            </a:r>
            <a:endParaRPr lang="en-US" dirty="0"/>
          </a:p>
        </p:txBody>
      </p:sp>
      <p:pic>
        <p:nvPicPr>
          <p:cNvPr id="4" name="Content Placeholder 3" descr="tumblr_ngyr5sUxtJ1sgh0voo1_128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07" r="-314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043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wrong.</a:t>
            </a:r>
            <a:endParaRPr lang="en-US" dirty="0"/>
          </a:p>
        </p:txBody>
      </p:sp>
      <p:pic>
        <p:nvPicPr>
          <p:cNvPr id="4" name="Content Placeholder 3" descr="fox-news-graph-fai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229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visual representation of data.</a:t>
            </a:r>
          </a:p>
          <a:p>
            <a:r>
              <a:rPr lang="en-US" dirty="0" smtClean="0"/>
              <a:t>Abstracted into a visual form – numbers made into a thing to represent those numbers.</a:t>
            </a:r>
          </a:p>
          <a:p>
            <a:r>
              <a:rPr lang="en-US" dirty="0" smtClean="0"/>
              <a:t>Wait, “Abstraction”?</a:t>
            </a:r>
          </a:p>
          <a:p>
            <a:r>
              <a:rPr lang="en-US" dirty="0" smtClean="0"/>
              <a:t>Computer science term meaning representing the concept while hiding away the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314234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news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million ways to make charts now, both online and within software packages you will use. </a:t>
            </a:r>
          </a:p>
          <a:p>
            <a:r>
              <a:rPr lang="en-US" dirty="0" smtClean="0"/>
              <a:t>Excel is a good one. Google has their own charting libraries. Tableau Public is used in business analytics.</a:t>
            </a:r>
          </a:p>
          <a:p>
            <a:r>
              <a:rPr lang="en-US" dirty="0" err="1" smtClean="0"/>
              <a:t>Chartbuilder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3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time remaining, visualize an aspect of the police quality assurance survey, using the data from the last assignment.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Chartbuilder</a:t>
            </a:r>
            <a:r>
              <a:rPr lang="en-US" dirty="0" smtClean="0"/>
              <a:t>. At 10:30, you will email it to me and we will share them on screen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matt.waite</a:t>
            </a:r>
            <a:r>
              <a:rPr lang="en-US" err="1" smtClean="0"/>
              <a:t>@</a:t>
            </a:r>
            <a:r>
              <a:rPr lang="en-US" smtClean="0"/>
              <a:t>unl.edu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6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can be a simple representation, or a complex one. </a:t>
            </a:r>
          </a:p>
          <a:p>
            <a:r>
              <a:rPr lang="en-US" dirty="0" smtClean="0"/>
              <a:t>Can represent scale, space, time, amount. It’s comparative, relies on context.</a:t>
            </a:r>
          </a:p>
          <a:p>
            <a:r>
              <a:rPr lang="en-US" dirty="0" smtClean="0"/>
              <a:t>It’s meant to create a deeper understanding of a subject.</a:t>
            </a:r>
          </a:p>
          <a:p>
            <a:r>
              <a:rPr lang="en-US" dirty="0" smtClean="0"/>
              <a:t>It can be silly, or deadly serious, and anywhere between.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0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Those cats were fast as lightning.</a:t>
            </a:r>
            <a:endParaRPr lang="en-US" dirty="0"/>
          </a:p>
        </p:txBody>
      </p:sp>
      <p:pic>
        <p:nvPicPr>
          <p:cNvPr id="7" name="Picture Placeholder 6" descr="9yxI4.gi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r="120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funny, but in reality a terrible data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oster_OrigMinard.gif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9733" r="3002" b="26760"/>
          <a:stretch/>
        </p:blipFill>
        <p:spPr>
          <a:xfrm>
            <a:off x="41299" y="712358"/>
            <a:ext cx="9082289" cy="4325935"/>
          </a:xfr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792288" y="4914164"/>
            <a:ext cx="5486400" cy="566738"/>
          </a:xfrm>
        </p:spPr>
        <p:txBody>
          <a:bodyPr/>
          <a:lstStyle/>
          <a:p>
            <a:r>
              <a:rPr lang="en-US" dirty="0" smtClean="0"/>
              <a:t>The greatest graphic ever made.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480902"/>
            <a:ext cx="5486400" cy="804862"/>
          </a:xfrm>
        </p:spPr>
        <p:txBody>
          <a:bodyPr/>
          <a:lstStyle/>
          <a:p>
            <a:r>
              <a:rPr lang="en-US" dirty="0" smtClean="0"/>
              <a:t>It’s rare you can describe a chart as eloquent. Aspire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Shows the data</a:t>
            </a:r>
          </a:p>
          <a:p>
            <a:r>
              <a:rPr lang="en-US" dirty="0" smtClean="0"/>
              <a:t>Induces the viewer to think about the substance rather than methodology.</a:t>
            </a:r>
          </a:p>
          <a:p>
            <a:r>
              <a:rPr lang="en-US" dirty="0" smtClean="0"/>
              <a:t>Avoids distorting the data and what it says.</a:t>
            </a:r>
          </a:p>
          <a:p>
            <a:r>
              <a:rPr lang="en-US" dirty="0" smtClean="0"/>
              <a:t>Presents lots of data in small space.</a:t>
            </a:r>
          </a:p>
          <a:p>
            <a:r>
              <a:rPr lang="en-US" dirty="0" smtClean="0"/>
              <a:t>Makes large datasets coherent.</a:t>
            </a:r>
          </a:p>
          <a:p>
            <a:r>
              <a:rPr lang="en-US" dirty="0" smtClean="0"/>
              <a:t>Encourages comparison.</a:t>
            </a:r>
          </a:p>
          <a:p>
            <a:r>
              <a:rPr lang="en-US" dirty="0" smtClean="0"/>
              <a:t>Reveals several levels of detail.</a:t>
            </a:r>
          </a:p>
          <a:p>
            <a:r>
              <a:rPr lang="en-US" dirty="0" smtClean="0"/>
              <a:t>Serves a clear purpose: Description, exploration, tabulation.</a:t>
            </a:r>
          </a:p>
        </p:txBody>
      </p:sp>
    </p:spTree>
    <p:extLst>
      <p:ext uri="{BB962C8B-B14F-4D97-AF65-F5344CB8AC3E}">
        <p14:creationId xmlns:p14="http://schemas.microsoft.com/office/powerpoint/2010/main" val="397737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4021"/>
            <a:ext cx="8229600" cy="3955265"/>
          </a:xfrm>
        </p:spPr>
        <p:txBody>
          <a:bodyPr>
            <a:normAutofit/>
          </a:bodyPr>
          <a:lstStyle/>
          <a:p>
            <a:r>
              <a:rPr lang="en-US" dirty="0" smtClean="0"/>
              <a:t>“A graphic does not distort if the visual representation of the data is consistent with the numerical representation.” -- </a:t>
            </a:r>
            <a:r>
              <a:rPr lang="en-US" dirty="0" err="1" smtClean="0"/>
              <a:t>Tufte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5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Lying with charts</a:t>
            </a:r>
            <a:endParaRPr lang="en-US" dirty="0"/>
          </a:p>
        </p:txBody>
      </p:sp>
      <p:pic>
        <p:nvPicPr>
          <p:cNvPr id="4" name="Content Placeholder 3" descr="tumblr_nj5mfzG8lr1sgh0voo1_128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6" b="-45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40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Lie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Tufte</a:t>
            </a:r>
            <a:r>
              <a:rPr lang="en-US" dirty="0" smtClean="0"/>
              <a:t> provides a formula</a:t>
            </a:r>
          </a:p>
          <a:p>
            <a:r>
              <a:rPr lang="en-US" dirty="0" smtClean="0"/>
              <a:t>Lie Factor = Size of the effect in the graphic/size of the effect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515</Words>
  <Application>Microsoft Macintosh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What is data visualization?</vt:lpstr>
      <vt:lpstr>What is data visualization?</vt:lpstr>
      <vt:lpstr>What is data visualization?</vt:lpstr>
      <vt:lpstr>Those cats were fast as lightning.</vt:lpstr>
      <vt:lpstr>The greatest graphic ever made.</vt:lpstr>
      <vt:lpstr>What is data visualization?</vt:lpstr>
      <vt:lpstr>“A graphic does not distort if the visual representation of the data is consistent with the numerical representation.” -- Tufte</vt:lpstr>
      <vt:lpstr>Lying with charts</vt:lpstr>
      <vt:lpstr>The Lie Factor</vt:lpstr>
      <vt:lpstr>The Lie Factor</vt:lpstr>
      <vt:lpstr>The Lie Factor</vt:lpstr>
      <vt:lpstr>Real vs. Nominal numbers</vt:lpstr>
      <vt:lpstr>Visual area, numerical representation</vt:lpstr>
      <vt:lpstr>Visual area</vt:lpstr>
      <vt:lpstr>Lying with charts</vt:lpstr>
      <vt:lpstr>Context</vt:lpstr>
      <vt:lpstr>If a chart is just wrong – numbers don’t add up to 100, etc. – is it lying?</vt:lpstr>
      <vt:lpstr>Just wrong.</vt:lpstr>
      <vt:lpstr>Just wrong.</vt:lpstr>
      <vt:lpstr>The good news</vt:lpstr>
      <vt:lpstr>In class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visualization?</dc:title>
  <dc:creator>Matt Waite</dc:creator>
  <cp:lastModifiedBy>Matt Waite</cp:lastModifiedBy>
  <cp:revision>5</cp:revision>
  <dcterms:created xsi:type="dcterms:W3CDTF">2016-11-10T03:52:08Z</dcterms:created>
  <dcterms:modified xsi:type="dcterms:W3CDTF">2017-11-09T16:45:12Z</dcterms:modified>
</cp:coreProperties>
</file>