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314" r:id="rId3"/>
    <p:sldId id="403" r:id="rId4"/>
    <p:sldId id="342" r:id="rId5"/>
    <p:sldId id="392" r:id="rId6"/>
    <p:sldId id="393" r:id="rId7"/>
    <p:sldId id="402" r:id="rId8"/>
    <p:sldId id="394" r:id="rId9"/>
    <p:sldId id="395" r:id="rId10"/>
    <p:sldId id="343" r:id="rId11"/>
    <p:sldId id="405" r:id="rId12"/>
    <p:sldId id="344" r:id="rId13"/>
    <p:sldId id="396" r:id="rId14"/>
    <p:sldId id="398" r:id="rId15"/>
    <p:sldId id="399" r:id="rId16"/>
    <p:sldId id="346" r:id="rId17"/>
    <p:sldId id="404" r:id="rId18"/>
    <p:sldId id="410" r:id="rId19"/>
    <p:sldId id="411" r:id="rId20"/>
    <p:sldId id="412" r:id="rId21"/>
    <p:sldId id="413" r:id="rId22"/>
    <p:sldId id="414" r:id="rId23"/>
    <p:sldId id="415" r:id="rId24"/>
    <p:sldId id="417" r:id="rId25"/>
    <p:sldId id="416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06" r:id="rId36"/>
    <p:sldId id="407" r:id="rId37"/>
    <p:sldId id="409" r:id="rId38"/>
    <p:sldId id="40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7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ABE06-C6CA-D24E-B067-0DB279C147AB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352-8626-3F40-8845-1CB8237C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4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0D273A9-5712-464F-96B1-ECFDB8EDA53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A7F56E-C9AF-D948-9F8E-EC02BB08B4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3A9-5712-464F-96B1-ECFDB8EDA53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7F56E-C9AF-D948-9F8E-EC02BB08B4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0D273A9-5712-464F-96B1-ECFDB8EDA53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4A7F56E-C9AF-D948-9F8E-EC02BB08B4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3A9-5712-464F-96B1-ECFDB8EDA53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A7F56E-C9AF-D948-9F8E-EC02BB08B4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3A9-5712-464F-96B1-ECFDB8EDA53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4A7F56E-C9AF-D948-9F8E-EC02BB08B4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0D273A9-5712-464F-96B1-ECFDB8EDA53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4A7F56E-C9AF-D948-9F8E-EC02BB08B41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0D273A9-5712-464F-96B1-ECFDB8EDA53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4A7F56E-C9AF-D948-9F8E-EC02BB08B4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3A9-5712-464F-96B1-ECFDB8EDA53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A7F56E-C9AF-D948-9F8E-EC02BB08B4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3A9-5712-464F-96B1-ECFDB8EDA53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A7F56E-C9AF-D948-9F8E-EC02BB08B4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3A9-5712-464F-96B1-ECFDB8EDA53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A7F56E-C9AF-D948-9F8E-EC02BB08B41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0D273A9-5712-464F-96B1-ECFDB8EDA53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4A7F56E-C9AF-D948-9F8E-EC02BB08B4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0D273A9-5712-464F-96B1-ECFDB8EDA53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4A7F56E-C9AF-D948-9F8E-EC02BB08B4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dynamodb/" TargetMode="External"/><Relationship Id="rId3" Type="http://schemas.openxmlformats.org/officeDocument/2006/relationships/hyperlink" Target="http://www.project-voldemort.com/voldemort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hristof-strauch.de/nosqldbs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uchdb.apache.org/" TargetMode="External"/><Relationship Id="rId3" Type="http://schemas.openxmlformats.org/officeDocument/2006/relationships/hyperlink" Target="https://www.mongodb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twitter.com/rest/reference/get/statuses/show/:id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bigtable/" TargetMode="External"/><Relationship Id="rId3" Type="http://schemas.openxmlformats.org/officeDocument/2006/relationships/hyperlink" Target="http://cassandra.apache.org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eo4j.com/developer/graph-database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Data (NOSQL)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SRAM 898			October 12, 2015</a:t>
            </a:r>
            <a:endParaRPr lang="en-US" dirty="0"/>
          </a:p>
        </p:txBody>
      </p:sp>
      <p:pic>
        <p:nvPicPr>
          <p:cNvPr id="4" name="Picture 8" descr="unl black 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474" y="6156401"/>
            <a:ext cx="1414220" cy="579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1296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8877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NoSQL</a:t>
            </a:r>
            <a:r>
              <a:rPr lang="en-US" b="1" dirty="0" smtClean="0"/>
              <a:t> Database</a:t>
            </a:r>
            <a:r>
              <a:rPr lang="en-US" dirty="0" smtClean="0"/>
              <a:t>: collection of alternative database types different from relational databases</a:t>
            </a:r>
          </a:p>
          <a:p>
            <a:pPr lvl="1"/>
            <a:r>
              <a:rPr lang="en-US" dirty="0" err="1" smtClean="0"/>
              <a:t>NoSQL</a:t>
            </a:r>
            <a:r>
              <a:rPr lang="en-US" dirty="0" smtClean="0"/>
              <a:t>: “</a:t>
            </a:r>
            <a:r>
              <a:rPr lang="en-US" dirty="0"/>
              <a:t>not only </a:t>
            </a:r>
            <a:r>
              <a:rPr lang="en-US" dirty="0" smtClean="0"/>
              <a:t>SQL”</a:t>
            </a:r>
          </a:p>
          <a:p>
            <a:endParaRPr lang="en-US" dirty="0"/>
          </a:p>
          <a:p>
            <a:r>
              <a:rPr lang="en-US" dirty="0"/>
              <a:t>Many different </a:t>
            </a:r>
            <a:r>
              <a:rPr lang="en-US" dirty="0" err="1"/>
              <a:t>NoSQL</a:t>
            </a:r>
            <a:r>
              <a:rPr lang="en-US" dirty="0"/>
              <a:t> databases exist:</a:t>
            </a:r>
          </a:p>
          <a:p>
            <a:pPr lvl="1"/>
            <a:r>
              <a:rPr lang="en-US" dirty="0"/>
              <a:t>Key/Value Stores</a:t>
            </a:r>
          </a:p>
          <a:p>
            <a:pPr lvl="1"/>
            <a:r>
              <a:rPr lang="en-US" dirty="0"/>
              <a:t>Document Databases</a:t>
            </a:r>
          </a:p>
          <a:p>
            <a:pPr lvl="1"/>
            <a:r>
              <a:rPr lang="en-US" dirty="0"/>
              <a:t>Column-Oriented Databases</a:t>
            </a:r>
          </a:p>
          <a:p>
            <a:pPr lvl="1"/>
            <a:r>
              <a:rPr lang="en-US" dirty="0"/>
              <a:t>Graph Databases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8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8877"/>
          </a:xfrm>
        </p:spPr>
        <p:txBody>
          <a:bodyPr>
            <a:normAutofit/>
          </a:bodyPr>
          <a:lstStyle/>
          <a:p>
            <a:r>
              <a:rPr lang="en-US" dirty="0" smtClean="0"/>
              <a:t>Largely Driven by Web 2.0 Applications</a:t>
            </a:r>
          </a:p>
          <a:p>
            <a:pPr lvl="1"/>
            <a:r>
              <a:rPr lang="en-US" dirty="0" smtClean="0"/>
              <a:t>Google: indexing entire World Wide Web and </a:t>
            </a:r>
            <a:r>
              <a:rPr lang="en-US" b="1" dirty="0" smtClean="0"/>
              <a:t>billions</a:t>
            </a:r>
            <a:r>
              <a:rPr lang="en-US" dirty="0" smtClean="0"/>
              <a:t> of searches per day</a:t>
            </a:r>
          </a:p>
          <a:p>
            <a:pPr lvl="1"/>
            <a:r>
              <a:rPr lang="en-US" dirty="0" smtClean="0"/>
              <a:t>Amazon: many products purchased by customers all over the world</a:t>
            </a:r>
          </a:p>
          <a:p>
            <a:pPr lvl="1"/>
            <a:r>
              <a:rPr lang="en-US" dirty="0" smtClean="0"/>
              <a:t>Facebook: explosive growth in number of members and number of activities (posts, messages, likes, etc.)</a:t>
            </a:r>
          </a:p>
          <a:p>
            <a:pPr lvl="1"/>
            <a:r>
              <a:rPr lang="en-US" dirty="0" err="1" smtClean="0"/>
              <a:t>Last.fm</a:t>
            </a:r>
            <a:r>
              <a:rPr lang="en-US" dirty="0" smtClean="0"/>
              <a:t>, Linked-In, </a:t>
            </a:r>
            <a:r>
              <a:rPr lang="en-US" dirty="0" err="1" smtClean="0"/>
              <a:t>Digg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Also Relevant for Scientific </a:t>
            </a:r>
            <a:r>
              <a:rPr lang="en-US" dirty="0"/>
              <a:t>C</a:t>
            </a:r>
            <a:r>
              <a:rPr lang="en-US" dirty="0" smtClean="0"/>
              <a:t>omputing</a:t>
            </a:r>
          </a:p>
          <a:p>
            <a:pPr lvl="1"/>
            <a:r>
              <a:rPr lang="en-US" dirty="0" smtClean="0"/>
              <a:t>CERN Supercollider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4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88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 not require formal data model</a:t>
            </a:r>
          </a:p>
          <a:p>
            <a:pPr lvl="1"/>
            <a:r>
              <a:rPr lang="en-US" dirty="0" smtClean="0"/>
              <a:t>Allow data of different design to be stored together</a:t>
            </a:r>
          </a:p>
          <a:p>
            <a:pPr lvl="1"/>
            <a:r>
              <a:rPr lang="en-US" dirty="0" smtClean="0"/>
              <a:t>Useful for unstructured data</a:t>
            </a:r>
          </a:p>
          <a:p>
            <a:pPr lvl="2"/>
            <a:r>
              <a:rPr lang="en-US" dirty="0" smtClean="0"/>
              <a:t>Documents,</a:t>
            </a:r>
            <a:r>
              <a:rPr lang="en-US" dirty="0"/>
              <a:t> </a:t>
            </a:r>
            <a:r>
              <a:rPr lang="en-US" dirty="0" smtClean="0"/>
              <a:t>images, videos</a:t>
            </a:r>
          </a:p>
          <a:p>
            <a:pPr lvl="1"/>
            <a:r>
              <a:rPr lang="en-US" dirty="0" smtClean="0"/>
              <a:t>Contrast with relational database </a:t>
            </a:r>
            <a:r>
              <a:rPr lang="en-US" b="1" i="1" dirty="0" smtClean="0"/>
              <a:t>tables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provide enhanced support for semi-structured data</a:t>
            </a:r>
          </a:p>
          <a:p>
            <a:pPr lvl="1"/>
            <a:r>
              <a:rPr lang="en-US" dirty="0" smtClean="0"/>
              <a:t>Can “peek inside” data to retrieve based on its structure (if any exists)</a:t>
            </a:r>
          </a:p>
          <a:p>
            <a:pPr lvl="1"/>
            <a:r>
              <a:rPr lang="en-US" dirty="0" smtClean="0"/>
              <a:t>Useful for paradata, social media in </a:t>
            </a:r>
            <a:r>
              <a:rPr lang="en-US" dirty="0"/>
              <a:t>S</a:t>
            </a:r>
            <a:r>
              <a:rPr lang="en-US" dirty="0" smtClean="0"/>
              <a:t>urvey Informatics</a:t>
            </a:r>
          </a:p>
        </p:txBody>
      </p:sp>
    </p:spTree>
    <p:extLst>
      <p:ext uri="{BB962C8B-B14F-4D97-AF65-F5344CB8AC3E}">
        <p14:creationId xmlns:p14="http://schemas.microsoft.com/office/powerpoint/2010/main" val="104231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8877"/>
          </a:xfrm>
        </p:spPr>
        <p:txBody>
          <a:bodyPr>
            <a:normAutofit/>
          </a:bodyPr>
          <a:lstStyle/>
          <a:p>
            <a:r>
              <a:rPr lang="en-US" dirty="0" smtClean="0"/>
              <a:t>Offer </a:t>
            </a:r>
            <a:r>
              <a:rPr lang="en-US" b="1" i="1" dirty="0" smtClean="0"/>
              <a:t>automated</a:t>
            </a:r>
            <a:r>
              <a:rPr lang="en-US" dirty="0" smtClean="0"/>
              <a:t> splitting/sharing of data across multiple servers</a:t>
            </a:r>
          </a:p>
          <a:p>
            <a:pPr lvl="1"/>
            <a:r>
              <a:rPr lang="en-US" dirty="0" smtClean="0"/>
              <a:t>Can easily expand storage by adding more “commodity hardware” </a:t>
            </a:r>
          </a:p>
          <a:p>
            <a:pPr lvl="2"/>
            <a:r>
              <a:rPr lang="en-US" dirty="0" smtClean="0"/>
              <a:t>Cheaper than expensive additions to powerful server</a:t>
            </a:r>
          </a:p>
          <a:p>
            <a:pPr lvl="2"/>
            <a:r>
              <a:rPr lang="en-US" b="1" dirty="0" smtClean="0"/>
              <a:t>Data warehouse model</a:t>
            </a:r>
            <a:endParaRPr lang="en-US" dirty="0" smtClean="0"/>
          </a:p>
          <a:p>
            <a:pPr lvl="3"/>
            <a:r>
              <a:rPr lang="en-US" dirty="0" smtClean="0"/>
              <a:t>More prone to failure, but overcome with replication</a:t>
            </a:r>
          </a:p>
          <a:p>
            <a:pPr lvl="1"/>
            <a:r>
              <a:rPr lang="en-US" dirty="0" smtClean="0"/>
              <a:t>Can handle more data at once: split data stream between multiple servers</a:t>
            </a:r>
          </a:p>
          <a:p>
            <a:pPr lvl="2"/>
            <a:r>
              <a:rPr lang="en-US" dirty="0" smtClean="0"/>
              <a:t>No single bottle neck</a:t>
            </a:r>
          </a:p>
        </p:txBody>
      </p:sp>
    </p:spTree>
    <p:extLst>
      <p:ext uri="{BB962C8B-B14F-4D97-AF65-F5344CB8AC3E}">
        <p14:creationId xmlns:p14="http://schemas.microsoft.com/office/powerpoint/2010/main" val="2953599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8877"/>
          </a:xfrm>
        </p:spPr>
        <p:txBody>
          <a:bodyPr>
            <a:normAutofit/>
          </a:bodyPr>
          <a:lstStyle/>
          <a:p>
            <a:r>
              <a:rPr lang="en-US" dirty="0" smtClean="0"/>
              <a:t>Offer </a:t>
            </a:r>
            <a:r>
              <a:rPr lang="en-US" b="1" i="1" dirty="0" smtClean="0"/>
              <a:t>automated</a:t>
            </a:r>
            <a:r>
              <a:rPr lang="en-US" dirty="0" smtClean="0"/>
              <a:t> splitting/sharing of data across multiple servers</a:t>
            </a:r>
          </a:p>
          <a:p>
            <a:pPr lvl="1"/>
            <a:r>
              <a:rPr lang="en-US" dirty="0" smtClean="0"/>
              <a:t>Self-* systems (autonomic computing)</a:t>
            </a:r>
          </a:p>
          <a:p>
            <a:pPr lvl="2"/>
            <a:r>
              <a:rPr lang="en-US" dirty="0" smtClean="0"/>
              <a:t>Self-configuring: do not need human operator to mange configuration</a:t>
            </a:r>
          </a:p>
          <a:p>
            <a:pPr lvl="2"/>
            <a:r>
              <a:rPr lang="en-US" dirty="0" smtClean="0"/>
              <a:t>Self-healing: discover and fix problems</a:t>
            </a:r>
          </a:p>
          <a:p>
            <a:pPr lvl="2"/>
            <a:r>
              <a:rPr lang="en-US" dirty="0" smtClean="0"/>
              <a:t>Self-optimization: monitor and control to improve performance </a:t>
            </a:r>
          </a:p>
          <a:p>
            <a:pPr lvl="2"/>
            <a:r>
              <a:rPr lang="en-US" dirty="0" smtClean="0"/>
              <a:t>Self-protection: identify and defend against attacks</a:t>
            </a:r>
          </a:p>
          <a:p>
            <a:pPr lvl="1"/>
            <a:r>
              <a:rPr lang="en-US" dirty="0" smtClean="0"/>
              <a:t>Not all of these are in all </a:t>
            </a:r>
            <a:r>
              <a:rPr lang="en-US" dirty="0" err="1" smtClean="0"/>
              <a:t>NoSQL</a:t>
            </a:r>
            <a:r>
              <a:rPr lang="en-US" dirty="0" smtClean="0"/>
              <a:t> systems, but some contain a combination</a:t>
            </a:r>
          </a:p>
        </p:txBody>
      </p:sp>
    </p:spTree>
    <p:extLst>
      <p:ext uri="{BB962C8B-B14F-4D97-AF65-F5344CB8AC3E}">
        <p14:creationId xmlns:p14="http://schemas.microsoft.com/office/powerpoint/2010/main" val="4166030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8877"/>
          </a:xfrm>
        </p:spPr>
        <p:txBody>
          <a:bodyPr>
            <a:normAutofit/>
          </a:bodyPr>
          <a:lstStyle/>
          <a:p>
            <a:r>
              <a:rPr lang="en-US" dirty="0" smtClean="0"/>
              <a:t>Often drop (or relax) transaction support</a:t>
            </a:r>
          </a:p>
          <a:p>
            <a:pPr lvl="1"/>
            <a:r>
              <a:rPr lang="en-US" dirty="0" smtClean="0"/>
              <a:t>Improve performance of inserting or editing data</a:t>
            </a:r>
          </a:p>
          <a:p>
            <a:pPr lvl="2"/>
            <a:r>
              <a:rPr lang="en-US" dirty="0" smtClean="0"/>
              <a:t>Do not have to log information needed to “roll back”</a:t>
            </a:r>
          </a:p>
          <a:p>
            <a:pPr lvl="2"/>
            <a:r>
              <a:rPr lang="en-US" dirty="0" smtClean="0"/>
              <a:t>Do not have to lock access during write</a:t>
            </a:r>
          </a:p>
          <a:p>
            <a:pPr lvl="1"/>
            <a:r>
              <a:rPr lang="en-US" dirty="0" smtClean="0"/>
              <a:t>Might provide less data reliability</a:t>
            </a:r>
          </a:p>
          <a:p>
            <a:pPr lvl="2"/>
            <a:r>
              <a:rPr lang="en-US" dirty="0" smtClean="0"/>
              <a:t>Only a problem if multiple sources can write to the same data at a time</a:t>
            </a:r>
          </a:p>
          <a:p>
            <a:pPr lvl="2"/>
            <a:r>
              <a:rPr lang="en-US" dirty="0" smtClean="0"/>
              <a:t>Not a problem for many applications</a:t>
            </a:r>
          </a:p>
          <a:p>
            <a:pPr lvl="3"/>
            <a:r>
              <a:rPr lang="en-US" dirty="0" smtClean="0"/>
              <a:t>Data is either (relatively) static or not subject to simultaneous edits</a:t>
            </a:r>
          </a:p>
          <a:p>
            <a:pPr lvl="4"/>
            <a:r>
              <a:rPr lang="en-US" dirty="0" smtClean="0"/>
              <a:t>Amazon: shopping carts, top 10 purchases, etc.</a:t>
            </a:r>
          </a:p>
          <a:p>
            <a:pPr lvl="4"/>
            <a:r>
              <a:rPr lang="en-US" dirty="0" smtClean="0"/>
              <a:t>Facebook: messages</a:t>
            </a:r>
          </a:p>
        </p:txBody>
      </p:sp>
    </p:spTree>
    <p:extLst>
      <p:ext uri="{BB962C8B-B14F-4D97-AF65-F5344CB8AC3E}">
        <p14:creationId xmlns:p14="http://schemas.microsoft.com/office/powerpoint/2010/main" val="213159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88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Advantages of using </a:t>
            </a:r>
            <a:r>
              <a:rPr lang="en-US" dirty="0" err="1" smtClean="0"/>
              <a:t>NoSQL</a:t>
            </a:r>
            <a:r>
              <a:rPr lang="en-US" dirty="0" smtClean="0"/>
              <a:t> Databases:</a:t>
            </a:r>
          </a:p>
          <a:p>
            <a:pPr lvl="1"/>
            <a:r>
              <a:rPr lang="en-US" dirty="0" smtClean="0"/>
              <a:t>Multiple (organized) points of storage</a:t>
            </a:r>
          </a:p>
          <a:p>
            <a:pPr lvl="2"/>
            <a:r>
              <a:rPr lang="en-US" dirty="0" smtClean="0"/>
              <a:t>Improved ability to handle volume and velocity of data</a:t>
            </a:r>
          </a:p>
          <a:p>
            <a:pPr lvl="2"/>
            <a:r>
              <a:rPr lang="en-US" dirty="0" smtClean="0"/>
              <a:t>Not one point of failure or bottleneck</a:t>
            </a:r>
          </a:p>
          <a:p>
            <a:pPr lvl="1"/>
            <a:r>
              <a:rPr lang="en-US" dirty="0" smtClean="0"/>
              <a:t>Flexibility in types of data</a:t>
            </a:r>
          </a:p>
          <a:p>
            <a:pPr lvl="2"/>
            <a:r>
              <a:rPr lang="en-US" dirty="0" smtClean="0"/>
              <a:t>Does not have to fit within relational data model</a:t>
            </a:r>
          </a:p>
          <a:p>
            <a:pPr lvl="3"/>
            <a:r>
              <a:rPr lang="en-US" dirty="0" smtClean="0"/>
              <a:t>Unstructured and semi-structured</a:t>
            </a:r>
          </a:p>
          <a:p>
            <a:pPr lvl="1"/>
            <a:r>
              <a:rPr lang="en-US" dirty="0" smtClean="0"/>
              <a:t>Less overhead (no transactions)</a:t>
            </a:r>
          </a:p>
          <a:p>
            <a:pPr lvl="1"/>
            <a:r>
              <a:rPr lang="en-US" dirty="0" smtClean="0"/>
              <a:t>Can work alongside Relational Databases</a:t>
            </a:r>
          </a:p>
          <a:p>
            <a:pPr lvl="1"/>
            <a:r>
              <a:rPr lang="en-US" dirty="0" smtClean="0"/>
              <a:t>Immediate availability as data is collected</a:t>
            </a:r>
          </a:p>
          <a:p>
            <a:pPr lvl="2"/>
            <a:r>
              <a:rPr lang="en-US" dirty="0" smtClean="0"/>
              <a:t>Can directly communicate with web surveys, CAI software, smartphones, and momentary data collection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9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8877"/>
          </a:xfrm>
        </p:spPr>
        <p:txBody>
          <a:bodyPr>
            <a:normAutofit/>
          </a:bodyPr>
          <a:lstStyle/>
          <a:p>
            <a:r>
              <a:rPr lang="en-US" dirty="0" smtClean="0"/>
              <a:t>Key/Value Stores</a:t>
            </a:r>
          </a:p>
          <a:p>
            <a:pPr lvl="1"/>
            <a:r>
              <a:rPr lang="en-US" dirty="0" smtClean="0"/>
              <a:t>All data stored as key-value pairs</a:t>
            </a:r>
          </a:p>
          <a:p>
            <a:pPr lvl="2"/>
            <a:r>
              <a:rPr lang="en-US" dirty="0" smtClean="0"/>
              <a:t>Examples</a:t>
            </a:r>
          </a:p>
          <a:p>
            <a:pPr lvl="3"/>
            <a:r>
              <a:rPr lang="en-US" dirty="0" smtClean="0"/>
              <a:t>SRAM898Name: “Survey Informatics”</a:t>
            </a:r>
          </a:p>
          <a:p>
            <a:pPr lvl="3"/>
            <a:r>
              <a:rPr lang="en-US" dirty="0"/>
              <a:t>SRAM898Day: “Monday”</a:t>
            </a:r>
          </a:p>
          <a:p>
            <a:pPr lvl="3"/>
            <a:r>
              <a:rPr lang="en-US" dirty="0" smtClean="0"/>
              <a:t>SRAM898Time: “2:00 PM”</a:t>
            </a:r>
          </a:p>
          <a:p>
            <a:pPr lvl="1"/>
            <a:r>
              <a:rPr lang="en-US" dirty="0" smtClean="0"/>
              <a:t>Simplest form of database</a:t>
            </a:r>
          </a:p>
          <a:p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>
                <a:hlinkClick r:id="rId2"/>
              </a:rPr>
              <a:t>Amazon Dynamo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Project </a:t>
            </a:r>
            <a:r>
              <a:rPr lang="en-US" dirty="0" err="1" smtClean="0">
                <a:hlinkClick r:id="rId3"/>
              </a:rPr>
              <a:t>Voldemort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7018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887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Can exist in memory (MUCH faster than disk)</a:t>
            </a:r>
          </a:p>
          <a:p>
            <a:pPr lvl="2"/>
            <a:r>
              <a:rPr lang="en-US" dirty="0" smtClean="0"/>
              <a:t>If not too much volume</a:t>
            </a:r>
          </a:p>
          <a:p>
            <a:pPr lvl="1"/>
            <a:r>
              <a:rPr lang="en-US" dirty="0" smtClean="0"/>
              <a:t>Quick retrieval (only retrieve one value,  not multiple per row)</a:t>
            </a:r>
          </a:p>
          <a:p>
            <a:pPr lvl="1"/>
            <a:r>
              <a:rPr lang="en-US" dirty="0" smtClean="0"/>
              <a:t>Easy to distribute across multiple servers</a:t>
            </a:r>
          </a:p>
          <a:p>
            <a:pPr lvl="1"/>
            <a:r>
              <a:rPr lang="en-US" dirty="0" smtClean="0"/>
              <a:t>Works well for unstructured data</a:t>
            </a:r>
          </a:p>
          <a:p>
            <a:pPr lvl="2"/>
            <a:r>
              <a:rPr lang="en-US" dirty="0" smtClean="0"/>
              <a:t>Value is often just a “blob” (collection of bytes)</a:t>
            </a:r>
          </a:p>
          <a:p>
            <a:pPr lvl="2"/>
            <a:r>
              <a:rPr lang="en-US" dirty="0" smtClean="0"/>
              <a:t>Examples: web sites, images, videos (key = name)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Have to create/remember unique keys to access each individual piece of data</a:t>
            </a:r>
          </a:p>
          <a:p>
            <a:pPr lvl="1"/>
            <a:r>
              <a:rPr lang="en-US" dirty="0" smtClean="0"/>
              <a:t>Difficult to aggregate</a:t>
            </a:r>
          </a:p>
        </p:txBody>
      </p:sp>
    </p:spTree>
    <p:extLst>
      <p:ext uri="{BB962C8B-B14F-4D97-AF65-F5344CB8AC3E}">
        <p14:creationId xmlns:p14="http://schemas.microsoft.com/office/powerpoint/2010/main" val="260742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887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Amazon Dynamo</a:t>
            </a:r>
          </a:p>
          <a:p>
            <a:pPr lvl="1"/>
            <a:r>
              <a:rPr lang="en-US" dirty="0" smtClean="0"/>
              <a:t>Used to power many of Amazon’s services (including Amazon store)</a:t>
            </a:r>
          </a:p>
          <a:p>
            <a:pPr lvl="2"/>
            <a:r>
              <a:rPr lang="en-US" dirty="0" smtClean="0"/>
              <a:t>10,000’s of commodity servers in data centers spread around the world</a:t>
            </a:r>
          </a:p>
          <a:p>
            <a:pPr lvl="2"/>
            <a:r>
              <a:rPr lang="en-US" dirty="0" smtClean="0"/>
              <a:t>Still achieve 99.9th percentile in performance, reliability, and efficiency (replicates data </a:t>
            </a:r>
            <a:r>
              <a:rPr lang="en-US" i="1" dirty="0" smtClean="0"/>
              <a:t>n</a:t>
            </a:r>
            <a:r>
              <a:rPr lang="en-US" dirty="0" smtClean="0"/>
              <a:t> times, often </a:t>
            </a:r>
            <a:r>
              <a:rPr lang="en-US" i="1" dirty="0" smtClean="0"/>
              <a:t>n</a:t>
            </a:r>
            <a:r>
              <a:rPr lang="en-US" dirty="0" smtClean="0"/>
              <a:t> = 3)</a:t>
            </a:r>
          </a:p>
          <a:p>
            <a:pPr lvl="2"/>
            <a:r>
              <a:rPr lang="en-US" dirty="0" smtClean="0"/>
              <a:t>No security: only in data center, so little threat</a:t>
            </a:r>
          </a:p>
          <a:p>
            <a:pPr lvl="1"/>
            <a:r>
              <a:rPr lang="en-US" dirty="0" smtClean="0"/>
              <a:t>Example values</a:t>
            </a:r>
          </a:p>
          <a:p>
            <a:pPr lvl="2"/>
            <a:r>
              <a:rPr lang="en-US" dirty="0" smtClean="0"/>
              <a:t>Bestselling lists</a:t>
            </a:r>
          </a:p>
          <a:p>
            <a:pPr lvl="3"/>
            <a:r>
              <a:rPr lang="en-US" dirty="0" smtClean="0"/>
              <a:t>Do not change frequently (aggregated over time)</a:t>
            </a:r>
          </a:p>
          <a:p>
            <a:pPr lvl="2"/>
            <a:r>
              <a:rPr lang="en-US" dirty="0" smtClean="0"/>
              <a:t>Customer shopping carts</a:t>
            </a:r>
          </a:p>
          <a:p>
            <a:pPr lvl="3"/>
            <a:r>
              <a:rPr lang="en-US" dirty="0" err="1" smtClean="0"/>
              <a:t>Unpredefined</a:t>
            </a:r>
            <a:r>
              <a:rPr lang="en-US" dirty="0" smtClean="0"/>
              <a:t> list of items</a:t>
            </a:r>
          </a:p>
          <a:p>
            <a:pPr lvl="3"/>
            <a:r>
              <a:rPr lang="en-US" dirty="0" smtClean="0"/>
              <a:t>Only related to single customer</a:t>
            </a:r>
          </a:p>
          <a:p>
            <a:pPr lvl="1"/>
            <a:r>
              <a:rPr lang="en-US" dirty="0" smtClean="0"/>
              <a:t>Only supports 2 actions: get(key) and put(key, value)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2184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8877"/>
          </a:xfrm>
        </p:spPr>
        <p:txBody>
          <a:bodyPr>
            <a:normAutofit/>
          </a:bodyPr>
          <a:lstStyle/>
          <a:p>
            <a:r>
              <a:rPr lang="en-US" dirty="0" smtClean="0"/>
              <a:t>Based on:</a:t>
            </a:r>
          </a:p>
          <a:p>
            <a:pPr lvl="1"/>
            <a:r>
              <a:rPr lang="en-US" dirty="0" err="1" smtClean="0"/>
              <a:t>Strauch</a:t>
            </a:r>
            <a:r>
              <a:rPr lang="en-US" dirty="0" smtClean="0"/>
              <a:t>, C. 2011. </a:t>
            </a:r>
            <a:r>
              <a:rPr lang="en-US" dirty="0" err="1" smtClean="0"/>
              <a:t>NoSQL</a:t>
            </a:r>
            <a:r>
              <a:rPr lang="en-US" dirty="0" smtClean="0"/>
              <a:t> Databases. </a:t>
            </a:r>
            <a:r>
              <a:rPr lang="en-US" dirty="0"/>
              <a:t>Available online at </a:t>
            </a:r>
            <a:r>
              <a:rPr lang="en-US" dirty="0">
                <a:hlinkClick r:id="rId2"/>
              </a:rPr>
              <a:t>http://www.christof-strauch.de/</a:t>
            </a:r>
            <a:r>
              <a:rPr lang="en-US" dirty="0" smtClean="0">
                <a:hlinkClick r:id="rId2"/>
              </a:rPr>
              <a:t>nosqldbs.pdf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1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8877"/>
          </a:xfrm>
        </p:spPr>
        <p:txBody>
          <a:bodyPr>
            <a:normAutofit/>
          </a:bodyPr>
          <a:lstStyle/>
          <a:p>
            <a:r>
              <a:rPr lang="en-US" dirty="0" smtClean="0"/>
              <a:t>Project </a:t>
            </a:r>
            <a:r>
              <a:rPr lang="en-US" dirty="0" err="1" smtClean="0"/>
              <a:t>Voldemort</a:t>
            </a:r>
            <a:endParaRPr lang="en-US" dirty="0" smtClean="0"/>
          </a:p>
          <a:p>
            <a:pPr lvl="1"/>
            <a:r>
              <a:rPr lang="en-US" dirty="0" smtClean="0"/>
              <a:t>Used to store Linked-In’s social media data</a:t>
            </a:r>
          </a:p>
          <a:p>
            <a:pPr lvl="2"/>
            <a:r>
              <a:rPr lang="en-US" dirty="0" smtClean="0"/>
              <a:t>People, job history, connections to other people</a:t>
            </a:r>
          </a:p>
          <a:p>
            <a:pPr lvl="1"/>
            <a:r>
              <a:rPr lang="en-US" dirty="0" smtClean="0"/>
              <a:t>Supports multiple data types as values</a:t>
            </a:r>
          </a:p>
          <a:p>
            <a:pPr lvl="2"/>
            <a:r>
              <a:rPr lang="en-US" dirty="0" smtClean="0"/>
              <a:t>Strings, JSON (see upcoming slide), serialized data</a:t>
            </a:r>
          </a:p>
          <a:p>
            <a:pPr lvl="1"/>
            <a:r>
              <a:rPr lang="en-US" dirty="0" smtClean="0"/>
              <a:t>Adds delete(key) action </a:t>
            </a:r>
          </a:p>
          <a:p>
            <a:pPr lvl="1"/>
            <a:r>
              <a:rPr lang="en-US" dirty="0" smtClean="0"/>
              <a:t>Can organize data into “stores”</a:t>
            </a:r>
          </a:p>
          <a:p>
            <a:pPr lvl="2"/>
            <a:r>
              <a:rPr lang="en-US" dirty="0" smtClean="0"/>
              <a:t>Key must be unique within a store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2806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257801"/>
          </a:xfrm>
        </p:spPr>
        <p:txBody>
          <a:bodyPr>
            <a:normAutofit/>
          </a:bodyPr>
          <a:lstStyle/>
          <a:p>
            <a:r>
              <a:rPr lang="en-US" dirty="0" smtClean="0"/>
              <a:t>Document Databases</a:t>
            </a:r>
          </a:p>
          <a:p>
            <a:pPr lvl="1"/>
            <a:r>
              <a:rPr lang="en-US" dirty="0" smtClean="0"/>
              <a:t>Stores documents (collections of key-value pairs) with a unique ID</a:t>
            </a:r>
          </a:p>
          <a:p>
            <a:pPr lvl="2"/>
            <a:r>
              <a:rPr lang="en-US" dirty="0" smtClean="0"/>
              <a:t>Often in the form of JSON objects</a:t>
            </a:r>
          </a:p>
          <a:p>
            <a:pPr lvl="2"/>
            <a:r>
              <a:rPr lang="en-US" dirty="0" smtClean="0"/>
              <a:t>But still no required structure on data</a:t>
            </a:r>
          </a:p>
          <a:p>
            <a:pPr lvl="1"/>
            <a:r>
              <a:rPr lang="en-US" dirty="0" smtClean="0"/>
              <a:t>More complicated the Key/Value Stores (nested version), but still simpler than structured databases</a:t>
            </a:r>
          </a:p>
          <a:p>
            <a:endParaRPr lang="en-US" dirty="0"/>
          </a:p>
          <a:p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Apache CouchDB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>
                <a:hlinkClick r:id="rId3"/>
              </a:rPr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1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8877"/>
          </a:xfrm>
        </p:spPr>
        <p:txBody>
          <a:bodyPr>
            <a:normAutofit/>
          </a:bodyPr>
          <a:lstStyle/>
          <a:p>
            <a:r>
              <a:rPr lang="en-US" dirty="0" smtClean="0"/>
              <a:t>JSON: JavaScript Object Notation</a:t>
            </a:r>
          </a:p>
          <a:p>
            <a:pPr lvl="1"/>
            <a:r>
              <a:rPr lang="en-US" dirty="0" smtClean="0"/>
              <a:t>General notation for describing objects as key/value pairs</a:t>
            </a:r>
          </a:p>
          <a:p>
            <a:pPr lvl="1"/>
            <a:r>
              <a:rPr lang="en-US" dirty="0" smtClean="0"/>
              <a:t>Originally created as simplification of XML for use in JavaScript</a:t>
            </a:r>
          </a:p>
          <a:p>
            <a:pPr lvl="2"/>
            <a:r>
              <a:rPr lang="en-US" dirty="0" smtClean="0"/>
              <a:t>Now used by many applications and programming languages</a:t>
            </a:r>
          </a:p>
          <a:p>
            <a:pPr lvl="2"/>
            <a:r>
              <a:rPr lang="en-US" dirty="0" smtClean="0"/>
              <a:t>Very common format for data supplied by Web APIs</a:t>
            </a:r>
          </a:p>
          <a:p>
            <a:pPr lvl="3"/>
            <a:r>
              <a:rPr lang="en-US" dirty="0" smtClean="0"/>
              <a:t>We already saw this with the </a:t>
            </a:r>
            <a:r>
              <a:rPr lang="en-US" dirty="0" smtClean="0">
                <a:hlinkClick r:id="rId2"/>
              </a:rPr>
              <a:t>Twitter API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4856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8877"/>
          </a:xfrm>
        </p:spPr>
        <p:txBody>
          <a:bodyPr>
            <a:normAutofit/>
          </a:bodyPr>
          <a:lstStyle/>
          <a:p>
            <a:r>
              <a:rPr lang="en-US" dirty="0" smtClean="0"/>
              <a:t>JSON Format: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 </a:t>
            </a:r>
            <a:br>
              <a:rPr lang="en-US" dirty="0" smtClean="0"/>
            </a:br>
            <a:r>
              <a:rPr lang="en-US" dirty="0" smtClean="0"/>
              <a:t>   key1: “value1”, </a:t>
            </a:r>
            <a:br>
              <a:rPr lang="en-US" dirty="0" smtClean="0"/>
            </a:br>
            <a:r>
              <a:rPr lang="en-US" dirty="0" smtClean="0"/>
              <a:t>   key2: “value2”, </a:t>
            </a:r>
            <a:br>
              <a:rPr lang="en-US" dirty="0" smtClean="0"/>
            </a:br>
            <a:r>
              <a:rPr lang="en-US" dirty="0" smtClean="0"/>
              <a:t>   key3: [ “arrayValue1”, “arrayValue2”],</a:t>
            </a:r>
            <a:br>
              <a:rPr lang="en-US" dirty="0" smtClean="0"/>
            </a:br>
            <a:r>
              <a:rPr lang="en-US" dirty="0" smtClean="0"/>
              <a:t>   key4: { </a:t>
            </a:r>
            <a:r>
              <a:rPr lang="en-US" dirty="0" err="1" smtClean="0"/>
              <a:t>nestedKey</a:t>
            </a:r>
            <a:r>
              <a:rPr lang="en-US" dirty="0" smtClean="0"/>
              <a:t>: “</a:t>
            </a:r>
            <a:r>
              <a:rPr lang="en-US" dirty="0" err="1" smtClean="0"/>
              <a:t>nestedValue</a:t>
            </a:r>
            <a:r>
              <a:rPr lang="en-US" dirty="0" smtClean="0"/>
              <a:t>” },</a:t>
            </a:r>
            <a:br>
              <a:rPr lang="en-US" dirty="0" smtClean="0"/>
            </a:br>
            <a:r>
              <a:rPr lang="en-US" dirty="0" smtClean="0"/>
              <a:t>   etc.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8625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257801"/>
          </a:xfrm>
        </p:spPr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Useful for semi-structured data</a:t>
            </a:r>
          </a:p>
          <a:p>
            <a:pPr lvl="2"/>
            <a:r>
              <a:rPr lang="en-US" dirty="0" smtClean="0"/>
              <a:t>Social media posts (e.g., Tweets)</a:t>
            </a:r>
          </a:p>
          <a:p>
            <a:pPr lvl="2"/>
            <a:r>
              <a:rPr lang="en-US" dirty="0" smtClean="0"/>
              <a:t>Paradata (client-side CSP, </a:t>
            </a:r>
            <a:r>
              <a:rPr lang="en-US" dirty="0" err="1" smtClean="0"/>
              <a:t>Blaise</a:t>
            </a:r>
            <a:r>
              <a:rPr lang="en-US" dirty="0" smtClean="0"/>
              <a:t> CAI)</a:t>
            </a:r>
          </a:p>
          <a:p>
            <a:pPr lvl="1"/>
            <a:r>
              <a:rPr lang="en-US" dirty="0" smtClean="0"/>
              <a:t>Much more flexible than structured databases</a:t>
            </a:r>
          </a:p>
          <a:p>
            <a:pPr lvl="2"/>
            <a:r>
              <a:rPr lang="en-US" dirty="0" smtClean="0"/>
              <a:t>Objects do not need to have the same key/value pairs</a:t>
            </a:r>
          </a:p>
          <a:p>
            <a:pPr lvl="2"/>
            <a:r>
              <a:rPr lang="en-US" dirty="0" smtClean="0"/>
              <a:t>Adds some structure to Key/Value Stores</a:t>
            </a:r>
          </a:p>
          <a:p>
            <a:pPr lvl="1"/>
            <a:r>
              <a:rPr lang="en-US" dirty="0" smtClean="0"/>
              <a:t>Some provide a query language/interface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Complicated query interface compared to SQL</a:t>
            </a:r>
          </a:p>
          <a:p>
            <a:pPr lvl="2"/>
            <a:r>
              <a:rPr lang="en-US" dirty="0" smtClean="0"/>
              <a:t>Example: </a:t>
            </a:r>
            <a:r>
              <a:rPr lang="en-US" dirty="0" err="1" smtClean="0"/>
              <a:t>MongoDB</a:t>
            </a:r>
            <a:r>
              <a:rPr lang="en-US" dirty="0" smtClean="0"/>
              <a:t> uses JSON as query language, too</a:t>
            </a:r>
          </a:p>
        </p:txBody>
      </p:sp>
    </p:spTree>
    <p:extLst>
      <p:ext uri="{BB962C8B-B14F-4D97-AF65-F5344CB8AC3E}">
        <p14:creationId xmlns:p14="http://schemas.microsoft.com/office/powerpoint/2010/main" val="1787421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88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CouchDB</a:t>
            </a:r>
            <a:endParaRPr lang="en-US" dirty="0" smtClean="0"/>
          </a:p>
          <a:p>
            <a:pPr lvl="1"/>
            <a:r>
              <a:rPr lang="en-US" dirty="0" smtClean="0"/>
              <a:t>“Cluster Of Unreliable Commodity Hardware” DB</a:t>
            </a:r>
          </a:p>
          <a:p>
            <a:pPr lvl="1"/>
            <a:r>
              <a:rPr lang="en-US" dirty="0" smtClean="0"/>
              <a:t>Only one namespace per database (all documents stored together)</a:t>
            </a:r>
          </a:p>
          <a:p>
            <a:pPr lvl="2"/>
            <a:r>
              <a:rPr lang="en-US" dirty="0" smtClean="0"/>
              <a:t>Can have multiple databases per server</a:t>
            </a:r>
          </a:p>
          <a:p>
            <a:pPr lvl="1"/>
            <a:r>
              <a:rPr lang="en-US" dirty="0" smtClean="0"/>
              <a:t>Allows users to retrieve “views” on data</a:t>
            </a:r>
          </a:p>
          <a:p>
            <a:pPr lvl="2"/>
            <a:r>
              <a:rPr lang="en-US" dirty="0" smtClean="0"/>
              <a:t>Only selected keys, aggregation possible</a:t>
            </a:r>
          </a:p>
          <a:p>
            <a:pPr lvl="1"/>
            <a:r>
              <a:rPr lang="en-US" dirty="0" smtClean="0"/>
              <a:t>Used for: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loud storage (Ubuntu One)</a:t>
            </a:r>
          </a:p>
          <a:p>
            <a:pPr lvl="3"/>
            <a:r>
              <a:rPr lang="en-US" dirty="0" smtClean="0"/>
              <a:t>Files as documents</a:t>
            </a:r>
          </a:p>
          <a:p>
            <a:pPr lvl="4"/>
            <a:r>
              <a:rPr lang="en-US" dirty="0" smtClean="0"/>
              <a:t>Semi-structured: file description vs. file bytes</a:t>
            </a:r>
          </a:p>
          <a:p>
            <a:pPr lvl="2"/>
            <a:r>
              <a:rPr lang="en-US" dirty="0" smtClean="0"/>
              <a:t>Blogs, wikis, social media, Facebook apps, websites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86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887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smtClean="0"/>
              <a:t>Most popular </a:t>
            </a:r>
            <a:r>
              <a:rPr lang="en-US" dirty="0" err="1" smtClean="0"/>
              <a:t>NoSQL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Provides automatic splitting of data across servers</a:t>
            </a:r>
          </a:p>
          <a:p>
            <a:pPr lvl="1"/>
            <a:r>
              <a:rPr lang="en-US" dirty="0" smtClean="0"/>
              <a:t>Designed to be more feature-rich than most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pPr lvl="2"/>
            <a:r>
              <a:rPr lang="en-US" dirty="0" smtClean="0"/>
              <a:t>Closer in features to relational databases</a:t>
            </a:r>
          </a:p>
          <a:p>
            <a:pPr lvl="3"/>
            <a:r>
              <a:rPr lang="en-US" dirty="0" smtClean="0"/>
              <a:t>Especially in query language: aggregation, filtering, grouping, sorting</a:t>
            </a:r>
          </a:p>
          <a:p>
            <a:pPr lvl="1"/>
            <a:r>
              <a:rPr lang="en-US" dirty="0" smtClean="0"/>
              <a:t>Everything is done in BSON (JSON-variant)</a:t>
            </a:r>
          </a:p>
          <a:p>
            <a:pPr lvl="2"/>
            <a:r>
              <a:rPr lang="en-US" dirty="0" smtClean="0"/>
              <a:t>Even query language</a:t>
            </a:r>
          </a:p>
          <a:p>
            <a:pPr lvl="3"/>
            <a:r>
              <a:rPr lang="en-US" dirty="0" smtClean="0"/>
              <a:t>Example: </a:t>
            </a:r>
            <a:r>
              <a:rPr lang="en-US" dirty="0" err="1" smtClean="0"/>
              <a:t>socialmedia.tweets.find</a:t>
            </a:r>
            <a:r>
              <a:rPr lang="en-US" dirty="0" smtClean="0"/>
              <a:t>({ user: “Adam” })</a:t>
            </a:r>
          </a:p>
          <a:p>
            <a:pPr lvl="3"/>
            <a:r>
              <a:rPr lang="en-US" dirty="0" smtClean="0"/>
              <a:t>Finds all tweets in the “</a:t>
            </a:r>
            <a:r>
              <a:rPr lang="en-US" dirty="0" err="1" smtClean="0"/>
              <a:t>socialmedia</a:t>
            </a:r>
            <a:r>
              <a:rPr lang="en-US" dirty="0" smtClean="0"/>
              <a:t>” database by user “Adam”</a:t>
            </a:r>
          </a:p>
          <a:p>
            <a:pPr lvl="1"/>
            <a:r>
              <a:rPr lang="en-US" dirty="0" smtClean="0"/>
              <a:t>Used by:</a:t>
            </a:r>
          </a:p>
          <a:p>
            <a:pPr lvl="2"/>
            <a:r>
              <a:rPr lang="en-US" dirty="0" smtClean="0"/>
              <a:t>foursquare, New York Times, </a:t>
            </a:r>
            <a:r>
              <a:rPr lang="en-US" dirty="0" err="1" smtClean="0"/>
              <a:t>bit.ly</a:t>
            </a:r>
            <a:r>
              <a:rPr lang="en-US" dirty="0" smtClean="0"/>
              <a:t>, </a:t>
            </a:r>
            <a:r>
              <a:rPr lang="en-US" dirty="0" err="1" smtClean="0"/>
              <a:t>SourceForge.net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26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Column-Oriented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887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Column-Oriented Databases</a:t>
            </a:r>
          </a:p>
          <a:p>
            <a:pPr lvl="1"/>
            <a:r>
              <a:rPr lang="en-US" dirty="0" smtClean="0"/>
              <a:t>Type of structured database designed to more efficiently scale with volume and velocity</a:t>
            </a:r>
          </a:p>
          <a:p>
            <a:pPr lvl="1"/>
            <a:r>
              <a:rPr lang="en-US" dirty="0" smtClean="0"/>
              <a:t>Store data based on columns, instead of rows</a:t>
            </a:r>
          </a:p>
          <a:p>
            <a:pPr lvl="2"/>
            <a:r>
              <a:rPr lang="en-US" dirty="0" smtClean="0"/>
              <a:t>Use column families to group similar columns with similar types of data</a:t>
            </a:r>
          </a:p>
          <a:p>
            <a:pPr lvl="2"/>
            <a:r>
              <a:rPr lang="en-US" dirty="0" smtClean="0"/>
              <a:t>Example: responses to different survey questions</a:t>
            </a:r>
          </a:p>
          <a:p>
            <a:pPr lvl="1"/>
            <a:r>
              <a:rPr lang="en-US" dirty="0" smtClean="0"/>
              <a:t>More complicated than key/value stores and document databases</a:t>
            </a:r>
          </a:p>
          <a:p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>
                <a:hlinkClick r:id="rId2"/>
              </a:rPr>
              <a:t>Google </a:t>
            </a:r>
            <a:r>
              <a:rPr lang="en-US" dirty="0" err="1" smtClean="0">
                <a:hlinkClick r:id="rId2"/>
              </a:rPr>
              <a:t>BigTable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Apache Cassandra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3576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Column-Oriented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887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Allow rows to have different number of columns</a:t>
            </a:r>
          </a:p>
          <a:p>
            <a:pPr lvl="2"/>
            <a:r>
              <a:rPr lang="en-US" dirty="0" smtClean="0"/>
              <a:t>Useful for structured and semi-structured data</a:t>
            </a:r>
          </a:p>
          <a:p>
            <a:pPr lvl="1"/>
            <a:r>
              <a:rPr lang="en-US" dirty="0" smtClean="0"/>
              <a:t>Can speed up retrieval and aggregation</a:t>
            </a:r>
          </a:p>
          <a:p>
            <a:pPr lvl="2"/>
            <a:r>
              <a:rPr lang="en-US" dirty="0" smtClean="0"/>
              <a:t>Most often only want specific columns, not full row</a:t>
            </a:r>
          </a:p>
          <a:p>
            <a:pPr lvl="2"/>
            <a:r>
              <a:rPr lang="en-US" dirty="0" smtClean="0"/>
              <a:t>Very valuable when rows have many columns</a:t>
            </a:r>
          </a:p>
          <a:p>
            <a:pPr lvl="3"/>
            <a:r>
              <a:rPr lang="en-US" dirty="0" smtClean="0"/>
              <a:t>Example: long survey with many questions (thus many question responses)</a:t>
            </a:r>
          </a:p>
          <a:p>
            <a:pPr lvl="1"/>
            <a:r>
              <a:rPr lang="en-US" dirty="0" smtClean="0"/>
              <a:t>More efficient storage</a:t>
            </a:r>
          </a:p>
          <a:p>
            <a:pPr lvl="2"/>
            <a:r>
              <a:rPr lang="en-US" dirty="0" smtClean="0"/>
              <a:t>Columns have similar data (important for compression)</a:t>
            </a:r>
          </a:p>
          <a:p>
            <a:pPr lvl="2"/>
            <a:r>
              <a:rPr lang="en-US" dirty="0" smtClean="0"/>
              <a:t>Enables possibility of loading most (all) data into memory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Often relies on many underlying technologies, each with own strengths and weaknesses</a:t>
            </a:r>
          </a:p>
          <a:p>
            <a:pPr lvl="1"/>
            <a:r>
              <a:rPr lang="en-US" dirty="0" smtClean="0"/>
              <a:t>Need for monitoring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3019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Column-Oriented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8877"/>
          </a:xfrm>
        </p:spPr>
        <p:txBody>
          <a:bodyPr>
            <a:normAutofit/>
          </a:bodyPr>
          <a:lstStyle/>
          <a:p>
            <a:r>
              <a:rPr lang="en-US" dirty="0" smtClean="0"/>
              <a:t>Google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lvl="1"/>
            <a:r>
              <a:rPr lang="en-US" dirty="0" smtClean="0"/>
              <a:t>Google’s internal database structure (for use with </a:t>
            </a:r>
            <a:r>
              <a:rPr lang="en-US" dirty="0" err="1" smtClean="0"/>
              <a:t>MapReduce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Structured but not relational database (no linking)</a:t>
            </a:r>
          </a:p>
          <a:p>
            <a:pPr lvl="2"/>
            <a:r>
              <a:rPr lang="en-US" dirty="0" smtClean="0"/>
              <a:t>Can simply add machines to scale for more data</a:t>
            </a:r>
          </a:p>
          <a:p>
            <a:pPr lvl="1"/>
            <a:r>
              <a:rPr lang="en-US" dirty="0" smtClean="0"/>
              <a:t>Data indexed by (row key, column key, timestamp)</a:t>
            </a:r>
          </a:p>
          <a:p>
            <a:pPr lvl="2"/>
            <a:r>
              <a:rPr lang="en-US" dirty="0" smtClean="0"/>
              <a:t>Timestamp allows for versioning</a:t>
            </a:r>
          </a:p>
          <a:p>
            <a:pPr lvl="1"/>
            <a:r>
              <a:rPr lang="en-US" dirty="0" smtClean="0"/>
              <a:t>Used for:</a:t>
            </a:r>
          </a:p>
          <a:p>
            <a:pPr lvl="2"/>
            <a:r>
              <a:rPr lang="en-US" dirty="0" smtClean="0"/>
              <a:t>Many of Google’s services (web crawling/indexing, Google Earth, Google Analytics, Google Docs)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065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8877"/>
          </a:xfrm>
        </p:spPr>
        <p:txBody>
          <a:bodyPr>
            <a:normAutofit/>
          </a:bodyPr>
          <a:lstStyle/>
          <a:p>
            <a:r>
              <a:rPr lang="en-US" dirty="0" smtClean="0"/>
              <a:t>Goal: introduce Big Data (</a:t>
            </a:r>
            <a:r>
              <a:rPr lang="en-US" dirty="0" err="1" smtClean="0"/>
              <a:t>NoSQL</a:t>
            </a:r>
            <a:r>
              <a:rPr lang="en-US" dirty="0" smtClean="0"/>
              <a:t>) databases as an alternative type of database useful for managing unstructured survey data</a:t>
            </a:r>
          </a:p>
          <a:p>
            <a:pPr lvl="1"/>
            <a:r>
              <a:rPr lang="en-US" dirty="0" smtClean="0"/>
              <a:t>Describe Problems with Relational Databases</a:t>
            </a:r>
          </a:p>
          <a:p>
            <a:pPr lvl="1"/>
            <a:r>
              <a:rPr lang="en-US" dirty="0" smtClean="0"/>
              <a:t>Introduce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pPr lvl="1"/>
            <a:r>
              <a:rPr lang="en-US" dirty="0" smtClean="0"/>
              <a:t>Discuss Different Types of </a:t>
            </a:r>
            <a:r>
              <a:rPr lang="en-US" dirty="0" err="1" smtClean="0"/>
              <a:t>NoSQL</a:t>
            </a:r>
            <a:endParaRPr lang="en-US" dirty="0" smtClean="0"/>
          </a:p>
          <a:p>
            <a:pPr lvl="2"/>
            <a:r>
              <a:rPr lang="en-US" dirty="0" smtClean="0"/>
              <a:t>Key/Value Store, Document Database, </a:t>
            </a:r>
            <a:br>
              <a:rPr lang="en-US" dirty="0" smtClean="0"/>
            </a:br>
            <a:r>
              <a:rPr lang="en-US" dirty="0" smtClean="0"/>
              <a:t>Column-Oriented Databases, Graph Databases</a:t>
            </a:r>
          </a:p>
          <a:p>
            <a:pPr lvl="1"/>
            <a:r>
              <a:rPr lang="en-US" dirty="0" smtClean="0"/>
              <a:t>Critiques of </a:t>
            </a:r>
            <a:r>
              <a:rPr lang="en-US" dirty="0" err="1" smtClean="0"/>
              <a:t>NoSQL</a:t>
            </a:r>
            <a:endParaRPr lang="en-US" dirty="0" smtClean="0"/>
          </a:p>
          <a:p>
            <a:pPr lvl="1"/>
            <a:r>
              <a:rPr lang="en-US" dirty="0" smtClean="0"/>
              <a:t>Relationship to Survey Informatics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Column-Oriented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8877"/>
          </a:xfrm>
        </p:spPr>
        <p:txBody>
          <a:bodyPr>
            <a:normAutofit/>
          </a:bodyPr>
          <a:lstStyle/>
          <a:p>
            <a:r>
              <a:rPr lang="en-US" dirty="0" smtClean="0"/>
              <a:t>Apache Cassandra</a:t>
            </a:r>
          </a:p>
          <a:p>
            <a:pPr lvl="1"/>
            <a:r>
              <a:rPr lang="en-US" dirty="0" smtClean="0"/>
              <a:t>Initially designed to address challenge with handling messages between users on Facebook</a:t>
            </a:r>
          </a:p>
          <a:p>
            <a:pPr lvl="2"/>
            <a:r>
              <a:rPr lang="en-US" dirty="0" smtClean="0"/>
              <a:t>Addresses volume and velocity</a:t>
            </a:r>
          </a:p>
          <a:p>
            <a:pPr lvl="1"/>
            <a:r>
              <a:rPr lang="en-US" dirty="0" smtClean="0"/>
              <a:t>Similar to Google’s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lvl="2"/>
            <a:r>
              <a:rPr lang="en-US" dirty="0" smtClean="0"/>
              <a:t>Adds </a:t>
            </a:r>
            <a:r>
              <a:rPr lang="en-US" dirty="0" err="1" smtClean="0"/>
              <a:t>supercolumns</a:t>
            </a:r>
            <a:r>
              <a:rPr lang="en-US" dirty="0" smtClean="0"/>
              <a:t>: nested column families</a:t>
            </a:r>
          </a:p>
          <a:p>
            <a:pPr lvl="2"/>
            <a:r>
              <a:rPr lang="en-US" dirty="0" smtClean="0"/>
              <a:t>Also differs in some distribution details such as replication</a:t>
            </a:r>
          </a:p>
          <a:p>
            <a:pPr lvl="1"/>
            <a:r>
              <a:rPr lang="en-US" dirty="0" smtClean="0"/>
              <a:t>Also used by:</a:t>
            </a:r>
          </a:p>
          <a:p>
            <a:pPr lvl="2"/>
            <a:r>
              <a:rPr lang="en-US" dirty="0" smtClean="0"/>
              <a:t>Twitter, </a:t>
            </a:r>
            <a:r>
              <a:rPr lang="en-US" dirty="0" err="1" smtClean="0"/>
              <a:t>Digg</a:t>
            </a:r>
            <a:r>
              <a:rPr lang="en-US" dirty="0" smtClean="0"/>
              <a:t>, Rackspace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9195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8877"/>
          </a:xfrm>
        </p:spPr>
        <p:txBody>
          <a:bodyPr>
            <a:normAutofit/>
          </a:bodyPr>
          <a:lstStyle/>
          <a:p>
            <a:r>
              <a:rPr lang="en-US" dirty="0" smtClean="0"/>
              <a:t>Graph Databases</a:t>
            </a:r>
          </a:p>
          <a:p>
            <a:pPr lvl="1"/>
            <a:r>
              <a:rPr lang="en-US" dirty="0" smtClean="0"/>
              <a:t>Model relationships between data</a:t>
            </a:r>
          </a:p>
          <a:p>
            <a:pPr lvl="2"/>
            <a:r>
              <a:rPr lang="en-US" dirty="0" smtClean="0"/>
              <a:t>Not necessarily structured data</a:t>
            </a:r>
          </a:p>
          <a:p>
            <a:pPr lvl="1"/>
            <a:r>
              <a:rPr lang="en-US" dirty="0" smtClean="0"/>
              <a:t>Uses graph data structure</a:t>
            </a:r>
          </a:p>
          <a:p>
            <a:pPr lvl="2"/>
            <a:r>
              <a:rPr lang="en-US" dirty="0" smtClean="0"/>
              <a:t>Nodes: pieces of data (unstructured, semi-, structured)</a:t>
            </a:r>
          </a:p>
          <a:p>
            <a:pPr lvl="2"/>
            <a:r>
              <a:rPr lang="en-US" dirty="0" smtClean="0"/>
              <a:t>Edges: relationships</a:t>
            </a:r>
          </a:p>
          <a:p>
            <a:pPr lvl="2"/>
            <a:r>
              <a:rPr lang="en-US" dirty="0" smtClean="0"/>
              <a:t>Example: social networks (nodes = people, edges = friendship/connection)</a:t>
            </a:r>
          </a:p>
          <a:p>
            <a:pPr lvl="1"/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>
                <a:hlinkClick r:id="rId2"/>
              </a:rPr>
              <a:t>Neo4j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275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88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Work very well with relationship data</a:t>
            </a:r>
          </a:p>
          <a:p>
            <a:pPr lvl="2"/>
            <a:r>
              <a:rPr lang="en-US" dirty="0" smtClean="0"/>
              <a:t>Similar to relational data, but not necessarily structured</a:t>
            </a:r>
          </a:p>
          <a:p>
            <a:pPr lvl="2"/>
            <a:r>
              <a:rPr lang="en-US" dirty="0" smtClean="0"/>
              <a:t>Method of modeling relationships between unstructured or semi-structured data</a:t>
            </a:r>
          </a:p>
          <a:p>
            <a:pPr lvl="1"/>
            <a:r>
              <a:rPr lang="en-US" dirty="0" smtClean="0"/>
              <a:t>Good for many applications</a:t>
            </a:r>
          </a:p>
          <a:p>
            <a:pPr lvl="2"/>
            <a:r>
              <a:rPr lang="en-US" dirty="0" smtClean="0"/>
              <a:t>Networks (social networks, location tracking, shipping logistics)</a:t>
            </a:r>
          </a:p>
          <a:p>
            <a:pPr lvl="2"/>
            <a:r>
              <a:rPr lang="en-US" dirty="0" smtClean="0"/>
              <a:t>Ontologies (related terms)</a:t>
            </a:r>
          </a:p>
          <a:p>
            <a:pPr lvl="1"/>
            <a:r>
              <a:rPr lang="en-US" dirty="0" smtClean="0"/>
              <a:t>Can exploit graph to find related information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Often rely on complicated graph-based languages</a:t>
            </a:r>
          </a:p>
          <a:p>
            <a:pPr lvl="2"/>
            <a:r>
              <a:rPr lang="en-US" dirty="0" smtClean="0"/>
              <a:t>Need some knowledge of underlying data structures</a:t>
            </a:r>
          </a:p>
          <a:p>
            <a:pPr lvl="1"/>
            <a:r>
              <a:rPr lang="en-US" dirty="0" smtClean="0"/>
              <a:t>Most useful for very particular types of data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702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37738"/>
          </a:xfrm>
        </p:spPr>
        <p:txBody>
          <a:bodyPr>
            <a:normAutofit/>
          </a:bodyPr>
          <a:lstStyle/>
          <a:p>
            <a:r>
              <a:rPr lang="en-US" dirty="0" smtClean="0"/>
              <a:t>Different </a:t>
            </a:r>
            <a:r>
              <a:rPr lang="en-US" dirty="0" err="1" smtClean="0"/>
              <a:t>NoSQL</a:t>
            </a:r>
            <a:r>
              <a:rPr lang="en-US" dirty="0" smtClean="0"/>
              <a:t> DB for </a:t>
            </a:r>
            <a:r>
              <a:rPr lang="en-US" b="1" dirty="0"/>
              <a:t>d</a:t>
            </a:r>
            <a:r>
              <a:rPr lang="en-US" b="1" dirty="0" smtClean="0"/>
              <a:t>ifferent </a:t>
            </a:r>
            <a:r>
              <a:rPr lang="en-US" b="1" dirty="0"/>
              <a:t>t</a:t>
            </a:r>
            <a:r>
              <a:rPr lang="en-US" b="1" dirty="0" smtClean="0"/>
              <a:t>ypes of data:</a:t>
            </a:r>
            <a:endParaRPr lang="en-US" dirty="0" smtClean="0"/>
          </a:p>
          <a:p>
            <a:pPr lvl="1"/>
            <a:r>
              <a:rPr lang="en-US" dirty="0" smtClean="0"/>
              <a:t>Unstructured: Key/Value Store</a:t>
            </a:r>
          </a:p>
          <a:p>
            <a:pPr lvl="1"/>
            <a:r>
              <a:rPr lang="en-US" dirty="0" smtClean="0"/>
              <a:t>Semi-structured: Document Databases</a:t>
            </a:r>
          </a:p>
          <a:p>
            <a:pPr lvl="1"/>
            <a:r>
              <a:rPr lang="en-US" dirty="0" smtClean="0"/>
              <a:t>Structured: Column-Oriented Databases</a:t>
            </a:r>
          </a:p>
          <a:p>
            <a:pPr lvl="1"/>
            <a:r>
              <a:rPr lang="en-US" dirty="0" smtClean="0"/>
              <a:t>Relationships in any of the above 3: Graph Databases</a:t>
            </a:r>
          </a:p>
          <a:p>
            <a:endParaRPr lang="en-US" dirty="0"/>
          </a:p>
          <a:p>
            <a:r>
              <a:rPr lang="en-US" dirty="0" smtClean="0"/>
              <a:t>No need to rely on just one: can use all when appropriate</a:t>
            </a:r>
          </a:p>
          <a:p>
            <a:pPr lvl="1"/>
            <a:r>
              <a:rPr lang="en-US" dirty="0" smtClean="0"/>
              <a:t>Also in combination with relational databases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997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0" y="2596558"/>
            <a:ext cx="8852128" cy="3045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4993" y="6496563"/>
            <a:ext cx="353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Source: (</a:t>
            </a:r>
            <a:r>
              <a:rPr lang="en-US" dirty="0" err="1" smtClean="0"/>
              <a:t>Strauch</a:t>
            </a:r>
            <a:r>
              <a:rPr lang="en-US" dirty="0" smtClean="0"/>
              <a:t>, 2011 p. 30)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0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Criticisms of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88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Mostly open source software</a:t>
            </a:r>
          </a:p>
          <a:p>
            <a:pPr lvl="1"/>
            <a:r>
              <a:rPr lang="en-US" dirty="0" smtClean="0"/>
              <a:t>“Nobody to blame” (</a:t>
            </a:r>
            <a:r>
              <a:rPr lang="en-US" dirty="0" err="1" smtClean="0"/>
              <a:t>Strauch</a:t>
            </a:r>
            <a:r>
              <a:rPr lang="en-US" dirty="0" smtClean="0"/>
              <a:t>, 2011) when failures occur</a:t>
            </a:r>
          </a:p>
          <a:p>
            <a:pPr lvl="2"/>
            <a:r>
              <a:rPr lang="en-US" dirty="0" smtClean="0"/>
              <a:t>Cannot purchase guarantees on reliability, etc.</a:t>
            </a:r>
          </a:p>
          <a:p>
            <a:endParaRPr lang="en-US" dirty="0"/>
          </a:p>
          <a:p>
            <a:r>
              <a:rPr lang="en-US" dirty="0" smtClean="0"/>
              <a:t>Not really new (hype, buzzwords)</a:t>
            </a:r>
          </a:p>
          <a:p>
            <a:pPr lvl="1"/>
            <a:r>
              <a:rPr lang="en-US" dirty="0" smtClean="0"/>
              <a:t>Reuse of technologies previously available (and relational databases were designed to improve)</a:t>
            </a:r>
          </a:p>
          <a:p>
            <a:pPr lvl="1"/>
            <a:r>
              <a:rPr lang="en-US" dirty="0" smtClean="0"/>
              <a:t>Fell out of favor once…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Combination of many ideas</a:t>
            </a:r>
          </a:p>
          <a:p>
            <a:pPr lvl="1"/>
            <a:r>
              <a:rPr lang="en-US" dirty="0" smtClean="0"/>
              <a:t>More defined by </a:t>
            </a:r>
            <a:r>
              <a:rPr lang="en-US" b="1" dirty="0" smtClean="0"/>
              <a:t>what it isn’t</a:t>
            </a:r>
            <a:r>
              <a:rPr lang="en-US" dirty="0" smtClean="0"/>
              <a:t> (relational DBs) </a:t>
            </a:r>
            <a:br>
              <a:rPr lang="en-US" dirty="0" smtClean="0"/>
            </a:br>
            <a:r>
              <a:rPr lang="en-US" dirty="0" smtClean="0"/>
              <a:t>than </a:t>
            </a:r>
            <a:r>
              <a:rPr lang="en-US" b="1" dirty="0" smtClean="0"/>
              <a:t>what it is</a:t>
            </a:r>
          </a:p>
        </p:txBody>
      </p:sp>
    </p:spTree>
    <p:extLst>
      <p:ext uri="{BB962C8B-B14F-4D97-AF65-F5344CB8AC3E}">
        <p14:creationId xmlns:p14="http://schemas.microsoft.com/office/powerpoint/2010/main" val="3535864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Criticisms of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88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Not necessarily an improvement over improved relational databases</a:t>
            </a:r>
          </a:p>
          <a:p>
            <a:pPr lvl="1"/>
            <a:r>
              <a:rPr lang="en-US" dirty="0" smtClean="0"/>
              <a:t>Relational can be designed to address each weakness</a:t>
            </a:r>
          </a:p>
          <a:p>
            <a:endParaRPr lang="en-US" dirty="0" smtClean="0"/>
          </a:p>
          <a:p>
            <a:r>
              <a:rPr lang="en-US" dirty="0" smtClean="0"/>
              <a:t>More designed for reading/writing data for applications, and not directly for analysis</a:t>
            </a:r>
          </a:p>
          <a:p>
            <a:pPr lvl="1"/>
            <a:r>
              <a:rPr lang="en-US" dirty="0" smtClean="0"/>
              <a:t>Many </a:t>
            </a:r>
            <a:r>
              <a:rPr lang="en-US" dirty="0" err="1" smtClean="0"/>
              <a:t>NoSQL</a:t>
            </a:r>
            <a:r>
              <a:rPr lang="en-US" dirty="0" smtClean="0"/>
              <a:t> DBs do not have query language, but instead an API</a:t>
            </a:r>
          </a:p>
          <a:p>
            <a:pPr lvl="2"/>
            <a:r>
              <a:rPr lang="en-US" dirty="0" smtClean="0"/>
              <a:t>Exception: </a:t>
            </a:r>
            <a:r>
              <a:rPr lang="en-US" dirty="0" err="1" smtClean="0"/>
              <a:t>MongoDB</a:t>
            </a:r>
            <a:r>
              <a:rPr lang="en-US" dirty="0" smtClean="0"/>
              <a:t> (illustrate next class)</a:t>
            </a:r>
          </a:p>
          <a:p>
            <a:endParaRPr lang="en-US" dirty="0"/>
          </a:p>
          <a:p>
            <a:r>
              <a:rPr lang="en-US" dirty="0" smtClean="0"/>
              <a:t>Little to no support for linking structured data</a:t>
            </a:r>
          </a:p>
          <a:p>
            <a:pPr lvl="1"/>
            <a:r>
              <a:rPr lang="en-US" dirty="0" smtClean="0"/>
              <a:t>Relational databases still have their use as a tool</a:t>
            </a:r>
          </a:p>
        </p:txBody>
      </p:sp>
    </p:spTree>
    <p:extLst>
      <p:ext uri="{BB962C8B-B14F-4D97-AF65-F5344CB8AC3E}">
        <p14:creationId xmlns:p14="http://schemas.microsoft.com/office/powerpoint/2010/main" val="2756285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Informatics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887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NoSQL</a:t>
            </a:r>
            <a:r>
              <a:rPr lang="en-US" dirty="0" smtClean="0"/>
              <a:t> databases are another possible tool in the Survey Informatics tool belt</a:t>
            </a:r>
          </a:p>
          <a:p>
            <a:pPr lvl="1"/>
            <a:r>
              <a:rPr lang="en-US" dirty="0" smtClean="0"/>
              <a:t>Alongside relational databases (e.g., MySQL) as a useful tool for data management</a:t>
            </a:r>
          </a:p>
          <a:p>
            <a:pPr lvl="1"/>
            <a:r>
              <a:rPr lang="en-US" dirty="0" smtClean="0"/>
              <a:t>Best for unstructured or semi-structured organic data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., social media, web scraping, possibly paradata</a:t>
            </a:r>
          </a:p>
          <a:p>
            <a:endParaRPr lang="en-US" dirty="0" smtClean="0"/>
          </a:p>
          <a:p>
            <a:r>
              <a:rPr lang="en-US" dirty="0" smtClean="0"/>
              <a:t>Leave linked, structured data for relational databases</a:t>
            </a:r>
          </a:p>
          <a:p>
            <a:pPr lvl="1"/>
            <a:r>
              <a:rPr lang="en-US" dirty="0" smtClean="0"/>
              <a:t>Most quantitative data is linked and structured</a:t>
            </a:r>
          </a:p>
          <a:p>
            <a:pPr lvl="1"/>
            <a:r>
              <a:rPr lang="en-US" dirty="0" smtClean="0"/>
              <a:t>Also better for querying for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89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Informatics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8877"/>
          </a:xfrm>
        </p:spPr>
        <p:txBody>
          <a:bodyPr>
            <a:normAutofit/>
          </a:bodyPr>
          <a:lstStyle/>
          <a:p>
            <a:r>
              <a:rPr lang="en-US" dirty="0" smtClean="0"/>
              <a:t>Transactions are often overkill, but so too are distributed databases</a:t>
            </a:r>
          </a:p>
          <a:p>
            <a:pPr lvl="1"/>
            <a:r>
              <a:rPr lang="en-US" dirty="0" smtClean="0"/>
              <a:t>Survey data: one server is often (more than) enough</a:t>
            </a:r>
          </a:p>
          <a:p>
            <a:pPr lvl="1"/>
            <a:r>
              <a:rPr lang="en-US" dirty="0" smtClean="0"/>
              <a:t>…unless panel/longitudinal surveys or organic data</a:t>
            </a:r>
          </a:p>
          <a:p>
            <a:endParaRPr lang="en-US" dirty="0"/>
          </a:p>
          <a:p>
            <a:r>
              <a:rPr lang="en-US" dirty="0" err="1" smtClean="0"/>
              <a:t>NoSQL</a:t>
            </a:r>
            <a:r>
              <a:rPr lang="en-US" dirty="0" smtClean="0"/>
              <a:t> important to know since many organic data sources initially store data in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pPr lvl="1"/>
            <a:r>
              <a:rPr lang="en-US" dirty="0" smtClean="0"/>
              <a:t>Social media, electronic records, web data</a:t>
            </a:r>
          </a:p>
          <a:p>
            <a:pPr lvl="1"/>
            <a:r>
              <a:rPr lang="en-US" dirty="0" smtClean="0"/>
              <a:t>Might be made available through a </a:t>
            </a:r>
            <a:r>
              <a:rPr lang="en-US" dirty="0" err="1" smtClean="0"/>
              <a:t>NoSQL</a:t>
            </a:r>
            <a:r>
              <a:rPr lang="en-US" dirty="0" smtClean="0"/>
              <a:t> database</a:t>
            </a:r>
          </a:p>
          <a:p>
            <a:pPr lvl="2"/>
            <a:r>
              <a:rPr lang="en-US" dirty="0" smtClean="0"/>
              <a:t>E.g., Twitter API opens connections to their database</a:t>
            </a:r>
          </a:p>
        </p:txBody>
      </p:sp>
    </p:spTree>
    <p:extLst>
      <p:ext uri="{BB962C8B-B14F-4D97-AF65-F5344CB8AC3E}">
        <p14:creationId xmlns:p14="http://schemas.microsoft.com/office/powerpoint/2010/main" val="4049344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8877"/>
          </a:xfrm>
        </p:spPr>
        <p:txBody>
          <a:bodyPr>
            <a:normAutofit/>
          </a:bodyPr>
          <a:lstStyle/>
          <a:p>
            <a:r>
              <a:rPr lang="en-US" b="1" dirty="0" smtClean="0"/>
              <a:t>Database</a:t>
            </a:r>
            <a:r>
              <a:rPr lang="en-US" dirty="0" smtClean="0"/>
              <a:t>: collection of data </a:t>
            </a:r>
            <a:r>
              <a:rPr lang="en-US" b="1" i="1" dirty="0" smtClean="0"/>
              <a:t>within a software</a:t>
            </a:r>
            <a:r>
              <a:rPr lang="en-US" dirty="0" smtClean="0"/>
              <a:t>, instead of individual files</a:t>
            </a:r>
          </a:p>
          <a:p>
            <a:pPr lvl="1"/>
            <a:r>
              <a:rPr lang="en-US" dirty="0" smtClean="0"/>
              <a:t>Often maintained on a server computer, accessed with client software</a:t>
            </a:r>
          </a:p>
          <a:p>
            <a:pPr lvl="1"/>
            <a:r>
              <a:rPr lang="en-US" dirty="0" smtClean="0"/>
              <a:t>Software provides features for data management, filtering, maintenance, etc.</a:t>
            </a:r>
          </a:p>
          <a:p>
            <a:pPr lvl="2"/>
            <a:r>
              <a:rPr lang="en-US" dirty="0" smtClean="0"/>
              <a:t>Server provides centralized repository for data</a:t>
            </a:r>
          </a:p>
          <a:p>
            <a:pPr lvl="2"/>
            <a:r>
              <a:rPr lang="en-US" dirty="0" smtClean="0"/>
              <a:t>Enables multiple simultaneous connections</a:t>
            </a:r>
          </a:p>
          <a:p>
            <a:pPr lvl="3"/>
            <a:r>
              <a:rPr lang="en-US" dirty="0" smtClean="0"/>
              <a:t>Different users analyzing data</a:t>
            </a:r>
          </a:p>
          <a:p>
            <a:pPr lvl="3"/>
            <a:r>
              <a:rPr lang="en-US" dirty="0" smtClean="0"/>
              <a:t>Different processes producing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62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88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Work best with </a:t>
            </a:r>
            <a:r>
              <a:rPr lang="en-US" b="1" dirty="0" smtClean="0"/>
              <a:t>structured data</a:t>
            </a:r>
            <a:endParaRPr lang="en-US" dirty="0" smtClean="0"/>
          </a:p>
          <a:p>
            <a:pPr lvl="1"/>
            <a:r>
              <a:rPr lang="en-US" dirty="0" smtClean="0"/>
              <a:t>Need data model to link relationships between different types of data</a:t>
            </a:r>
          </a:p>
          <a:p>
            <a:pPr lvl="2"/>
            <a:r>
              <a:rPr lang="en-US" dirty="0" smtClean="0"/>
              <a:t>Customers, Products, Purchases</a:t>
            </a:r>
          </a:p>
          <a:p>
            <a:pPr lvl="2"/>
            <a:r>
              <a:rPr lang="en-US" dirty="0" smtClean="0"/>
              <a:t>Respondents, Demographics, Survey Responses</a:t>
            </a:r>
          </a:p>
          <a:p>
            <a:pPr lvl="1"/>
            <a:r>
              <a:rPr lang="en-US" dirty="0" smtClean="0"/>
              <a:t>Can include unstructured data, but cannot link relationships within unstructured data</a:t>
            </a:r>
          </a:p>
          <a:p>
            <a:pPr lvl="2"/>
            <a:r>
              <a:rPr lang="en-US" dirty="0" smtClean="0"/>
              <a:t>Stored as large strings or blobs (many bytes)</a:t>
            </a:r>
          </a:p>
          <a:p>
            <a:pPr lvl="1"/>
            <a:r>
              <a:rPr lang="en-US" dirty="0" smtClean="0"/>
              <a:t>Relevance to surveys</a:t>
            </a:r>
          </a:p>
          <a:p>
            <a:pPr lvl="2"/>
            <a:r>
              <a:rPr lang="en-US" dirty="0" smtClean="0"/>
              <a:t>Many </a:t>
            </a:r>
            <a:r>
              <a:rPr lang="en-US" b="1" i="1" dirty="0" smtClean="0"/>
              <a:t>organic data sources</a:t>
            </a:r>
            <a:r>
              <a:rPr lang="en-US" dirty="0" smtClean="0"/>
              <a:t> produce </a:t>
            </a:r>
            <a:r>
              <a:rPr lang="en-US" b="1" dirty="0" smtClean="0"/>
              <a:t>unstructured data</a:t>
            </a:r>
          </a:p>
          <a:p>
            <a:pPr lvl="3"/>
            <a:r>
              <a:rPr lang="en-US" dirty="0" smtClean="0"/>
              <a:t>Blogs, comments, tweets, Facebook posts</a:t>
            </a:r>
          </a:p>
          <a:p>
            <a:pPr lvl="3"/>
            <a:r>
              <a:rPr lang="en-US" dirty="0" smtClean="0"/>
              <a:t>Videos, images, web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2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8877"/>
          </a:xfrm>
        </p:spPr>
        <p:txBody>
          <a:bodyPr>
            <a:normAutofit/>
          </a:bodyPr>
          <a:lstStyle/>
          <a:p>
            <a:r>
              <a:rPr lang="en-US" dirty="0" smtClean="0"/>
              <a:t>Difficult to scale as data </a:t>
            </a:r>
            <a:r>
              <a:rPr lang="en-US" b="1" dirty="0" smtClean="0"/>
              <a:t>volume</a:t>
            </a:r>
            <a:r>
              <a:rPr lang="en-US" dirty="0" smtClean="0"/>
              <a:t> grows</a:t>
            </a:r>
          </a:p>
          <a:p>
            <a:pPr lvl="1"/>
            <a:r>
              <a:rPr lang="en-US" dirty="0" smtClean="0"/>
              <a:t>Because of linked relationships, relational DBs work best when related data are </a:t>
            </a:r>
            <a:r>
              <a:rPr lang="en-US" b="1" i="1" dirty="0" smtClean="0"/>
              <a:t>all on the same computer</a:t>
            </a:r>
          </a:p>
          <a:p>
            <a:pPr lvl="2"/>
            <a:r>
              <a:rPr lang="en-US" dirty="0" smtClean="0"/>
              <a:t>Difficult to spread data cross multiple computers (possible, but requires expensive software)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5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88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Difficult to scale as data </a:t>
            </a:r>
            <a:r>
              <a:rPr lang="en-US" b="1" dirty="0" smtClean="0"/>
              <a:t>volume</a:t>
            </a:r>
            <a:r>
              <a:rPr lang="en-US" dirty="0" smtClean="0"/>
              <a:t> grows</a:t>
            </a:r>
          </a:p>
          <a:p>
            <a:pPr lvl="1"/>
            <a:r>
              <a:rPr lang="en-US" dirty="0" smtClean="0"/>
              <a:t>Because of linked relationships, relational DBs work best when related data are </a:t>
            </a:r>
            <a:r>
              <a:rPr lang="en-US" b="1" i="1" dirty="0" smtClean="0"/>
              <a:t>all on the same computer</a:t>
            </a:r>
          </a:p>
          <a:p>
            <a:pPr lvl="2"/>
            <a:r>
              <a:rPr lang="en-US" dirty="0" smtClean="0"/>
              <a:t>Difficult to spread data cross multiple computers (possible, but requires expensive software)</a:t>
            </a:r>
          </a:p>
          <a:p>
            <a:pPr lvl="1"/>
            <a:r>
              <a:rPr lang="en-US" dirty="0" smtClean="0"/>
              <a:t>Requires more and more powerful single computer (better processor, memory, hard drives)</a:t>
            </a:r>
          </a:p>
          <a:p>
            <a:pPr lvl="2"/>
            <a:r>
              <a:rPr lang="en-US" dirty="0" smtClean="0"/>
              <a:t>Very expensive</a:t>
            </a:r>
          </a:p>
          <a:p>
            <a:pPr lvl="2"/>
            <a:r>
              <a:rPr lang="en-US" dirty="0" smtClean="0"/>
              <a:t>Single point of failure (affects server reliability)</a:t>
            </a:r>
          </a:p>
          <a:p>
            <a:pPr lvl="1"/>
            <a:r>
              <a:rPr lang="en-US" dirty="0" smtClean="0"/>
              <a:t>Relevance to surveys</a:t>
            </a:r>
          </a:p>
          <a:p>
            <a:pPr lvl="2"/>
            <a:r>
              <a:rPr lang="en-US" dirty="0" smtClean="0"/>
              <a:t>Increased </a:t>
            </a:r>
            <a:r>
              <a:rPr lang="en-US" b="1" i="1" dirty="0" smtClean="0"/>
              <a:t>use of technology</a:t>
            </a:r>
            <a:r>
              <a:rPr lang="en-US" dirty="0" smtClean="0"/>
              <a:t> has </a:t>
            </a:r>
            <a:r>
              <a:rPr lang="en-US" b="1" i="1" dirty="0" smtClean="0"/>
              <a:t>drastically increased volume</a:t>
            </a:r>
            <a:r>
              <a:rPr lang="en-US" dirty="0" smtClean="0"/>
              <a:t> of data</a:t>
            </a:r>
          </a:p>
          <a:p>
            <a:pPr lvl="3"/>
            <a:r>
              <a:rPr lang="en-US" dirty="0" smtClean="0"/>
              <a:t>Web surveys, paradata, momentary data (GPS locations, sensor readings), social 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6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09890"/>
          </a:xfrm>
        </p:spPr>
        <p:txBody>
          <a:bodyPr>
            <a:normAutofit/>
          </a:bodyPr>
          <a:lstStyle/>
          <a:p>
            <a:r>
              <a:rPr lang="en-US" dirty="0" smtClean="0"/>
              <a:t>Difficult to scale as data </a:t>
            </a:r>
            <a:r>
              <a:rPr lang="en-US" b="1" dirty="0" smtClean="0"/>
              <a:t>velocity</a:t>
            </a:r>
            <a:r>
              <a:rPr lang="en-US" dirty="0" smtClean="0"/>
              <a:t> grows</a:t>
            </a:r>
          </a:p>
          <a:p>
            <a:pPr lvl="1"/>
            <a:r>
              <a:rPr lang="en-US" dirty="0" smtClean="0"/>
              <a:t>Single server becomes bottleneck for streaming data from/to multiple sources</a:t>
            </a:r>
          </a:p>
          <a:p>
            <a:pPr lvl="2"/>
            <a:r>
              <a:rPr lang="en-US" dirty="0" smtClean="0"/>
              <a:t>Difficult to improve by building more powerful computer</a:t>
            </a:r>
          </a:p>
          <a:p>
            <a:pPr lvl="1"/>
            <a:r>
              <a:rPr lang="en-US" dirty="0" smtClean="0"/>
              <a:t>Important issue for both data generation and data consumption</a:t>
            </a:r>
          </a:p>
          <a:p>
            <a:pPr lvl="2"/>
            <a:r>
              <a:rPr lang="en-US" dirty="0" smtClean="0"/>
              <a:t>Data created by people interacting with technology</a:t>
            </a:r>
          </a:p>
          <a:p>
            <a:pPr lvl="2"/>
            <a:r>
              <a:rPr lang="en-US" dirty="0" smtClean="0"/>
              <a:t>Data used by people interacting with technology</a:t>
            </a:r>
          </a:p>
          <a:p>
            <a:pPr lvl="1"/>
            <a:r>
              <a:rPr lang="en-US" dirty="0" smtClean="0"/>
              <a:t>Relevance to surveys</a:t>
            </a:r>
          </a:p>
          <a:p>
            <a:pPr lvl="2"/>
            <a:r>
              <a:rPr lang="en-US" dirty="0" smtClean="0"/>
              <a:t>Technology also </a:t>
            </a:r>
            <a:r>
              <a:rPr lang="en-US" b="1" i="1" dirty="0" smtClean="0"/>
              <a:t>quickly produces</a:t>
            </a:r>
            <a:r>
              <a:rPr lang="en-US" dirty="0" smtClean="0"/>
              <a:t> data</a:t>
            </a:r>
          </a:p>
          <a:p>
            <a:pPr lvl="3"/>
            <a:r>
              <a:rPr lang="en-US" dirty="0" smtClean="0"/>
              <a:t>Web surveys, paradata, momentary data (GPS locations, sensor readings), social 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53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0989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Relational databases are overkill for many applications</a:t>
            </a:r>
          </a:p>
          <a:p>
            <a:pPr lvl="1"/>
            <a:r>
              <a:rPr lang="en-US" dirty="0" smtClean="0"/>
              <a:t>Key property: provide </a:t>
            </a:r>
            <a:r>
              <a:rPr lang="en-US" b="1" dirty="0" smtClean="0"/>
              <a:t>transaction support</a:t>
            </a:r>
            <a:endParaRPr lang="en-US" dirty="0" smtClean="0"/>
          </a:p>
          <a:p>
            <a:pPr lvl="2"/>
            <a:r>
              <a:rPr lang="en-US" dirty="0" smtClean="0"/>
              <a:t>Affects simultaneous edits to data</a:t>
            </a:r>
          </a:p>
          <a:p>
            <a:pPr lvl="2"/>
            <a:r>
              <a:rPr lang="en-US" dirty="0" smtClean="0"/>
              <a:t>Increases reliability within data</a:t>
            </a:r>
          </a:p>
          <a:p>
            <a:pPr lvl="2"/>
            <a:r>
              <a:rPr lang="en-US" dirty="0" smtClean="0"/>
              <a:t>Necessary for business applications (e.g., banking)</a:t>
            </a:r>
          </a:p>
          <a:p>
            <a:pPr lvl="1"/>
            <a:r>
              <a:rPr lang="en-US" dirty="0" smtClean="0"/>
              <a:t>Require logging (of all operations), locking (preventing access)</a:t>
            </a:r>
          </a:p>
          <a:p>
            <a:pPr lvl="2"/>
            <a:r>
              <a:rPr lang="en-US" dirty="0" smtClean="0"/>
              <a:t>Expensive operations not needed for all data</a:t>
            </a:r>
          </a:p>
          <a:p>
            <a:pPr lvl="1"/>
            <a:r>
              <a:rPr lang="en-US" dirty="0" smtClean="0"/>
              <a:t>Relevance to surveys</a:t>
            </a:r>
          </a:p>
          <a:p>
            <a:pPr lvl="2"/>
            <a:r>
              <a:rPr lang="en-US" dirty="0" smtClean="0"/>
              <a:t>Generating data is often done by </a:t>
            </a:r>
            <a:r>
              <a:rPr lang="en-US" b="1" i="1" dirty="0" smtClean="0"/>
              <a:t>independent processes</a:t>
            </a:r>
          </a:p>
          <a:p>
            <a:pPr lvl="3"/>
            <a:r>
              <a:rPr lang="en-US" dirty="0" smtClean="0"/>
              <a:t>Usually per respondent</a:t>
            </a:r>
          </a:p>
          <a:p>
            <a:pPr lvl="2"/>
            <a:r>
              <a:rPr lang="en-US" dirty="0" smtClean="0"/>
              <a:t>Views might be simultaneous, not edits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25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5220</TotalTime>
  <Words>2427</Words>
  <Application>Microsoft Macintosh PowerPoint</Application>
  <PresentationFormat>On-screen Show (4:3)</PresentationFormat>
  <Paragraphs>353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Median</vt:lpstr>
      <vt:lpstr>Big Data (NOSQL) Databases</vt:lpstr>
      <vt:lpstr>PowerPoint Presentation</vt:lpstr>
      <vt:lpstr>Introduction</vt:lpstr>
      <vt:lpstr>Databases</vt:lpstr>
      <vt:lpstr>Problems with Relational Databases</vt:lpstr>
      <vt:lpstr>Problems with Relational Databases</vt:lpstr>
      <vt:lpstr>Problems with Relational Databases</vt:lpstr>
      <vt:lpstr>Problems with Relational Databases</vt:lpstr>
      <vt:lpstr>Problems with Relational Databases</vt:lpstr>
      <vt:lpstr>NoSQL Databases</vt:lpstr>
      <vt:lpstr>NoSQL Databases</vt:lpstr>
      <vt:lpstr>NoSQL Databases</vt:lpstr>
      <vt:lpstr>NoSQL Databases</vt:lpstr>
      <vt:lpstr>NoSQL Databases</vt:lpstr>
      <vt:lpstr>NoSQL Databases</vt:lpstr>
      <vt:lpstr>NoSQL Databases</vt:lpstr>
      <vt:lpstr>Key/Value Stores</vt:lpstr>
      <vt:lpstr>Key/Value Stores</vt:lpstr>
      <vt:lpstr>Key/Value Stores</vt:lpstr>
      <vt:lpstr>Key/Value Stores</vt:lpstr>
      <vt:lpstr>Document Databases</vt:lpstr>
      <vt:lpstr>Document Databases</vt:lpstr>
      <vt:lpstr>Document Databases</vt:lpstr>
      <vt:lpstr>Document Databases</vt:lpstr>
      <vt:lpstr>Document Databases</vt:lpstr>
      <vt:lpstr>Document Databases</vt:lpstr>
      <vt:lpstr>Column-Oriented Databases</vt:lpstr>
      <vt:lpstr>Column-Oriented Databases</vt:lpstr>
      <vt:lpstr>Column-Oriented Databases</vt:lpstr>
      <vt:lpstr>Column-Oriented Databases</vt:lpstr>
      <vt:lpstr>Graph Databases</vt:lpstr>
      <vt:lpstr>Graph Databases</vt:lpstr>
      <vt:lpstr>Comparison of NoSQL Databases</vt:lpstr>
      <vt:lpstr>Comparison of NoSQL Databases</vt:lpstr>
      <vt:lpstr>Criticisms of NoSQL Databases</vt:lpstr>
      <vt:lpstr>Criticisms of NoSQL Databases</vt:lpstr>
      <vt:lpstr>Survey Informatics</vt:lpstr>
      <vt:lpstr>Survey Informatics</vt:lpstr>
    </vt:vector>
  </TitlesOfParts>
  <Company>University of Nebraska-Lincoln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INformatics</dc:title>
  <dc:creator>Adam Eck</dc:creator>
  <cp:lastModifiedBy>Adam Eck</cp:lastModifiedBy>
  <cp:revision>857</cp:revision>
  <dcterms:created xsi:type="dcterms:W3CDTF">2015-08-17T19:26:33Z</dcterms:created>
  <dcterms:modified xsi:type="dcterms:W3CDTF">2015-11-19T17:14:18Z</dcterms:modified>
</cp:coreProperties>
</file>