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78" r:id="rId4"/>
    <p:sldId id="257" r:id="rId5"/>
    <p:sldId id="258"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8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47E4BE-1765-8A4A-9DEB-E157CBAB99F1}" type="datetimeFigureOut">
              <a:rPr lang="en-US" smtClean="0"/>
              <a:t>9/8/14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F18D-5A39-F143-A088-1C2A85DA3882}" type="slidenum">
              <a:rPr lang="en-US" smtClean="0"/>
              <a:t>‹#›</a:t>
            </a:fld>
            <a:endParaRPr lang="en-US"/>
          </a:p>
        </p:txBody>
      </p:sp>
    </p:spTree>
    <p:extLst>
      <p:ext uri="{BB962C8B-B14F-4D97-AF65-F5344CB8AC3E}">
        <p14:creationId xmlns:p14="http://schemas.microsoft.com/office/powerpoint/2010/main" val="1087849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7E4BE-1765-8A4A-9DEB-E157CBAB99F1}" type="datetimeFigureOut">
              <a:rPr lang="en-US" smtClean="0"/>
              <a:t>9/8/14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F18D-5A39-F143-A088-1C2A85DA3882}" type="slidenum">
              <a:rPr lang="en-US" smtClean="0"/>
              <a:t>‹#›</a:t>
            </a:fld>
            <a:endParaRPr lang="en-US"/>
          </a:p>
        </p:txBody>
      </p:sp>
    </p:spTree>
    <p:extLst>
      <p:ext uri="{BB962C8B-B14F-4D97-AF65-F5344CB8AC3E}">
        <p14:creationId xmlns:p14="http://schemas.microsoft.com/office/powerpoint/2010/main" val="319678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7E4BE-1765-8A4A-9DEB-E157CBAB99F1}" type="datetimeFigureOut">
              <a:rPr lang="en-US" smtClean="0"/>
              <a:t>9/8/14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F18D-5A39-F143-A088-1C2A85DA3882}" type="slidenum">
              <a:rPr lang="en-US" smtClean="0"/>
              <a:t>‹#›</a:t>
            </a:fld>
            <a:endParaRPr lang="en-US"/>
          </a:p>
        </p:txBody>
      </p:sp>
    </p:spTree>
    <p:extLst>
      <p:ext uri="{BB962C8B-B14F-4D97-AF65-F5344CB8AC3E}">
        <p14:creationId xmlns:p14="http://schemas.microsoft.com/office/powerpoint/2010/main" val="295784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7E4BE-1765-8A4A-9DEB-E157CBAB99F1}" type="datetimeFigureOut">
              <a:rPr lang="en-US" smtClean="0"/>
              <a:t>9/8/14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F18D-5A39-F143-A088-1C2A85DA3882}" type="slidenum">
              <a:rPr lang="en-US" smtClean="0"/>
              <a:t>‹#›</a:t>
            </a:fld>
            <a:endParaRPr lang="en-US"/>
          </a:p>
        </p:txBody>
      </p:sp>
    </p:spTree>
    <p:extLst>
      <p:ext uri="{BB962C8B-B14F-4D97-AF65-F5344CB8AC3E}">
        <p14:creationId xmlns:p14="http://schemas.microsoft.com/office/powerpoint/2010/main" val="167878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47E4BE-1765-8A4A-9DEB-E157CBAB99F1}" type="datetimeFigureOut">
              <a:rPr lang="en-US" smtClean="0"/>
              <a:t>9/8/14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F18D-5A39-F143-A088-1C2A85DA3882}" type="slidenum">
              <a:rPr lang="en-US" smtClean="0"/>
              <a:t>‹#›</a:t>
            </a:fld>
            <a:endParaRPr lang="en-US"/>
          </a:p>
        </p:txBody>
      </p:sp>
    </p:spTree>
    <p:extLst>
      <p:ext uri="{BB962C8B-B14F-4D97-AF65-F5344CB8AC3E}">
        <p14:creationId xmlns:p14="http://schemas.microsoft.com/office/powerpoint/2010/main" val="3895503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47E4BE-1765-8A4A-9DEB-E157CBAB99F1}" type="datetimeFigureOut">
              <a:rPr lang="en-US" smtClean="0"/>
              <a:t>9/8/14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F18D-5A39-F143-A088-1C2A85DA3882}" type="slidenum">
              <a:rPr lang="en-US" smtClean="0"/>
              <a:t>‹#›</a:t>
            </a:fld>
            <a:endParaRPr lang="en-US"/>
          </a:p>
        </p:txBody>
      </p:sp>
    </p:spTree>
    <p:extLst>
      <p:ext uri="{BB962C8B-B14F-4D97-AF65-F5344CB8AC3E}">
        <p14:creationId xmlns:p14="http://schemas.microsoft.com/office/powerpoint/2010/main" val="380431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47E4BE-1765-8A4A-9DEB-E157CBAB99F1}" type="datetimeFigureOut">
              <a:rPr lang="en-US" smtClean="0"/>
              <a:t>9/8/14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EF18D-5A39-F143-A088-1C2A85DA3882}" type="slidenum">
              <a:rPr lang="en-US" smtClean="0"/>
              <a:t>‹#›</a:t>
            </a:fld>
            <a:endParaRPr lang="en-US"/>
          </a:p>
        </p:txBody>
      </p:sp>
    </p:spTree>
    <p:extLst>
      <p:ext uri="{BB962C8B-B14F-4D97-AF65-F5344CB8AC3E}">
        <p14:creationId xmlns:p14="http://schemas.microsoft.com/office/powerpoint/2010/main" val="377167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47E4BE-1765-8A4A-9DEB-E157CBAB99F1}" type="datetimeFigureOut">
              <a:rPr lang="en-US" smtClean="0"/>
              <a:t>9/8/14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EF18D-5A39-F143-A088-1C2A85DA3882}" type="slidenum">
              <a:rPr lang="en-US" smtClean="0"/>
              <a:t>‹#›</a:t>
            </a:fld>
            <a:endParaRPr lang="en-US"/>
          </a:p>
        </p:txBody>
      </p:sp>
    </p:spTree>
    <p:extLst>
      <p:ext uri="{BB962C8B-B14F-4D97-AF65-F5344CB8AC3E}">
        <p14:creationId xmlns:p14="http://schemas.microsoft.com/office/powerpoint/2010/main" val="336267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7E4BE-1765-8A4A-9DEB-E157CBAB99F1}" type="datetimeFigureOut">
              <a:rPr lang="en-US" smtClean="0"/>
              <a:t>9/8/14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EF18D-5A39-F143-A088-1C2A85DA3882}" type="slidenum">
              <a:rPr lang="en-US" smtClean="0"/>
              <a:t>‹#›</a:t>
            </a:fld>
            <a:endParaRPr lang="en-US"/>
          </a:p>
        </p:txBody>
      </p:sp>
    </p:spTree>
    <p:extLst>
      <p:ext uri="{BB962C8B-B14F-4D97-AF65-F5344CB8AC3E}">
        <p14:creationId xmlns:p14="http://schemas.microsoft.com/office/powerpoint/2010/main" val="185432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7E4BE-1765-8A4A-9DEB-E157CBAB99F1}" type="datetimeFigureOut">
              <a:rPr lang="en-US" smtClean="0"/>
              <a:t>9/8/14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F18D-5A39-F143-A088-1C2A85DA3882}" type="slidenum">
              <a:rPr lang="en-US" smtClean="0"/>
              <a:t>‹#›</a:t>
            </a:fld>
            <a:endParaRPr lang="en-US"/>
          </a:p>
        </p:txBody>
      </p:sp>
    </p:spTree>
    <p:extLst>
      <p:ext uri="{BB962C8B-B14F-4D97-AF65-F5344CB8AC3E}">
        <p14:creationId xmlns:p14="http://schemas.microsoft.com/office/powerpoint/2010/main" val="132888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7E4BE-1765-8A4A-9DEB-E157CBAB99F1}" type="datetimeFigureOut">
              <a:rPr lang="en-US" smtClean="0"/>
              <a:t>9/8/14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F18D-5A39-F143-A088-1C2A85DA3882}" type="slidenum">
              <a:rPr lang="en-US" smtClean="0"/>
              <a:t>‹#›</a:t>
            </a:fld>
            <a:endParaRPr lang="en-US"/>
          </a:p>
        </p:txBody>
      </p:sp>
    </p:spTree>
    <p:extLst>
      <p:ext uri="{BB962C8B-B14F-4D97-AF65-F5344CB8AC3E}">
        <p14:creationId xmlns:p14="http://schemas.microsoft.com/office/powerpoint/2010/main" val="16423983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7E4BE-1765-8A4A-9DEB-E157CBAB99F1}" type="datetimeFigureOut">
              <a:rPr lang="en-US" smtClean="0"/>
              <a:t>9/8/14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EF18D-5A39-F143-A088-1C2A85DA3882}" type="slidenum">
              <a:rPr lang="en-US" smtClean="0"/>
              <a:t>‹#›</a:t>
            </a:fld>
            <a:endParaRPr lang="en-US"/>
          </a:p>
        </p:txBody>
      </p:sp>
    </p:spTree>
    <p:extLst>
      <p:ext uri="{BB962C8B-B14F-4D97-AF65-F5344CB8AC3E}">
        <p14:creationId xmlns:p14="http://schemas.microsoft.com/office/powerpoint/2010/main" val="407161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ptimes.com/News/webspecials/robinsonmurder/day12/index.shtml" TargetMode="External"/><Relationship Id="rId3" Type="http://schemas.openxmlformats.org/officeDocument/2006/relationships/hyperlink" Target="http://www.nieman.harvard.edu/reportsitem.aspx?id=100537"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ptimes.com/2006/02/26/news_pf/Pasco/_May_I_have_your_atte.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ptimes.com/News/081601/TampaBay/Shark_Frenzy.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quirer.philly.com/packages/somalia/nov16/default16.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ampabay.com/features/humaninterest/article750838.e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ampabay.com/features/humaninterest/article992939.ec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4.bp.blogspot.com/_f9Jyg4wEP8c/TNxhjKtSdWI/AAAAAAAAAb4/buDiX8_i5F4/s1600/fuckin-a-dude.jp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Writing for online</a:t>
            </a:r>
            <a:endParaRPr lang="en-US" dirty="0"/>
          </a:p>
        </p:txBody>
      </p:sp>
      <p:sp>
        <p:nvSpPr>
          <p:cNvPr id="3" name="Subtitle 2"/>
          <p:cNvSpPr>
            <a:spLocks noGrp="1"/>
          </p:cNvSpPr>
          <p:nvPr>
            <p:ph type="subTitle" idx="1"/>
          </p:nvPr>
        </p:nvSpPr>
        <p:spPr/>
        <p:txBody>
          <a:bodyPr/>
          <a:lstStyle/>
          <a:p>
            <a:r>
              <a:rPr lang="en-US" dirty="0" smtClean="0"/>
              <a:t>There’s a war out there, and it’s for your attention.</a:t>
            </a:r>
            <a:endParaRPr lang="en-US" dirty="0"/>
          </a:p>
        </p:txBody>
      </p:sp>
    </p:spTree>
    <p:extLst>
      <p:ext uri="{BB962C8B-B14F-4D97-AF65-F5344CB8AC3E}">
        <p14:creationId xmlns:p14="http://schemas.microsoft.com/office/powerpoint/2010/main" val="2158055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Eliminate redundancy</a:t>
            </a:r>
            <a:endParaRPr lang="en-US" dirty="0"/>
          </a:p>
        </p:txBody>
      </p:sp>
      <p:sp>
        <p:nvSpPr>
          <p:cNvPr id="3" name="Content Placeholder 2"/>
          <p:cNvSpPr>
            <a:spLocks noGrp="1"/>
          </p:cNvSpPr>
          <p:nvPr>
            <p:ph idx="1"/>
          </p:nvPr>
        </p:nvSpPr>
        <p:spPr/>
        <p:txBody>
          <a:bodyPr/>
          <a:lstStyle/>
          <a:p>
            <a:r>
              <a:rPr lang="en-US" dirty="0" smtClean="0"/>
              <a:t>Early in your writing career, it’s easy to let redundant words creep into your writing.</a:t>
            </a:r>
          </a:p>
          <a:p>
            <a:r>
              <a:rPr lang="en-US" dirty="0" smtClean="0"/>
              <a:t>Dead body</a:t>
            </a:r>
          </a:p>
          <a:p>
            <a:r>
              <a:rPr lang="en-US" dirty="0" smtClean="0"/>
              <a:t>Armed gunman</a:t>
            </a:r>
          </a:p>
          <a:p>
            <a:r>
              <a:rPr lang="en-US" dirty="0" smtClean="0"/>
              <a:t>Unexpected surprise</a:t>
            </a:r>
          </a:p>
          <a:p>
            <a:r>
              <a:rPr lang="en-US" dirty="0" smtClean="0"/>
              <a:t>Past experience</a:t>
            </a:r>
          </a:p>
          <a:p>
            <a:pPr marL="0" indent="0">
              <a:buNone/>
            </a:pPr>
            <a:endParaRPr lang="en-US" dirty="0"/>
          </a:p>
        </p:txBody>
      </p:sp>
    </p:spTree>
    <p:extLst>
      <p:ext uri="{BB962C8B-B14F-4D97-AF65-F5344CB8AC3E}">
        <p14:creationId xmlns:p14="http://schemas.microsoft.com/office/powerpoint/2010/main" val="194104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Leads</a:t>
            </a:r>
            <a:endParaRPr lang="en-US" dirty="0"/>
          </a:p>
        </p:txBody>
      </p:sp>
      <p:sp>
        <p:nvSpPr>
          <p:cNvPr id="3" name="Content Placeholder 2"/>
          <p:cNvSpPr>
            <a:spLocks noGrp="1"/>
          </p:cNvSpPr>
          <p:nvPr>
            <p:ph idx="1"/>
          </p:nvPr>
        </p:nvSpPr>
        <p:spPr/>
        <p:txBody>
          <a:bodyPr/>
          <a:lstStyle/>
          <a:p>
            <a:r>
              <a:rPr lang="en-US" dirty="0" smtClean="0"/>
              <a:t>Leads are first impressions. Make a good one, the reader keeps reading. Make a bad one, you get skipped, unread, ignored.</a:t>
            </a:r>
          </a:p>
          <a:p>
            <a:r>
              <a:rPr lang="en-US" dirty="0" smtClean="0"/>
              <a:t>Types of leads: Straight, anecdotal, quote, question, suspenseful/shock</a:t>
            </a:r>
            <a:r>
              <a:rPr lang="en-US" dirty="0" smtClean="0"/>
              <a:t>.</a:t>
            </a:r>
            <a:endParaRPr lang="en-US" dirty="0" smtClean="0"/>
          </a:p>
        </p:txBody>
      </p:sp>
    </p:spTree>
    <p:extLst>
      <p:ext uri="{BB962C8B-B14F-4D97-AF65-F5344CB8AC3E}">
        <p14:creationId xmlns:p14="http://schemas.microsoft.com/office/powerpoint/2010/main" val="265254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of warning</a:t>
            </a:r>
            <a:endParaRPr lang="en-US" dirty="0"/>
          </a:p>
        </p:txBody>
      </p:sp>
      <p:sp>
        <p:nvSpPr>
          <p:cNvPr id="3" name="Content Placeholder 2"/>
          <p:cNvSpPr>
            <a:spLocks noGrp="1"/>
          </p:cNvSpPr>
          <p:nvPr>
            <p:ph idx="1"/>
          </p:nvPr>
        </p:nvSpPr>
        <p:spPr/>
        <p:txBody>
          <a:bodyPr/>
          <a:lstStyle/>
          <a:p>
            <a:r>
              <a:rPr lang="en-US" dirty="0" smtClean="0"/>
              <a:t>By writing a soft lead, you are taking a risk.</a:t>
            </a:r>
          </a:p>
          <a:p>
            <a:r>
              <a:rPr lang="en-US" dirty="0" smtClean="0"/>
              <a:t>Creativity doesn’t always work. The right words don’t always come. Breaking convention comes with criticism.</a:t>
            </a:r>
          </a:p>
          <a:p>
            <a:r>
              <a:rPr lang="en-US" dirty="0" smtClean="0"/>
              <a:t>Stick to the core principles: Simple, active, direct writing.</a:t>
            </a:r>
            <a:endParaRPr lang="en-US" dirty="0"/>
          </a:p>
        </p:txBody>
      </p:sp>
    </p:spTree>
    <p:extLst>
      <p:ext uri="{BB962C8B-B14F-4D97-AF65-F5344CB8AC3E}">
        <p14:creationId xmlns:p14="http://schemas.microsoft.com/office/powerpoint/2010/main" val="2754306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word of warning</a:t>
            </a:r>
            <a:endParaRPr lang="en-US" dirty="0"/>
          </a:p>
        </p:txBody>
      </p:sp>
      <p:sp>
        <p:nvSpPr>
          <p:cNvPr id="3" name="Content Placeholder 2"/>
          <p:cNvSpPr>
            <a:spLocks noGrp="1"/>
          </p:cNvSpPr>
          <p:nvPr>
            <p:ph idx="1"/>
          </p:nvPr>
        </p:nvSpPr>
        <p:spPr/>
        <p:txBody>
          <a:bodyPr/>
          <a:lstStyle/>
          <a:p>
            <a:r>
              <a:rPr lang="en-US" dirty="0" smtClean="0"/>
              <a:t>To pull off a great lead, you have to have great reporting.</a:t>
            </a:r>
          </a:p>
          <a:p>
            <a:r>
              <a:rPr lang="en-US" dirty="0" smtClean="0"/>
              <a:t>You need to pay attention to details. Colors, names, shades, hues, sounds, light, context.</a:t>
            </a:r>
          </a:p>
          <a:p>
            <a:r>
              <a:rPr lang="en-US" dirty="0" smtClean="0"/>
              <a:t>What kind of dog is it? What kind of beer were they drinking? What kind of shoes did they run out of to flee the gunman? And what kind of gun did the gunman have?</a:t>
            </a:r>
            <a:endParaRPr lang="en-US" dirty="0"/>
          </a:p>
        </p:txBody>
      </p:sp>
    </p:spTree>
    <p:extLst>
      <p:ext uri="{BB962C8B-B14F-4D97-AF65-F5344CB8AC3E}">
        <p14:creationId xmlns:p14="http://schemas.microsoft.com/office/powerpoint/2010/main" val="16731765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Buried or delayed leads</a:t>
            </a:r>
            <a:endParaRPr lang="en-US" dirty="0"/>
          </a:p>
        </p:txBody>
      </p:sp>
      <p:sp>
        <p:nvSpPr>
          <p:cNvPr id="3" name="Content Placeholder 2"/>
          <p:cNvSpPr>
            <a:spLocks noGrp="1"/>
          </p:cNvSpPr>
          <p:nvPr>
            <p:ph idx="1"/>
          </p:nvPr>
        </p:nvSpPr>
        <p:spPr/>
        <p:txBody>
          <a:bodyPr/>
          <a:lstStyle/>
          <a:p>
            <a:r>
              <a:rPr lang="en-US" dirty="0" smtClean="0"/>
              <a:t>The idea is to lead the reader into the lead, which is several graphs down.</a:t>
            </a:r>
          </a:p>
          <a:p>
            <a:r>
              <a:rPr lang="en-US" dirty="0" smtClean="0">
                <a:hlinkClick r:id="rId2"/>
              </a:rPr>
              <a:t>http://www.sptimes.com/News/webspecials/robinsonmurder/day12/index.shtml</a:t>
            </a:r>
            <a:endParaRPr lang="en-US" dirty="0" smtClean="0"/>
          </a:p>
          <a:p>
            <a:r>
              <a:rPr lang="en-US" dirty="0" smtClean="0">
                <a:hlinkClick r:id="rId3"/>
              </a:rPr>
              <a:t>http://www.nieman.harvard.edu/reportsitem.aspx?id=100537</a:t>
            </a:r>
            <a:endParaRPr lang="en-US" dirty="0" smtClean="0"/>
          </a:p>
          <a:p>
            <a:endParaRPr lang="en-US" dirty="0"/>
          </a:p>
        </p:txBody>
      </p:sp>
    </p:spTree>
    <p:extLst>
      <p:ext uri="{BB962C8B-B14F-4D97-AF65-F5344CB8AC3E}">
        <p14:creationId xmlns:p14="http://schemas.microsoft.com/office/powerpoint/2010/main" val="31956303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Multiparagraph</a:t>
            </a:r>
            <a:r>
              <a:rPr lang="en-US" dirty="0" smtClean="0"/>
              <a:t> leads</a:t>
            </a:r>
            <a:endParaRPr lang="en-US" dirty="0"/>
          </a:p>
        </p:txBody>
      </p:sp>
      <p:sp>
        <p:nvSpPr>
          <p:cNvPr id="3" name="Content Placeholder 2"/>
          <p:cNvSpPr>
            <a:spLocks noGrp="1"/>
          </p:cNvSpPr>
          <p:nvPr>
            <p:ph idx="1"/>
          </p:nvPr>
        </p:nvSpPr>
        <p:spPr/>
        <p:txBody>
          <a:bodyPr/>
          <a:lstStyle/>
          <a:p>
            <a:r>
              <a:rPr lang="en-US" dirty="0" smtClean="0"/>
              <a:t>Some leads require multiple thoughts to come together into a cohesive theme. A lead as a unit of thought vs. a unit of paragraphs.</a:t>
            </a:r>
          </a:p>
          <a:p>
            <a:r>
              <a:rPr lang="en-US" dirty="0" smtClean="0">
                <a:hlinkClick r:id="rId2"/>
              </a:rPr>
              <a:t>http://www.sptimes.com/2006/02/26/news_pf/Pasco/_May_I_have_your_atte.shtml</a:t>
            </a:r>
            <a:endParaRPr lang="en-US" dirty="0" smtClean="0"/>
          </a:p>
          <a:p>
            <a:endParaRPr lang="en-US" dirty="0"/>
          </a:p>
        </p:txBody>
      </p:sp>
    </p:spTree>
    <p:extLst>
      <p:ext uri="{BB962C8B-B14F-4D97-AF65-F5344CB8AC3E}">
        <p14:creationId xmlns:p14="http://schemas.microsoft.com/office/powerpoint/2010/main" val="138568554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 leads</a:t>
            </a:r>
            <a:endParaRPr lang="en-US" dirty="0"/>
          </a:p>
        </p:txBody>
      </p:sp>
      <p:sp>
        <p:nvSpPr>
          <p:cNvPr id="3" name="Content Placeholder 2"/>
          <p:cNvSpPr>
            <a:spLocks noGrp="1"/>
          </p:cNvSpPr>
          <p:nvPr>
            <p:ph idx="1"/>
          </p:nvPr>
        </p:nvSpPr>
        <p:spPr/>
        <p:txBody>
          <a:bodyPr/>
          <a:lstStyle/>
          <a:p>
            <a:r>
              <a:rPr lang="en-US" dirty="0" smtClean="0"/>
              <a:t>Warning: I hate quote leads. They all suck.</a:t>
            </a:r>
          </a:p>
          <a:p>
            <a:r>
              <a:rPr lang="en-US" dirty="0" smtClean="0"/>
              <a:t>I asked 2000+ people, most of them journalists, on Twitter to show me a good quote lead. Only one person responded. It sucked.</a:t>
            </a:r>
          </a:p>
          <a:p>
            <a:r>
              <a:rPr lang="en-US" dirty="0" smtClean="0"/>
              <a:t>Don’t use quote leads unless it’s cancer being cured or aliens making contact with humanity.</a:t>
            </a:r>
            <a:endParaRPr lang="en-US" dirty="0"/>
          </a:p>
        </p:txBody>
      </p:sp>
    </p:spTree>
    <p:extLst>
      <p:ext uri="{BB962C8B-B14F-4D97-AF65-F5344CB8AC3E}">
        <p14:creationId xmlns:p14="http://schemas.microsoft.com/office/powerpoint/2010/main" val="41998511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leads</a:t>
            </a:r>
            <a:endParaRPr lang="en-US" dirty="0"/>
          </a:p>
        </p:txBody>
      </p:sp>
      <p:sp>
        <p:nvSpPr>
          <p:cNvPr id="3" name="Content Placeholder 2"/>
          <p:cNvSpPr>
            <a:spLocks noGrp="1"/>
          </p:cNvSpPr>
          <p:nvPr>
            <p:ph idx="1"/>
          </p:nvPr>
        </p:nvSpPr>
        <p:spPr/>
        <p:txBody>
          <a:bodyPr/>
          <a:lstStyle/>
          <a:p>
            <a:r>
              <a:rPr lang="en-US" dirty="0" smtClean="0"/>
              <a:t>Warning: Hate these too.</a:t>
            </a:r>
          </a:p>
          <a:p>
            <a:r>
              <a:rPr lang="en-US" dirty="0" smtClean="0"/>
              <a:t>They’re lazy. All stories are a question. Using question leads is lazy, lazy, lazy. And boring.</a:t>
            </a:r>
          </a:p>
          <a:p>
            <a:r>
              <a:rPr lang="en-US" dirty="0" smtClean="0"/>
              <a:t>That said, here’s my one question lead:</a:t>
            </a:r>
          </a:p>
          <a:p>
            <a:r>
              <a:rPr lang="en-US" dirty="0" smtClean="0">
                <a:hlinkClick r:id="rId2"/>
              </a:rPr>
              <a:t>http://www.sptimes.com/News/081601/TampaBay/Shark_Frenzy.shtml</a:t>
            </a:r>
            <a:endParaRPr lang="en-US" dirty="0" smtClean="0"/>
          </a:p>
          <a:p>
            <a:endParaRPr lang="en-US" dirty="0"/>
          </a:p>
        </p:txBody>
      </p:sp>
    </p:spTree>
    <p:extLst>
      <p:ext uri="{BB962C8B-B14F-4D97-AF65-F5344CB8AC3E}">
        <p14:creationId xmlns:p14="http://schemas.microsoft.com/office/powerpoint/2010/main" val="33679226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Suspenseful leads</a:t>
            </a:r>
            <a:endParaRPr lang="en-US" dirty="0"/>
          </a:p>
        </p:txBody>
      </p:sp>
      <p:sp>
        <p:nvSpPr>
          <p:cNvPr id="3" name="Content Placeholder 2"/>
          <p:cNvSpPr>
            <a:spLocks noGrp="1"/>
          </p:cNvSpPr>
          <p:nvPr>
            <p:ph idx="1"/>
          </p:nvPr>
        </p:nvSpPr>
        <p:spPr/>
        <p:txBody>
          <a:bodyPr/>
          <a:lstStyle/>
          <a:p>
            <a:r>
              <a:rPr lang="en-US" dirty="0" smtClean="0"/>
              <a:t>Putting the reader in a spot, using short, terse, direct sentences.</a:t>
            </a:r>
          </a:p>
          <a:p>
            <a:r>
              <a:rPr lang="en-US" dirty="0" smtClean="0"/>
              <a:t>Black Hawk Down</a:t>
            </a:r>
          </a:p>
          <a:p>
            <a:r>
              <a:rPr lang="en-US" dirty="0" smtClean="0">
                <a:hlinkClick r:id="rId2"/>
              </a:rPr>
              <a:t>http://inquirer.philly.com/packages/somalia/nov16/default16.asp</a:t>
            </a:r>
            <a:endParaRPr lang="en-US" dirty="0" smtClean="0"/>
          </a:p>
          <a:p>
            <a:endParaRPr lang="en-US" dirty="0"/>
          </a:p>
        </p:txBody>
      </p:sp>
    </p:spTree>
    <p:extLst>
      <p:ext uri="{BB962C8B-B14F-4D97-AF65-F5344CB8AC3E}">
        <p14:creationId xmlns:p14="http://schemas.microsoft.com/office/powerpoint/2010/main" val="112974061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leads</a:t>
            </a:r>
            <a:endParaRPr lang="en-US" dirty="0"/>
          </a:p>
        </p:txBody>
      </p:sp>
      <p:sp>
        <p:nvSpPr>
          <p:cNvPr id="3" name="Content Placeholder 2"/>
          <p:cNvSpPr>
            <a:spLocks noGrp="1"/>
          </p:cNvSpPr>
          <p:nvPr>
            <p:ph idx="1"/>
          </p:nvPr>
        </p:nvSpPr>
        <p:spPr/>
        <p:txBody>
          <a:bodyPr/>
          <a:lstStyle/>
          <a:p>
            <a:r>
              <a:rPr lang="en-US" dirty="0" smtClean="0"/>
              <a:t>Through the use of description, it paints a picture in the readers mind.</a:t>
            </a:r>
          </a:p>
          <a:p>
            <a:r>
              <a:rPr lang="en-US" dirty="0" smtClean="0">
                <a:hlinkClick r:id="rId2"/>
              </a:rPr>
              <a:t>http://www.tampabay.com/features/humaninterest/article750838.ece</a:t>
            </a:r>
            <a:endParaRPr lang="en-US" dirty="0" smtClean="0"/>
          </a:p>
          <a:p>
            <a:endParaRPr lang="en-US" dirty="0"/>
          </a:p>
        </p:txBody>
      </p:sp>
    </p:spTree>
    <p:extLst>
      <p:ext uri="{BB962C8B-B14F-4D97-AF65-F5344CB8AC3E}">
        <p14:creationId xmlns:p14="http://schemas.microsoft.com/office/powerpoint/2010/main" val="1258314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4848"/>
            <a:ext cx="8229600" cy="1143000"/>
          </a:xfrm>
        </p:spPr>
        <p:txBody>
          <a:bodyPr/>
          <a:lstStyle/>
          <a:p>
            <a:r>
              <a:rPr lang="en-US" dirty="0" smtClean="0"/>
              <a:t>Tell me about where you read.</a:t>
            </a:r>
            <a:endParaRPr lang="en-US" dirty="0"/>
          </a:p>
        </p:txBody>
      </p:sp>
    </p:spTree>
    <p:extLst>
      <p:ext uri="{BB962C8B-B14F-4D97-AF65-F5344CB8AC3E}">
        <p14:creationId xmlns:p14="http://schemas.microsoft.com/office/powerpoint/2010/main" val="1659591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Shock leads</a:t>
            </a:r>
            <a:endParaRPr lang="en-US" dirty="0"/>
          </a:p>
        </p:txBody>
      </p:sp>
      <p:sp>
        <p:nvSpPr>
          <p:cNvPr id="3" name="Content Placeholder 2"/>
          <p:cNvSpPr>
            <a:spLocks noGrp="1"/>
          </p:cNvSpPr>
          <p:nvPr>
            <p:ph idx="1"/>
          </p:nvPr>
        </p:nvSpPr>
        <p:spPr/>
        <p:txBody>
          <a:bodyPr/>
          <a:lstStyle/>
          <a:p>
            <a:r>
              <a:rPr lang="en-US" dirty="0" smtClean="0"/>
              <a:t>Sometimes the story doesn’t have to try very hard to get attention. The details are so shocking that they demand to be in the lead.</a:t>
            </a:r>
          </a:p>
          <a:p>
            <a:r>
              <a:rPr lang="en-US" dirty="0" smtClean="0">
                <a:hlinkClick r:id="rId2"/>
              </a:rPr>
              <a:t>http://www.tampabay.com/features/humaninterest/article992939.ece</a:t>
            </a:r>
            <a:endParaRPr lang="en-US" dirty="0" smtClean="0"/>
          </a:p>
          <a:p>
            <a:endParaRPr lang="en-US" dirty="0"/>
          </a:p>
        </p:txBody>
      </p:sp>
    </p:spTree>
    <p:extLst>
      <p:ext uri="{BB962C8B-B14F-4D97-AF65-F5344CB8AC3E}">
        <p14:creationId xmlns:p14="http://schemas.microsoft.com/office/powerpoint/2010/main" val="7313522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65437"/>
            <a:ext cx="7772400" cy="1470025"/>
          </a:xfrm>
        </p:spPr>
        <p:txBody>
          <a:bodyPr/>
          <a:lstStyle/>
          <a:p>
            <a:r>
              <a:rPr lang="en-US" dirty="0" smtClean="0"/>
              <a:t>All of these leads are impossible without reporting.</a:t>
            </a:r>
            <a:endParaRPr lang="en-US" dirty="0"/>
          </a:p>
        </p:txBody>
      </p:sp>
    </p:spTree>
    <p:extLst>
      <p:ext uri="{BB962C8B-B14F-4D97-AF65-F5344CB8AC3E}">
        <p14:creationId xmlns:p14="http://schemas.microsoft.com/office/powerpoint/2010/main" val="75270741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talk about reporting…</a:t>
            </a:r>
            <a:endParaRPr lang="en-US" dirty="0"/>
          </a:p>
        </p:txBody>
      </p:sp>
      <p:sp>
        <p:nvSpPr>
          <p:cNvPr id="3" name="Content Placeholder 2"/>
          <p:cNvSpPr>
            <a:spLocks noGrp="1"/>
          </p:cNvSpPr>
          <p:nvPr>
            <p:ph idx="1"/>
          </p:nvPr>
        </p:nvSpPr>
        <p:spPr/>
        <p:txBody>
          <a:bodyPr/>
          <a:lstStyle/>
          <a:p>
            <a:r>
              <a:rPr lang="en-US" dirty="0" smtClean="0"/>
              <a:t>What is reporting?</a:t>
            </a:r>
          </a:p>
          <a:p>
            <a:r>
              <a:rPr lang="en-US" dirty="0" smtClean="0"/>
              <a:t>What do reporters do?</a:t>
            </a:r>
          </a:p>
          <a:p>
            <a:r>
              <a:rPr lang="en-US" dirty="0" smtClean="0"/>
              <a:t>Is reporting art or science?</a:t>
            </a:r>
            <a:endParaRPr lang="en-US" dirty="0"/>
          </a:p>
        </p:txBody>
      </p:sp>
    </p:spTree>
    <p:extLst>
      <p:ext uri="{BB962C8B-B14F-4D97-AF65-F5344CB8AC3E}">
        <p14:creationId xmlns:p14="http://schemas.microsoft.com/office/powerpoint/2010/main" val="25092219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US" dirty="0"/>
          </a:p>
        </p:txBody>
      </p:sp>
      <p:sp>
        <p:nvSpPr>
          <p:cNvPr id="3" name="Content Placeholder 2"/>
          <p:cNvSpPr>
            <a:spLocks noGrp="1"/>
          </p:cNvSpPr>
          <p:nvPr>
            <p:ph idx="1"/>
          </p:nvPr>
        </p:nvSpPr>
        <p:spPr/>
        <p:txBody>
          <a:bodyPr/>
          <a:lstStyle/>
          <a:p>
            <a:r>
              <a:rPr lang="en-US" dirty="0" smtClean="0"/>
              <a:t>Good reporters never stop reporting.</a:t>
            </a:r>
          </a:p>
          <a:p>
            <a:r>
              <a:rPr lang="en-US" dirty="0" smtClean="0"/>
              <a:t>Good reporters use all of their senses.</a:t>
            </a:r>
          </a:p>
          <a:p>
            <a:r>
              <a:rPr lang="en-US" dirty="0" smtClean="0"/>
              <a:t>Good reporters know there’s no such thing as a stupid question.</a:t>
            </a:r>
          </a:p>
          <a:p>
            <a:r>
              <a:rPr lang="en-US" dirty="0" smtClean="0"/>
              <a:t>Good reporters do enough homework not to ask stupid questions.</a:t>
            </a:r>
          </a:p>
          <a:p>
            <a:r>
              <a:rPr lang="en-US" dirty="0" smtClean="0"/>
              <a:t>Always be reporting. Always. </a:t>
            </a:r>
          </a:p>
        </p:txBody>
      </p:sp>
    </p:spTree>
    <p:extLst>
      <p:ext uri="{BB962C8B-B14F-4D97-AF65-F5344CB8AC3E}">
        <p14:creationId xmlns:p14="http://schemas.microsoft.com/office/powerpoint/2010/main" val="34196335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104"/>
            <a:ext cx="8229600" cy="3787635"/>
          </a:xfrm>
        </p:spPr>
        <p:txBody>
          <a:bodyPr>
            <a:normAutofit/>
          </a:bodyPr>
          <a:lstStyle/>
          <a:p>
            <a:r>
              <a:rPr lang="en-US" dirty="0" smtClean="0"/>
              <a:t>Writing for online is like writing for anything else, except online is more brutally efficient at separating crap from stuff worth spending time with.</a:t>
            </a:r>
            <a:endParaRPr lang="en-US" dirty="0"/>
          </a:p>
        </p:txBody>
      </p:sp>
    </p:spTree>
    <p:extLst>
      <p:ext uri="{BB962C8B-B14F-4D97-AF65-F5344CB8AC3E}">
        <p14:creationId xmlns:p14="http://schemas.microsoft.com/office/powerpoint/2010/main" val="18438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you even start writing</a:t>
            </a:r>
            <a:endParaRPr lang="en-US" dirty="0"/>
          </a:p>
        </p:txBody>
      </p:sp>
      <p:sp>
        <p:nvSpPr>
          <p:cNvPr id="3" name="Content Placeholder 2"/>
          <p:cNvSpPr>
            <a:spLocks noGrp="1"/>
          </p:cNvSpPr>
          <p:nvPr>
            <p:ph idx="1"/>
          </p:nvPr>
        </p:nvSpPr>
        <p:spPr/>
        <p:txBody>
          <a:bodyPr/>
          <a:lstStyle/>
          <a:p>
            <a:r>
              <a:rPr lang="en-US" dirty="0" smtClean="0"/>
              <a:t>There’s a lot that goes on before you start writing your award winning story.</a:t>
            </a:r>
          </a:p>
          <a:p>
            <a:r>
              <a:rPr lang="en-US" dirty="0" smtClean="0"/>
              <a:t>Step 1: Identify the central point. In a sentence. A simple sentence. Say it out loud.</a:t>
            </a:r>
          </a:p>
          <a:p>
            <a:r>
              <a:rPr lang="en-US" dirty="0" smtClean="0"/>
              <a:t>Step 2: Outline. Start with the news, the give-a-damn graph, then your context.</a:t>
            </a:r>
          </a:p>
          <a:p>
            <a:r>
              <a:rPr lang="en-US" dirty="0" smtClean="0"/>
              <a:t>Step 3: Simplify. News is not novel writing. You aren’t Hemmingway. Tight and bright.</a:t>
            </a:r>
            <a:endParaRPr lang="en-US" dirty="0"/>
          </a:p>
        </p:txBody>
      </p:sp>
    </p:spTree>
    <p:extLst>
      <p:ext uri="{BB962C8B-B14F-4D97-AF65-F5344CB8AC3E}">
        <p14:creationId xmlns:p14="http://schemas.microsoft.com/office/powerpoint/2010/main" val="4102070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a:t>
            </a:r>
            <a:endParaRPr lang="en-US" dirty="0"/>
          </a:p>
        </p:txBody>
      </p:sp>
      <p:sp>
        <p:nvSpPr>
          <p:cNvPr id="3" name="Content Placeholder 2"/>
          <p:cNvSpPr>
            <a:spLocks noGrp="1"/>
          </p:cNvSpPr>
          <p:nvPr>
            <p:ph idx="1"/>
          </p:nvPr>
        </p:nvSpPr>
        <p:spPr/>
        <p:txBody>
          <a:bodyPr/>
          <a:lstStyle/>
          <a:p>
            <a:r>
              <a:rPr lang="en-US" dirty="0" smtClean="0"/>
              <a:t>Be precise.</a:t>
            </a:r>
          </a:p>
          <a:p>
            <a:r>
              <a:rPr lang="en-US" dirty="0" smtClean="0"/>
              <a:t>“The difference between the right word and the almost right word is the difference between lightning and a lightning bug.”</a:t>
            </a:r>
          </a:p>
          <a:p>
            <a:r>
              <a:rPr lang="en-US" dirty="0" smtClean="0"/>
              <a:t>Be careful with words and grammar, use them correctly.</a:t>
            </a:r>
          </a:p>
          <a:p>
            <a:r>
              <a:rPr lang="en-US" dirty="0" smtClean="0"/>
              <a:t>No. </a:t>
            </a:r>
            <a:r>
              <a:rPr lang="en-US" dirty="0" smtClean="0">
                <a:hlinkClick r:id="rId2"/>
              </a:rPr>
              <a:t>Really</a:t>
            </a:r>
            <a:r>
              <a:rPr lang="en-US" dirty="0" smtClean="0"/>
              <a:t>.</a:t>
            </a:r>
            <a:endParaRPr lang="en-US" dirty="0"/>
          </a:p>
        </p:txBody>
      </p:sp>
    </p:spTree>
    <p:extLst>
      <p:ext uri="{BB962C8B-B14F-4D97-AF65-F5344CB8AC3E}">
        <p14:creationId xmlns:p14="http://schemas.microsoft.com/office/powerpoint/2010/main" val="28349897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strong verbs</a:t>
            </a:r>
            <a:endParaRPr lang="en-US" dirty="0"/>
          </a:p>
        </p:txBody>
      </p:sp>
      <p:sp>
        <p:nvSpPr>
          <p:cNvPr id="3" name="Content Placeholder 2"/>
          <p:cNvSpPr>
            <a:spLocks noGrp="1"/>
          </p:cNvSpPr>
          <p:nvPr>
            <p:ph idx="1"/>
          </p:nvPr>
        </p:nvSpPr>
        <p:spPr/>
        <p:txBody>
          <a:bodyPr/>
          <a:lstStyle/>
          <a:p>
            <a:r>
              <a:rPr lang="en-US" dirty="0" smtClean="0"/>
              <a:t>Use active verbs. Only active verbs. Never passive.</a:t>
            </a:r>
          </a:p>
          <a:p>
            <a:r>
              <a:rPr lang="en-US" dirty="0" smtClean="0"/>
              <a:t>If you see “was” “is” “has” in front of your verb, look again. It’s passive.</a:t>
            </a:r>
          </a:p>
          <a:p>
            <a:r>
              <a:rPr lang="en-US" dirty="0"/>
              <a:t>My professor has threatened us with violence if we use passive verbs.</a:t>
            </a:r>
          </a:p>
          <a:p>
            <a:r>
              <a:rPr lang="en-US" dirty="0" smtClean="0"/>
              <a:t>My professor threatened us with violence if we use passive verbs.</a:t>
            </a:r>
          </a:p>
        </p:txBody>
      </p:sp>
    </p:spTree>
    <p:extLst>
      <p:ext uri="{BB962C8B-B14F-4D97-AF65-F5344CB8AC3E}">
        <p14:creationId xmlns:p14="http://schemas.microsoft.com/office/powerpoint/2010/main" val="4122620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to avoid</a:t>
            </a:r>
            <a:endParaRPr lang="en-US" dirty="0"/>
          </a:p>
        </p:txBody>
      </p:sp>
      <p:sp>
        <p:nvSpPr>
          <p:cNvPr id="3" name="Content Placeholder 2"/>
          <p:cNvSpPr>
            <a:spLocks noGrp="1"/>
          </p:cNvSpPr>
          <p:nvPr>
            <p:ph idx="1"/>
          </p:nvPr>
        </p:nvSpPr>
        <p:spPr/>
        <p:txBody>
          <a:bodyPr/>
          <a:lstStyle/>
          <a:p>
            <a:r>
              <a:rPr lang="en-US" dirty="0" smtClean="0"/>
              <a:t>Adjectives and adverbs. You are not writing a Twilight sequel. You are writing news. Leave the flowery writing to others.</a:t>
            </a:r>
          </a:p>
          <a:p>
            <a:r>
              <a:rPr lang="en-US" dirty="0" err="1" smtClean="0"/>
              <a:t>Cliches</a:t>
            </a:r>
            <a:r>
              <a:rPr lang="en-US" dirty="0" smtClean="0"/>
              <a:t>.</a:t>
            </a:r>
          </a:p>
          <a:p>
            <a:r>
              <a:rPr lang="en-US" dirty="0" smtClean="0"/>
              <a:t>Slang</a:t>
            </a:r>
            <a:r>
              <a:rPr lang="en-US" dirty="0" smtClean="0"/>
              <a:t>. Slang doesn’t age well. Neither do you.</a:t>
            </a:r>
          </a:p>
          <a:p>
            <a:r>
              <a:rPr lang="en-US" dirty="0" smtClean="0"/>
              <a:t>Jargon. Every industry on the planet has their own language. Do not use it.</a:t>
            </a:r>
            <a:endParaRPr lang="en-US" dirty="0"/>
          </a:p>
        </p:txBody>
      </p:sp>
    </p:spTree>
    <p:extLst>
      <p:ext uri="{BB962C8B-B14F-4D97-AF65-F5344CB8AC3E}">
        <p14:creationId xmlns:p14="http://schemas.microsoft.com/office/powerpoint/2010/main" val="269332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things to avoid</a:t>
            </a:r>
            <a:endParaRPr lang="en-US" dirty="0"/>
          </a:p>
        </p:txBody>
      </p:sp>
      <p:sp>
        <p:nvSpPr>
          <p:cNvPr id="3" name="Content Placeholder 2"/>
          <p:cNvSpPr>
            <a:spLocks noGrp="1"/>
          </p:cNvSpPr>
          <p:nvPr>
            <p:ph idx="1"/>
          </p:nvPr>
        </p:nvSpPr>
        <p:spPr/>
        <p:txBody>
          <a:bodyPr/>
          <a:lstStyle/>
          <a:p>
            <a:r>
              <a:rPr lang="en-US" dirty="0" smtClean="0"/>
              <a:t>Euphemisms. In news, people die, they do not pass on or return to the Lord. They die.</a:t>
            </a:r>
          </a:p>
          <a:p>
            <a:r>
              <a:rPr lang="en-US" dirty="0" smtClean="0"/>
              <a:t>Stating the obvious, obviously.</a:t>
            </a:r>
          </a:p>
          <a:p>
            <a:r>
              <a:rPr lang="en-US" dirty="0" smtClean="0"/>
              <a:t>First person.</a:t>
            </a:r>
          </a:p>
          <a:p>
            <a:r>
              <a:rPr lang="en-US" dirty="0" smtClean="0"/>
              <a:t>Enthusiasm.</a:t>
            </a:r>
          </a:p>
          <a:p>
            <a:r>
              <a:rPr lang="en-US" dirty="0" smtClean="0"/>
              <a:t>Vague time references. Today, yesterday, tomorrow. Use days of the week.</a:t>
            </a:r>
          </a:p>
          <a:p>
            <a:r>
              <a:rPr lang="en-US" dirty="0" smtClean="0"/>
              <a:t>Present tense.</a:t>
            </a:r>
            <a:endParaRPr lang="en-US" dirty="0"/>
          </a:p>
        </p:txBody>
      </p:sp>
    </p:spTree>
    <p:extLst>
      <p:ext uri="{BB962C8B-B14F-4D97-AF65-F5344CB8AC3E}">
        <p14:creationId xmlns:p14="http://schemas.microsoft.com/office/powerpoint/2010/main" val="59079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a:t>
            </a:r>
            <a:endParaRPr lang="en-US" dirty="0"/>
          </a:p>
        </p:txBody>
      </p:sp>
      <p:sp>
        <p:nvSpPr>
          <p:cNvPr id="3" name="Content Placeholder 2"/>
          <p:cNvSpPr>
            <a:spLocks noGrp="1"/>
          </p:cNvSpPr>
          <p:nvPr>
            <p:ph idx="1"/>
          </p:nvPr>
        </p:nvSpPr>
        <p:spPr/>
        <p:txBody>
          <a:bodyPr/>
          <a:lstStyle/>
          <a:p>
            <a:r>
              <a:rPr lang="en-US" dirty="0" smtClean="0"/>
              <a:t>For the rest of your life, simplify your writing. Simplify, simplify, simplify. </a:t>
            </a:r>
            <a:endParaRPr lang="en-US" dirty="0"/>
          </a:p>
          <a:p>
            <a:r>
              <a:rPr lang="en-US" dirty="0" smtClean="0"/>
              <a:t>Simple active verbs. Simple nouns, free from adjectives. This is not a vocabulary contest. </a:t>
            </a:r>
          </a:p>
          <a:p>
            <a:r>
              <a:rPr lang="en-US" dirty="0" smtClean="0"/>
              <a:t>Your job is to clearly convey information to the public. If people can’t understand it, you’ve failed.</a:t>
            </a:r>
          </a:p>
          <a:p>
            <a:endParaRPr lang="en-US" dirty="0"/>
          </a:p>
        </p:txBody>
      </p:sp>
    </p:spTree>
    <p:extLst>
      <p:ext uri="{BB962C8B-B14F-4D97-AF65-F5344CB8AC3E}">
        <p14:creationId xmlns:p14="http://schemas.microsoft.com/office/powerpoint/2010/main" val="3144570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TotalTime>
  <Words>985</Words>
  <Application>Microsoft Macintosh PowerPoint</Application>
  <PresentationFormat>On-screen Show (4:3)</PresentationFormat>
  <Paragraphs>89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Writing for online</vt:lpstr>
      <vt:lpstr>Tell me about where you read.</vt:lpstr>
      <vt:lpstr>Writing for online is like writing for anything else, except online is more brutally efficient at separating crap from stuff worth spending time with.</vt:lpstr>
      <vt:lpstr>Before you even start writing</vt:lpstr>
      <vt:lpstr>Language</vt:lpstr>
      <vt:lpstr>Use strong verbs</vt:lpstr>
      <vt:lpstr>Words to avoid</vt:lpstr>
      <vt:lpstr>Other things to avoid</vt:lpstr>
      <vt:lpstr>Simplify</vt:lpstr>
      <vt:lpstr>Eliminate redundancy</vt:lpstr>
      <vt:lpstr>Leads</vt:lpstr>
      <vt:lpstr>A word of warning</vt:lpstr>
      <vt:lpstr>Another word of warning</vt:lpstr>
      <vt:lpstr>Buried or delayed leads</vt:lpstr>
      <vt:lpstr>Multiparagraph leads</vt:lpstr>
      <vt:lpstr>Quote leads</vt:lpstr>
      <vt:lpstr>Question leads</vt:lpstr>
      <vt:lpstr>Suspenseful leads</vt:lpstr>
      <vt:lpstr>Description leads</vt:lpstr>
      <vt:lpstr>Shock leads</vt:lpstr>
      <vt:lpstr>All of these leads are impossible without reporting.</vt:lpstr>
      <vt:lpstr>Let’s talk about reporting…</vt:lpstr>
      <vt:lpstr>Reporting</vt:lpstr>
    </vt:vector>
  </TitlesOfParts>
  <Company>The University of Nebraska-Lincoln's College of Journalism and Mass Communications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for online</dc:title>
  <dc:creator>Matthew Waite</dc:creator>
  <cp:lastModifiedBy>Matthew Waite</cp:lastModifiedBy>
  <cp:revision>2</cp:revision>
  <dcterms:created xsi:type="dcterms:W3CDTF">2014-09-08T15:53:15Z</dcterms:created>
  <dcterms:modified xsi:type="dcterms:W3CDTF">2014-09-08T16:14:29Z</dcterms:modified>
</cp:coreProperties>
</file>