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8" r:id="rId2"/>
    <p:sldId id="374" r:id="rId3"/>
    <p:sldId id="381" r:id="rId4"/>
    <p:sldId id="382" r:id="rId5"/>
    <p:sldId id="383" r:id="rId6"/>
    <p:sldId id="37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356354-6FDF-421B-8A41-07F487EB2086}">
          <p14:sldIdLst>
            <p14:sldId id="378"/>
            <p14:sldId id="374"/>
            <p14:sldId id="381"/>
            <p14:sldId id="382"/>
            <p14:sldId id="383"/>
            <p14:sldId id="379"/>
          </p14:sldIdLst>
        </p14:section>
        <p14:section name="未命名的章節" id="{D8C94C65-641F-4732-A05F-10CDFF011FD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40769"/>
            <a:ext cx="12192000" cy="1224136"/>
          </a:xfrm>
        </p:spPr>
        <p:txBody>
          <a:bodyPr/>
          <a:lstStyle>
            <a:lvl1pPr algn="ctr">
              <a:defRPr>
                <a:solidFill>
                  <a:srgbClr val="752B29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068960"/>
            <a:ext cx="8534400" cy="3024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1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9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6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67" y="116632"/>
            <a:ext cx="10112981" cy="1152128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13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5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5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19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20B-9533-4826-A538-CF06844102DE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46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Term Project</a:t>
            </a:r>
            <a:r>
              <a:rPr lang="en-US" altLang="zh-TW" dirty="0"/>
              <a:t>,</a:t>
            </a:r>
            <a:r>
              <a:rPr lang="zh-TW" altLang="en-US" dirty="0" smtClean="0"/>
              <a:t> </a:t>
            </a:r>
            <a:r>
              <a:rPr lang="en-US" altLang="zh-TW" dirty="0"/>
              <a:t>Algorithms 2018</a:t>
            </a:r>
            <a:r>
              <a:rPr lang="zh-TW" altLang="en-US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/>
              <a:t>Intersection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王威翔 </a:t>
            </a:r>
            <a:r>
              <a:rPr lang="en-US" altLang="zh-TW" dirty="0" smtClean="0"/>
              <a:t>alg1753</a:t>
            </a:r>
          </a:p>
          <a:p>
            <a:r>
              <a:rPr lang="zh-TW" altLang="en-US" dirty="0" smtClean="0"/>
              <a:t>李尚軒 </a:t>
            </a:r>
            <a:r>
              <a:rPr lang="en-US" altLang="zh-TW" dirty="0" smtClean="0"/>
              <a:t>alg1752</a:t>
            </a:r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江蕙如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6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29745" y="2950596"/>
            <a:ext cx="2351663" cy="2417484"/>
            <a:chOff x="3687295" y="2843531"/>
            <a:chExt cx="2351663" cy="2417484"/>
          </a:xfrm>
        </p:grpSpPr>
        <p:sp>
          <p:nvSpPr>
            <p:cNvPr id="8" name="矩形 7"/>
            <p:cNvSpPr/>
            <p:nvPr/>
          </p:nvSpPr>
          <p:spPr>
            <a:xfrm>
              <a:off x="5599860" y="3012615"/>
              <a:ext cx="439098" cy="2211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 rot="5400000">
              <a:off x="4562670" y="2021676"/>
              <a:ext cx="645050" cy="228876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4660095" y="3811282"/>
              <a:ext cx="645046" cy="144973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4161685" y="3336892"/>
              <a:ext cx="380810" cy="1329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7719"/>
              </p:ext>
            </p:extLst>
          </p:nvPr>
        </p:nvGraphicFramePr>
        <p:xfrm>
          <a:off x="338718" y="2133351"/>
          <a:ext cx="3380664" cy="317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66">
                  <a:extLst>
                    <a:ext uri="{9D8B030D-6E8A-4147-A177-3AD203B41FA5}">
                      <a16:colId xmlns:a16="http://schemas.microsoft.com/office/drawing/2014/main" val="1319457007"/>
                    </a:ext>
                  </a:extLst>
                </a:gridCol>
                <a:gridCol w="845166">
                  <a:extLst>
                    <a:ext uri="{9D8B030D-6E8A-4147-A177-3AD203B41FA5}">
                      <a16:colId xmlns:a16="http://schemas.microsoft.com/office/drawing/2014/main" val="536236741"/>
                    </a:ext>
                  </a:extLst>
                </a:gridCol>
                <a:gridCol w="845166">
                  <a:extLst>
                    <a:ext uri="{9D8B030D-6E8A-4147-A177-3AD203B41FA5}">
                      <a16:colId xmlns:a16="http://schemas.microsoft.com/office/drawing/2014/main" val="2627912055"/>
                    </a:ext>
                  </a:extLst>
                </a:gridCol>
                <a:gridCol w="845166">
                  <a:extLst>
                    <a:ext uri="{9D8B030D-6E8A-4147-A177-3AD203B41FA5}">
                      <a16:colId xmlns:a16="http://schemas.microsoft.com/office/drawing/2014/main" val="2988361"/>
                    </a:ext>
                  </a:extLst>
                </a:gridCol>
              </a:tblGrid>
              <a:tr h="789491"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449777"/>
                  </a:ext>
                </a:extLst>
              </a:tr>
              <a:tr h="789491"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824410"/>
                  </a:ext>
                </a:extLst>
              </a:tr>
              <a:tr h="800456"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12313"/>
                  </a:ext>
                </a:extLst>
              </a:tr>
              <a:tr h="800456"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500" b="1" dirty="0">
                        <a:solidFill>
                          <a:schemeClr val="tx1"/>
                        </a:solidFill>
                      </a:endParaRPr>
                    </a:p>
                  </a:txBody>
                  <a:tcPr marL="76939" marR="76939" marT="38470" marB="38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28980"/>
                  </a:ext>
                </a:extLst>
              </a:tr>
            </a:tbl>
          </a:graphicData>
        </a:graphic>
      </p:graphicFrame>
      <p:sp>
        <p:nvSpPr>
          <p:cNvPr id="5" name="副標題 2"/>
          <p:cNvSpPr txBox="1">
            <a:spLocks/>
          </p:cNvSpPr>
          <p:nvPr/>
        </p:nvSpPr>
        <p:spPr>
          <a:xfrm>
            <a:off x="166730" y="1351263"/>
            <a:ext cx="335075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Slice the intersection</a:t>
            </a:r>
            <a:endParaRPr lang="zh-TW" altLang="en-US" sz="24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5467" y="116632"/>
            <a:ext cx="10112981" cy="1152128"/>
          </a:xfrm>
        </p:spPr>
        <p:txBody>
          <a:bodyPr/>
          <a:lstStyle/>
          <a:p>
            <a:r>
              <a:rPr lang="en-US" altLang="zh-TW" dirty="0" smtClean="0"/>
              <a:t>Basic Rules</a:t>
            </a:r>
            <a:endParaRPr lang="zh-TW" altLang="en-US" dirty="0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2049824" y="5573385"/>
            <a:ext cx="1843191" cy="49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/>
              <a:t>S</a:t>
            </a:r>
            <a:r>
              <a:rPr lang="zh-TW" altLang="en-US" sz="1800" dirty="0" smtClean="0"/>
              <a:t>→</a:t>
            </a:r>
            <a:r>
              <a:rPr lang="en-US" altLang="zh-TW" sz="1800" dirty="0" smtClean="0"/>
              <a:t>W = </a:t>
            </a:r>
            <a:r>
              <a:rPr lang="en-US" altLang="zh-TW" sz="1800" dirty="0" smtClean="0"/>
              <a:t>1011</a:t>
            </a:r>
            <a:endParaRPr lang="zh-TW" altLang="en-US" sz="1800" dirty="0"/>
          </a:p>
        </p:txBody>
      </p:sp>
      <p:sp>
        <p:nvSpPr>
          <p:cNvPr id="16" name="副標題 2"/>
          <p:cNvSpPr txBox="1">
            <a:spLocks/>
          </p:cNvSpPr>
          <p:nvPr/>
        </p:nvSpPr>
        <p:spPr>
          <a:xfrm>
            <a:off x="0" y="5573385"/>
            <a:ext cx="1819564" cy="49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/>
              <a:t>W</a:t>
            </a:r>
            <a:r>
              <a:rPr lang="zh-TW" altLang="en-US" sz="1800" dirty="0" smtClean="0"/>
              <a:t>→</a:t>
            </a:r>
            <a:r>
              <a:rPr lang="en-US" altLang="zh-TW" sz="1800" dirty="0" smtClean="0"/>
              <a:t>S = </a:t>
            </a:r>
            <a:r>
              <a:rPr lang="en-US" altLang="zh-TW" sz="1800" dirty="0" smtClean="0"/>
              <a:t>0100</a:t>
            </a:r>
            <a:endParaRPr lang="zh-TW" altLang="en-US" sz="1800" dirty="0"/>
          </a:p>
        </p:txBody>
      </p:sp>
      <p:sp>
        <p:nvSpPr>
          <p:cNvPr id="19" name="副標題 2"/>
          <p:cNvSpPr txBox="1">
            <a:spLocks/>
          </p:cNvSpPr>
          <p:nvPr/>
        </p:nvSpPr>
        <p:spPr>
          <a:xfrm>
            <a:off x="3492721" y="1294875"/>
            <a:ext cx="4436327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Represents each direction with a binary number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 rot="948076">
            <a:off x="1449489" y="2528379"/>
            <a:ext cx="25627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15" y="2133351"/>
            <a:ext cx="3639627" cy="3090940"/>
          </a:xfrm>
          <a:prstGeom prst="rect">
            <a:avLst/>
          </a:prstGeom>
        </p:spPr>
      </p:pic>
      <p:sp>
        <p:nvSpPr>
          <p:cNvPr id="21" name="副標題 2"/>
          <p:cNvSpPr txBox="1">
            <a:spLocks/>
          </p:cNvSpPr>
          <p:nvPr/>
        </p:nvSpPr>
        <p:spPr>
          <a:xfrm>
            <a:off x="8069727" y="1294875"/>
            <a:ext cx="3983745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Bitwise operation in C++</a:t>
            </a:r>
            <a:endParaRPr lang="zh-TW" altLang="en-US" sz="2400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7843806" y="2026287"/>
            <a:ext cx="3738594" cy="409987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e.g.</a:t>
            </a:r>
          </a:p>
          <a:p>
            <a:pPr marL="0" indent="0">
              <a:buNone/>
            </a:pPr>
            <a:r>
              <a:rPr lang="en-US" altLang="zh-TW" dirty="0" smtClean="0"/>
              <a:t>  x &amp; y == 0: match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8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Rate each car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Within a adjustable range, rate each car by the cars that can pass simultaneously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Matching rating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Distance rating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Rating of previous car</a:t>
            </a:r>
          </a:p>
          <a:p>
            <a:pPr marL="457200" lvl="1" indent="0">
              <a:buNone/>
            </a:pPr>
            <a:r>
              <a:rPr lang="en-US" altLang="zh-TW" dirty="0" smtClean="0"/>
              <a:t>(each rating has its adjustable weight)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18226"/>
              </p:ext>
            </p:extLst>
          </p:nvPr>
        </p:nvGraphicFramePr>
        <p:xfrm>
          <a:off x="3117270" y="4916787"/>
          <a:ext cx="54513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01">
                  <a:extLst>
                    <a:ext uri="{9D8B030D-6E8A-4147-A177-3AD203B41FA5}">
                      <a16:colId xmlns:a16="http://schemas.microsoft.com/office/drawing/2014/main" val="2912300141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5533505" y="5170636"/>
            <a:ext cx="617912" cy="58428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950089" y="6580588"/>
            <a:ext cx="2009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442691" y="6580588"/>
            <a:ext cx="1256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354838" y="5633856"/>
            <a:ext cx="476704" cy="45076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354838" y="6006842"/>
            <a:ext cx="476704" cy="45076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46888" y="6006841"/>
            <a:ext cx="476704" cy="45076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406454" y="4887885"/>
            <a:ext cx="476704" cy="45076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158958" y="4843650"/>
            <a:ext cx="476704" cy="45076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832030" y="5632423"/>
            <a:ext cx="476704" cy="45076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798886" y="4910640"/>
            <a:ext cx="476704" cy="45076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8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Choose the car(s) depart at each 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84449"/>
            <a:ext cx="10972800" cy="4741716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Start with time=0: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Make more cars depart simultaneously as possible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If multiple choice, choose by (a) earlier arrive time and (</a:t>
            </a:r>
            <a:r>
              <a:rPr lang="en-US" altLang="zh-TW" sz="2400" dirty="0" smtClean="0"/>
              <a:t>b) higher </a:t>
            </a:r>
            <a:r>
              <a:rPr lang="en-US" altLang="zh-TW" sz="2400" dirty="0" smtClean="0"/>
              <a:t>rating 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00772"/>
              </p:ext>
            </p:extLst>
          </p:nvPr>
        </p:nvGraphicFramePr>
        <p:xfrm>
          <a:off x="609600" y="3395624"/>
          <a:ext cx="52102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20">
                  <a:extLst>
                    <a:ext uri="{9D8B030D-6E8A-4147-A177-3AD203B41FA5}">
                      <a16:colId xmlns:a16="http://schemas.microsoft.com/office/drawing/2014/main" val="2912300141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56786"/>
              </p:ext>
            </p:extLst>
          </p:nvPr>
        </p:nvGraphicFramePr>
        <p:xfrm>
          <a:off x="1366987" y="5268540"/>
          <a:ext cx="8635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91230014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98012829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42527405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94546084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86846684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991428709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610554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47687"/>
              </p:ext>
            </p:extLst>
          </p:nvPr>
        </p:nvGraphicFramePr>
        <p:xfrm>
          <a:off x="6096000" y="3395624"/>
          <a:ext cx="52102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20">
                  <a:extLst>
                    <a:ext uri="{9D8B030D-6E8A-4147-A177-3AD203B41FA5}">
                      <a16:colId xmlns:a16="http://schemas.microsoft.com/office/drawing/2014/main" val="2912300141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78920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0.34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1.35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5.38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3.94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15.75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4.6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6.48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25.91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30.03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29.72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29.29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3.95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15.8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18.72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22.07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22.27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20.67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4.68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18.7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2.31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0.46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1.83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7.31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0.43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1.7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ysClr val="windowText" lastClr="000000"/>
                          </a:solidFill>
                        </a:rPr>
                        <a:t>6.8</a:t>
                      </a:r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467" y="296404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Input 3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5547586" y="2898048"/>
            <a:ext cx="5044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Rating (range = -4~3, weight={1,0.2,0.25}) 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823187" y="48597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Result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173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Adjusting variables to produce new solver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84449"/>
            <a:ext cx="10972800" cy="4741716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Different values of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 smtClean="0"/>
              <a:t>Range{begin, end}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 smtClean="0"/>
              <a:t>Weighting{matching rating, distance rating, predecessor rating }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/>
          </a:p>
          <a:p>
            <a:pPr marL="514350" indent="-457200"/>
            <a:r>
              <a:rPr lang="en-US" altLang="zh-TW" sz="2800" dirty="0" smtClean="0"/>
              <a:t>Run all the choices assigned and derive the best answer </a:t>
            </a:r>
          </a:p>
        </p:txBody>
      </p:sp>
    </p:spTree>
    <p:extLst>
      <p:ext uri="{BB962C8B-B14F-4D97-AF65-F5344CB8AC3E}">
        <p14:creationId xmlns:p14="http://schemas.microsoft.com/office/powerpoint/2010/main" val="21812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62543"/>
              </p:ext>
            </p:extLst>
          </p:nvPr>
        </p:nvGraphicFramePr>
        <p:xfrm>
          <a:off x="543561" y="1616129"/>
          <a:ext cx="10798206" cy="4255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018">
                  <a:extLst>
                    <a:ext uri="{9D8B030D-6E8A-4147-A177-3AD203B41FA5}">
                      <a16:colId xmlns:a16="http://schemas.microsoft.com/office/drawing/2014/main" val="3370444594"/>
                    </a:ext>
                  </a:extLst>
                </a:gridCol>
                <a:gridCol w="3737810">
                  <a:extLst>
                    <a:ext uri="{9D8B030D-6E8A-4147-A177-3AD203B41FA5}">
                      <a16:colId xmlns:a16="http://schemas.microsoft.com/office/drawing/2014/main" val="3363334525"/>
                    </a:ext>
                  </a:extLst>
                </a:gridCol>
                <a:gridCol w="4716378">
                  <a:extLst>
                    <a:ext uri="{9D8B030D-6E8A-4147-A177-3AD203B41FA5}">
                      <a16:colId xmlns:a16="http://schemas.microsoft.com/office/drawing/2014/main" val="1320128525"/>
                    </a:ext>
                  </a:extLst>
                </a:gridCol>
              </a:tblGrid>
              <a:tr h="8316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Optimal announced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711070"/>
                  </a:ext>
                </a:extLst>
              </a:tr>
              <a:tr h="6847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465317"/>
                  </a:ext>
                </a:extLst>
              </a:tr>
              <a:tr h="6847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3.63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&lt;3.158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51622"/>
                  </a:ext>
                </a:extLst>
              </a:tr>
              <a:tr h="6847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2.5~2.75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2220"/>
                  </a:ext>
                </a:extLst>
              </a:tr>
              <a:tr h="6847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3.375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2.5~2.8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92994"/>
                  </a:ext>
                </a:extLst>
              </a:tr>
              <a:tr h="6847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3~3.25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08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專用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體+Aria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2018-01-10#Shang-Hsuan#Smith_trigger_OrCAD</Template>
  <TotalTime>401</TotalTime>
  <Words>323</Words>
  <Application>Microsoft Office PowerPoint</Application>
  <PresentationFormat>寬螢幕</PresentationFormat>
  <Paragraphs>164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標楷體</vt:lpstr>
      <vt:lpstr>Arial</vt:lpstr>
      <vt:lpstr>專用ppt</vt:lpstr>
      <vt:lpstr>Term Project, Algorithms 2018   Intersection Manager</vt:lpstr>
      <vt:lpstr>Basic Rules</vt:lpstr>
      <vt:lpstr>Rate each car</vt:lpstr>
      <vt:lpstr>Choose the car(s) depart at each round</vt:lpstr>
      <vt:lpstr>Adjusting variables to produce new solver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2</dc:title>
  <dc:creator>ASUS</dc:creator>
  <cp:lastModifiedBy>ASUS</cp:lastModifiedBy>
  <cp:revision>71</cp:revision>
  <dcterms:created xsi:type="dcterms:W3CDTF">2017-10-16T09:34:40Z</dcterms:created>
  <dcterms:modified xsi:type="dcterms:W3CDTF">2018-01-11T04:50:25Z</dcterms:modified>
</cp:coreProperties>
</file>