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14DA-6826-4F79-A45D-34CFC8394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8BA70-A7BD-4F7B-86DF-164F259AE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DB03-21DE-4D61-9839-22E9005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405604" cy="365125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 err="1"/>
              <a:t>Orbinator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A578-8EE8-456D-81FA-8449D22F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01003" y="6356350"/>
            <a:ext cx="2653287" cy="365125"/>
          </a:xfrm>
        </p:spPr>
        <p:txBody>
          <a:bodyPr/>
          <a:lstStyle/>
          <a:p>
            <a:r>
              <a:rPr lang="en-US" dirty="0"/>
              <a:t>Orbital Scrap Metal — The Video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BE11-2C09-4579-9F47-2B6BA459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NASA Space Apps Challenge 2019</a:t>
            </a:r>
            <a:fld id="{F3701CAD-FE62-427C-B4F7-5AAECA203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3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3E7F-D187-4434-A76A-50BCA63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8308-7FB8-48E9-BF22-09E81CC4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CF80-81AC-4EA4-B337-1F4BDEA6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471B-9543-474F-A8BC-757CBFF0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EE5E-B3B0-4CDA-9B07-5C699F7E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1EE6E-5FC9-418E-9416-29A1A6D59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32DA4-1CCC-4ACB-9DEA-0AB4A411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3112-A3DB-4A66-9291-4AC31411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2D78-77B1-4BB6-9F8C-ED8DFFCB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28ED-4C40-4B0E-8098-992174F8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2CB9-9DD6-40AC-B7E7-872FCA5C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C1D6-902D-4326-8DBA-153651FB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CF1C-0254-4033-89A6-E06994D7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E725-FE4B-40E7-A0B0-F45C01D4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B8BA-BCDF-429D-A1AA-61EA7A7D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3829-C24A-4BF3-90FD-072E1536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744-1C12-4AA1-AEBB-126F1379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6DDC-5870-4435-9298-290F2357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0F12-4DE5-450E-8069-7A894AB9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2D63-5F0C-4F5C-A694-CC3E92B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FFA2-21FE-40A6-90AA-76512592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2BCE-8BA4-42B0-893F-9F5120D8A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F4D7-DB0B-458A-8F0C-06CE49F3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132EC-3FB1-4B79-A77B-F121063D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EC19-D245-4E23-8522-5FE527F1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CD9A6-1BF3-4D8E-A36D-41680B82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2613-F24D-4100-8B04-02F5AD79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78E6-6356-42D1-A570-8FB47834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40136-7F75-41D4-B99A-40EEFCD5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6C0A0-CEAA-4AE4-86DE-2E8728165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116B0-BF68-4CF8-97FD-17143A6DF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F26DA-7CB7-4DD9-ABAB-EBFAC746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16095-1A8E-49ED-A4C1-C87577AC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EEE38-2D56-4C99-BAEE-D230F78F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DB25-1EA0-48CB-AE48-75BE8D5A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61C1-12D7-4549-AF88-984E5DE9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90EA-7FB8-4075-8CEC-680CE02F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1457-7BCC-43BD-9AD9-6A8F8A04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9DE4C-25CA-4AC0-BAED-6786928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C6E1D-012F-4790-9A01-14A04F42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D06E4-7EA9-4172-B559-AB9293CD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B5B0-AB57-42E5-AF84-EAC98F65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5102-3079-4C42-BCA6-9B814B5B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1A2D7-4481-4B5E-ACE5-60031510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0CC83-580E-40A7-8B1D-E37F855F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EFAF3-ED03-48F6-A0A6-C1EE2D60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12456-83C7-4494-975B-AA4556DC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424F-EAFE-4B7A-A1BA-C54FAECF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0C211-EAF7-4228-AF9F-69F54A386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E8926-E60B-474B-B8EE-9DFB39077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0B4E2-0A5A-466F-B464-02C6F2BE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F3D2-5199-422B-8148-0C5EA8A5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8BE88-1AE3-45FC-83E8-76E1F23D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FDD8A-31A8-4849-9E19-0E5877B5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1647-CA02-4304-BBC7-BB93252A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9166-729B-4B09-99A2-8E7117113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B32F9-9785-48EF-B53D-F8DC05163BC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073E-408D-48E2-83EC-86501F83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9E12-AB99-4D77-B74B-8197E53A0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1CAD-FE62-427C-B4F7-5AAECA20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rycat.github.io/orbinato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qtbrwsSGGKeWwx0lwcMet-rp7l0OXUxc/view" TargetMode="External"/><Relationship Id="rId4" Type="http://schemas.openxmlformats.org/officeDocument/2006/relationships/hyperlink" Target="2019-10-20%2001-34-47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Orbinator%202019-10-20%2013-36-00_Trim.mp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wcook/Orbinator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rycat.github.io/orbinat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rbitaldebris.jsc.nasa.gov/remediat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4B5619B-D87C-4DE4-8E4C-C6A5C669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0" y="261596"/>
            <a:ext cx="7089711" cy="6761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5C35A-C0A8-40D9-81F8-0E3B3052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0927" y="501477"/>
            <a:ext cx="5797151" cy="1682058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ORBINATOR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A5C71-1722-4394-8A91-1B093C6CA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72676"/>
            <a:ext cx="6228081" cy="103027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NASA 2019 Space Apps Challenge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Orbital Scrap Metal -  The Video Game ("To The Stars")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E05A3-9E48-4C6A-BCED-9D5410EB1EF9}"/>
              </a:ext>
            </a:extLst>
          </p:cNvPr>
          <p:cNvSpPr/>
          <p:nvPr/>
        </p:nvSpPr>
        <p:spPr>
          <a:xfrm>
            <a:off x="6060142" y="2141675"/>
            <a:ext cx="60512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Michael Patrick – HUD &amp;  Architecture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Matthew Cook – Unity and Modeling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Yinchu</a:t>
            </a:r>
            <a:r>
              <a:rPr lang="en-US" sz="2800" dirty="0">
                <a:solidFill>
                  <a:schemeClr val="bg1"/>
                </a:solidFill>
              </a:rPr>
              <a:t> Xia – Orbital Data Processing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Cheng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– 3D Modeling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5441C-0319-426A-9E02-59AD9664A52B}"/>
              </a:ext>
            </a:extLst>
          </p:cNvPr>
          <p:cNvSpPr/>
          <p:nvPr/>
        </p:nvSpPr>
        <p:spPr>
          <a:xfrm>
            <a:off x="50034" y="184637"/>
            <a:ext cx="538689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Iridium 33 Debris Orbital Elements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NASA and USAF data via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CelesTrac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Space-Track.org</a:t>
            </a:r>
          </a:p>
        </p:txBody>
      </p:sp>
      <p:sp>
        <p:nvSpPr>
          <p:cNvPr id="8" name="Rectangle 7">
            <a:hlinkClick r:id="rId4" action="ppaction://hlinkfile"/>
            <a:extLst>
              <a:ext uri="{FF2B5EF4-FFF2-40B4-BE49-F238E27FC236}">
                <a16:creationId xmlns:a16="http://schemas.microsoft.com/office/drawing/2014/main" id="{B32DD80E-9528-4430-97A3-893D5A96DC3D}"/>
              </a:ext>
            </a:extLst>
          </p:cNvPr>
          <p:cNvSpPr/>
          <p:nvPr/>
        </p:nvSpPr>
        <p:spPr>
          <a:xfrm>
            <a:off x="6096000" y="5093068"/>
            <a:ext cx="15471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ThreeJS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file"/>
              </a:rPr>
              <a:t>Animation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ECF6F-ED8E-4D55-A099-F01B83EDCA2E}"/>
              </a:ext>
            </a:extLst>
          </p:cNvPr>
          <p:cNvSpPr/>
          <p:nvPr/>
        </p:nvSpPr>
        <p:spPr>
          <a:xfrm>
            <a:off x="4401084" y="5963497"/>
            <a:ext cx="880216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revealed debris clouds are toroidal vs. simple satellite orbits!</a:t>
            </a:r>
          </a:p>
          <a:p>
            <a:r>
              <a:rPr lang="en-US" sz="1600" dirty="0">
                <a:solidFill>
                  <a:schemeClr val="bg1"/>
                </a:solidFill>
                <a:hlinkClick r:id="rId5"/>
              </a:rPr>
              <a:t>https://drive.google.com/file/d/1qtbrwsSGGKeWwx0lwcMet-rp7l0OXUxc/view 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27D4AE5-8D3E-4B14-8AC9-A58686463A9B}"/>
              </a:ext>
            </a:extLst>
          </p:cNvPr>
          <p:cNvSpPr txBox="1">
            <a:spLocks/>
          </p:cNvSpPr>
          <p:nvPr/>
        </p:nvSpPr>
        <p:spPr>
          <a:xfrm>
            <a:off x="5436928" y="1611043"/>
            <a:ext cx="9641747" cy="57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0000"/>
                </a:solidFill>
              </a:rPr>
              <a:t>Preventing the “Kessler Syndrome”</a:t>
            </a:r>
          </a:p>
        </p:txBody>
      </p:sp>
    </p:spTree>
    <p:extLst>
      <p:ext uri="{BB962C8B-B14F-4D97-AF65-F5344CB8AC3E}">
        <p14:creationId xmlns:p14="http://schemas.microsoft.com/office/powerpoint/2010/main" val="276676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B53142-29CC-483A-ADA4-7163E99D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09" y="299511"/>
            <a:ext cx="6723421" cy="6558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5C35A-C0A8-40D9-81F8-0E3B3052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5431" y="477639"/>
            <a:ext cx="2777383" cy="940198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Goal: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A5C71-1722-4394-8A91-1B093C6CA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6308" y="1293537"/>
            <a:ext cx="4446636" cy="15813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Expose widespread general users to the complexities and key concepts of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E05A3-9E48-4C6A-BCED-9D5410EB1EF9}"/>
              </a:ext>
            </a:extLst>
          </p:cNvPr>
          <p:cNvSpPr/>
          <p:nvPr/>
        </p:nvSpPr>
        <p:spPr>
          <a:xfrm>
            <a:off x="8116125" y="2573533"/>
            <a:ext cx="33678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Launch Direction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Debris Cloud Zones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Altitude Adjustment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Inclination Changes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Target Types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Disposal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BAB4D-401A-4CE6-A5B2-0A2380CBC2EB}"/>
              </a:ext>
            </a:extLst>
          </p:cNvPr>
          <p:cNvSpPr/>
          <p:nvPr/>
        </p:nvSpPr>
        <p:spPr>
          <a:xfrm>
            <a:off x="5723434" y="6321903"/>
            <a:ext cx="3669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NASA 2019 Space Apps Challenge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7954D5-670F-4B79-A128-ADC104ACB1E5}"/>
              </a:ext>
            </a:extLst>
          </p:cNvPr>
          <p:cNvSpPr txBox="1">
            <a:spLocks/>
          </p:cNvSpPr>
          <p:nvPr/>
        </p:nvSpPr>
        <p:spPr>
          <a:xfrm>
            <a:off x="338641" y="6331990"/>
            <a:ext cx="5533508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ORBINATOR    </a:t>
            </a:r>
            <a:r>
              <a:rPr lang="en-US" sz="2000" dirty="0">
                <a:solidFill>
                  <a:srgbClr val="FF0000"/>
                </a:solidFill>
              </a:rPr>
              <a:t>Orbital Scrap Metal</a:t>
            </a:r>
            <a:endParaRPr lang="en-US" sz="20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DCFAE-B9BA-430E-9933-3D80A7A44719}"/>
              </a:ext>
            </a:extLst>
          </p:cNvPr>
          <p:cNvSpPr txBox="1">
            <a:spLocks/>
          </p:cNvSpPr>
          <p:nvPr/>
        </p:nvSpPr>
        <p:spPr>
          <a:xfrm>
            <a:off x="7558007" y="5245718"/>
            <a:ext cx="4446636" cy="940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0000"/>
                </a:solidFill>
              </a:rPr>
              <a:t>Create New Strategies – Situation mutates on a daily basis, human heuristics required!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52F56-651F-4FA8-A853-7A29F4A05592}"/>
              </a:ext>
            </a:extLst>
          </p:cNvPr>
          <p:cNvSpPr/>
          <p:nvPr/>
        </p:nvSpPr>
        <p:spPr>
          <a:xfrm>
            <a:off x="1513317" y="2406406"/>
            <a:ext cx="18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NASA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WorldWind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1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hlinkClick r:id="rId2" action="ppaction://hlinkfile"/>
            <a:extLst>
              <a:ext uri="{FF2B5EF4-FFF2-40B4-BE49-F238E27FC236}">
                <a16:creationId xmlns:a16="http://schemas.microsoft.com/office/drawing/2014/main" id="{89D3C361-A442-41E7-B505-CB9A6FA9C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92" y="2054809"/>
            <a:ext cx="4569573" cy="2275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5C35A-C0A8-40D9-81F8-0E3B3052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0753" y="199685"/>
            <a:ext cx="2777383" cy="940198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Play: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E05A3-9E48-4C6A-BCED-9D5410EB1EF9}"/>
              </a:ext>
            </a:extLst>
          </p:cNvPr>
          <p:cNvSpPr/>
          <p:nvPr/>
        </p:nvSpPr>
        <p:spPr>
          <a:xfrm>
            <a:off x="6906444" y="3065997"/>
            <a:ext cx="43019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Chain of Decision Scenarios 3x3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selects Launch Site and Direction for Debris Cloud Zone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Maneuvers ‘Carrier’ to an optimum central 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HUD, allocates ‘Drones’ by target type, size, by orbital plane and velocity change required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7954D5-670F-4B79-A128-ADC104ACB1E5}"/>
              </a:ext>
            </a:extLst>
          </p:cNvPr>
          <p:cNvSpPr txBox="1">
            <a:spLocks/>
          </p:cNvSpPr>
          <p:nvPr/>
        </p:nvSpPr>
        <p:spPr>
          <a:xfrm>
            <a:off x="338641" y="6331990"/>
            <a:ext cx="5533508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ORBINATOR    </a:t>
            </a:r>
            <a:r>
              <a:rPr lang="en-US" sz="2000" dirty="0">
                <a:solidFill>
                  <a:srgbClr val="FF0000"/>
                </a:solidFill>
              </a:rPr>
              <a:t>Orbital Scrap Metal</a:t>
            </a:r>
            <a:endParaRPr lang="en-US" sz="20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DCFAE-B9BA-430E-9933-3D80A7A44719}"/>
              </a:ext>
            </a:extLst>
          </p:cNvPr>
          <p:cNvSpPr txBox="1">
            <a:spLocks/>
          </p:cNvSpPr>
          <p:nvPr/>
        </p:nvSpPr>
        <p:spPr>
          <a:xfrm>
            <a:off x="6909769" y="1063203"/>
            <a:ext cx="4759883" cy="191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0000"/>
                </a:solidFill>
              </a:rPr>
              <a:t>Strategy vs. First Person Shooter!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“Carrier” with specialized “Drone” vehicles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</a:rPr>
              <a:t>Beamers</a:t>
            </a:r>
            <a:r>
              <a:rPr lang="en-US" sz="1800" dirty="0">
                <a:solidFill>
                  <a:srgbClr val="FF0000"/>
                </a:solidFill>
              </a:rPr>
              <a:t> - Paint chips, wrap fragments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Collectors</a:t>
            </a:r>
            <a:r>
              <a:rPr lang="en-US" sz="1800" dirty="0">
                <a:solidFill>
                  <a:srgbClr val="FF0000"/>
                </a:solidFill>
              </a:rPr>
              <a:t> - Nuts and bolts – return to carrier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De-Orbiters</a:t>
            </a:r>
            <a:r>
              <a:rPr lang="en-US" sz="1800" dirty="0">
                <a:solidFill>
                  <a:srgbClr val="FF0000"/>
                </a:solidFill>
              </a:rPr>
              <a:t> – Boosters and entire </a:t>
            </a:r>
            <a:r>
              <a:rPr lang="en-US" sz="1800" dirty="0" err="1">
                <a:solidFill>
                  <a:srgbClr val="FF0000"/>
                </a:solidFill>
              </a:rPr>
              <a:t>cubesats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95214A-BEBE-482D-9C26-F11EB7349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3" y="199685"/>
            <a:ext cx="4766582" cy="21285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E79B15-29A4-4D20-A214-A5267C87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02" y="4330115"/>
            <a:ext cx="4963507" cy="196530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3EC015-CFDC-49A2-9C15-C997F5A29A6E}"/>
              </a:ext>
            </a:extLst>
          </p:cNvPr>
          <p:cNvSpPr/>
          <p:nvPr/>
        </p:nvSpPr>
        <p:spPr>
          <a:xfrm>
            <a:off x="3726854" y="4785141"/>
            <a:ext cx="2430065" cy="110900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BAB4D-401A-4CE6-A5B2-0A2380CBC2EB}"/>
              </a:ext>
            </a:extLst>
          </p:cNvPr>
          <p:cNvSpPr/>
          <p:nvPr/>
        </p:nvSpPr>
        <p:spPr>
          <a:xfrm>
            <a:off x="6620028" y="5667520"/>
            <a:ext cx="5084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NASA Documentation: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Astromaterials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Research &amp; Exploration Science - ORBITAL DEBRIS PROGRAM OFFICE ( ORDEM and LEGEND 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8EF27-AF31-4E8A-91BA-9BCC1860BDB8}"/>
              </a:ext>
            </a:extLst>
          </p:cNvPr>
          <p:cNvSpPr/>
          <p:nvPr/>
        </p:nvSpPr>
        <p:spPr>
          <a:xfrm>
            <a:off x="5930374" y="3731782"/>
            <a:ext cx="945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 action="ppaction://hlinkfile"/>
              </a:rPr>
              <a:t>Unity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Animation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1906F67-2896-467C-8C7F-371D742B0291}"/>
              </a:ext>
            </a:extLst>
          </p:cNvPr>
          <p:cNvSpPr txBox="1">
            <a:spLocks/>
          </p:cNvSpPr>
          <p:nvPr/>
        </p:nvSpPr>
        <p:spPr>
          <a:xfrm>
            <a:off x="3726854" y="2756088"/>
            <a:ext cx="612647" cy="634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9154DC6-AB7F-4904-97C4-106397B09CF6}"/>
              </a:ext>
            </a:extLst>
          </p:cNvPr>
          <p:cNvSpPr txBox="1">
            <a:spLocks/>
          </p:cNvSpPr>
          <p:nvPr/>
        </p:nvSpPr>
        <p:spPr>
          <a:xfrm>
            <a:off x="4261066" y="3390576"/>
            <a:ext cx="612647" cy="634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CDC3F4B-6329-423B-826E-EE5207B4AA01}"/>
              </a:ext>
            </a:extLst>
          </p:cNvPr>
          <p:cNvSpPr txBox="1">
            <a:spLocks/>
          </p:cNvSpPr>
          <p:nvPr/>
        </p:nvSpPr>
        <p:spPr>
          <a:xfrm>
            <a:off x="2479086" y="2676240"/>
            <a:ext cx="612647" cy="634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4287CCB-05BA-4CD0-ABC4-B1333AB12B52}"/>
              </a:ext>
            </a:extLst>
          </p:cNvPr>
          <p:cNvSpPr txBox="1">
            <a:spLocks/>
          </p:cNvSpPr>
          <p:nvPr/>
        </p:nvSpPr>
        <p:spPr>
          <a:xfrm>
            <a:off x="3165186" y="3719408"/>
            <a:ext cx="612647" cy="634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78558D-F93C-425D-B7CD-CAF2F1307CDF}"/>
              </a:ext>
            </a:extLst>
          </p:cNvPr>
          <p:cNvSpPr txBox="1">
            <a:spLocks/>
          </p:cNvSpPr>
          <p:nvPr/>
        </p:nvSpPr>
        <p:spPr>
          <a:xfrm>
            <a:off x="4567389" y="4555366"/>
            <a:ext cx="612647" cy="634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D430BB0A-6336-4A9E-B7EF-91682C190ECA}"/>
              </a:ext>
            </a:extLst>
          </p:cNvPr>
          <p:cNvSpPr txBox="1">
            <a:spLocks/>
          </p:cNvSpPr>
          <p:nvPr/>
        </p:nvSpPr>
        <p:spPr>
          <a:xfrm>
            <a:off x="5180036" y="5385536"/>
            <a:ext cx="612647" cy="634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44803F-6582-4348-9A54-67FC0677C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7" y="204851"/>
            <a:ext cx="5177015" cy="26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5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C35A-C0A8-40D9-81F8-0E3B3052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5739" y="854026"/>
            <a:ext cx="2777383" cy="940198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HUD: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E05A3-9E48-4C6A-BCED-9D5410EB1EF9}"/>
              </a:ext>
            </a:extLst>
          </p:cNvPr>
          <p:cNvSpPr/>
          <p:nvPr/>
        </p:nvSpPr>
        <p:spPr>
          <a:xfrm>
            <a:off x="8898225" y="5339641"/>
            <a:ext cx="3226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Display Elements are also ‘Controls’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7954D5-670F-4B79-A128-ADC104ACB1E5}"/>
              </a:ext>
            </a:extLst>
          </p:cNvPr>
          <p:cNvSpPr txBox="1">
            <a:spLocks/>
          </p:cNvSpPr>
          <p:nvPr/>
        </p:nvSpPr>
        <p:spPr>
          <a:xfrm>
            <a:off x="338641" y="6331990"/>
            <a:ext cx="5533508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ORBINATOR    </a:t>
            </a:r>
            <a:r>
              <a:rPr lang="en-US" sz="2000" dirty="0">
                <a:solidFill>
                  <a:srgbClr val="FF0000"/>
                </a:solidFill>
              </a:rPr>
              <a:t>Orbital Scrap Metal</a:t>
            </a:r>
            <a:endParaRPr lang="en-US" sz="20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DCFAE-B9BA-430E-9933-3D80A7A44719}"/>
              </a:ext>
            </a:extLst>
          </p:cNvPr>
          <p:cNvSpPr txBox="1">
            <a:spLocks/>
          </p:cNvSpPr>
          <p:nvPr/>
        </p:nvSpPr>
        <p:spPr>
          <a:xfrm>
            <a:off x="8815739" y="1886572"/>
            <a:ext cx="3165465" cy="155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/>
              <a:t>Innovative Display!</a:t>
            </a:r>
          </a:p>
          <a:p>
            <a:pPr algn="l"/>
            <a:r>
              <a:rPr lang="en-US" sz="2000" b="1" i="1" dirty="0">
                <a:solidFill>
                  <a:srgbClr val="FF0000"/>
                </a:solidFill>
              </a:rPr>
              <a:t>NOT</a:t>
            </a:r>
            <a:r>
              <a:rPr lang="en-US" sz="2000" b="1" dirty="0">
                <a:solidFill>
                  <a:srgbClr val="FF0000"/>
                </a:solidFill>
              </a:rPr>
              <a:t> a ‘3-d Space’, display is ‘Orbital Energies Space’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Critical Elements: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Energy Budgets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Inclination Changes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Target Characteristics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Drone assignment and Dispatch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C484-D252-4598-99C6-92246BD77927}"/>
              </a:ext>
            </a:extLst>
          </p:cNvPr>
          <p:cNvSpPr/>
          <p:nvPr/>
        </p:nvSpPr>
        <p:spPr>
          <a:xfrm>
            <a:off x="5777974" y="3579382"/>
            <a:ext cx="945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Unity Animation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3EC015-CFDC-49A2-9C15-C997F5A29A6E}"/>
              </a:ext>
            </a:extLst>
          </p:cNvPr>
          <p:cNvSpPr/>
          <p:nvPr/>
        </p:nvSpPr>
        <p:spPr>
          <a:xfrm>
            <a:off x="3726854" y="4785141"/>
            <a:ext cx="2430065" cy="110900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A818C-2538-438C-A418-C3AB6EA8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317"/>
            <a:ext cx="8754541" cy="52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6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C35A-C0A8-40D9-81F8-0E3B3052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347" y="3737149"/>
            <a:ext cx="6148667" cy="94019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Thank You!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7954D5-670F-4B79-A128-ADC104ACB1E5}"/>
              </a:ext>
            </a:extLst>
          </p:cNvPr>
          <p:cNvSpPr txBox="1">
            <a:spLocks/>
          </p:cNvSpPr>
          <p:nvPr/>
        </p:nvSpPr>
        <p:spPr>
          <a:xfrm>
            <a:off x="7024667" y="6348768"/>
            <a:ext cx="5533508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ORBINATOR    </a:t>
            </a:r>
            <a:r>
              <a:rPr lang="en-US" sz="2000" dirty="0">
                <a:solidFill>
                  <a:srgbClr val="FF0000"/>
                </a:solidFill>
              </a:rPr>
              <a:t>Orbital Scrap Metal</a:t>
            </a:r>
            <a:endParaRPr lang="en-US" sz="20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DCFAE-B9BA-430E-9933-3D80A7A44719}"/>
              </a:ext>
            </a:extLst>
          </p:cNvPr>
          <p:cNvSpPr txBox="1">
            <a:spLocks/>
          </p:cNvSpPr>
          <p:nvPr/>
        </p:nvSpPr>
        <p:spPr>
          <a:xfrm>
            <a:off x="7745686" y="4569265"/>
            <a:ext cx="4245293" cy="155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rgbClr val="FF0000"/>
                </a:solidFill>
              </a:rPr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2EF5F-9B55-4F16-BC97-61D879E884DB}"/>
              </a:ext>
            </a:extLst>
          </p:cNvPr>
          <p:cNvSpPr/>
          <p:nvPr/>
        </p:nvSpPr>
        <p:spPr>
          <a:xfrm>
            <a:off x="602104" y="5110385"/>
            <a:ext cx="6839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Michael Patrick – HUD &amp;  Architecture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Matthew Cook – Unity and Modeling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Yinchu</a:t>
            </a:r>
            <a:r>
              <a:rPr lang="en-US" sz="2400" dirty="0">
                <a:solidFill>
                  <a:schemeClr val="bg1"/>
                </a:solidFill>
              </a:rPr>
              <a:t> Xia – Orbital Data Processing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Cheng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– 3D Modeling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28D74-C411-4CF4-B817-E40324D6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105" y="322899"/>
            <a:ext cx="6422561" cy="47641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8566D4-0DAB-4A97-8207-955C40031282}"/>
              </a:ext>
            </a:extLst>
          </p:cNvPr>
          <p:cNvSpPr/>
          <p:nvPr/>
        </p:nvSpPr>
        <p:spPr>
          <a:xfrm>
            <a:off x="5385983" y="5542852"/>
            <a:ext cx="4111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https://github.com/mattwcook/Orbinator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58792F-A2C3-45BD-9F78-4D30BE9F2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1642" y="378392"/>
            <a:ext cx="4446636" cy="3314803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Future?: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err="1"/>
              <a:t>Kerbal</a:t>
            </a:r>
            <a:r>
              <a:rPr lang="en-US" sz="1800" dirty="0"/>
              <a:t> Space Program Plug-in? Real data with evolving virtual designs and reefing strategies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600 trillion </a:t>
            </a:r>
            <a:r>
              <a:rPr lang="en-US" sz="1800" b="1" dirty="0"/>
              <a:t>ISK</a:t>
            </a:r>
            <a:r>
              <a:rPr lang="en-US" sz="1800" dirty="0"/>
              <a:t> on the active accounts in </a:t>
            </a:r>
            <a:r>
              <a:rPr lang="en-US" sz="1800" b="1" dirty="0"/>
              <a:t>EVE</a:t>
            </a:r>
            <a:r>
              <a:rPr lang="en-US" sz="1800" dirty="0"/>
              <a:t> Online, which in </a:t>
            </a:r>
            <a:r>
              <a:rPr lang="en-US" sz="1800" b="1" dirty="0"/>
              <a:t>ISK</a:t>
            </a:r>
            <a:r>
              <a:rPr lang="en-US" sz="1800" dirty="0"/>
              <a:t> to real life money </a:t>
            </a:r>
            <a:r>
              <a:rPr lang="en-US" sz="1800" b="1" dirty="0"/>
              <a:t>value</a:t>
            </a:r>
            <a:r>
              <a:rPr lang="en-US" sz="1800" dirty="0"/>
              <a:t> translates to around 18 million USD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Crowd funded with institutional matching funds of real hardware for competitions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476F8-3568-4E17-8345-94F05237D17A}"/>
              </a:ext>
            </a:extLst>
          </p:cNvPr>
          <p:cNvSpPr/>
          <p:nvPr/>
        </p:nvSpPr>
        <p:spPr>
          <a:xfrm>
            <a:off x="5385983" y="5935482"/>
            <a:ext cx="3600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4"/>
              </a:rPr>
              <a:t>https://warycat.github.io/orbinator/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7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7954D5-670F-4B79-A128-ADC104ACB1E5}"/>
              </a:ext>
            </a:extLst>
          </p:cNvPr>
          <p:cNvSpPr txBox="1">
            <a:spLocks/>
          </p:cNvSpPr>
          <p:nvPr/>
        </p:nvSpPr>
        <p:spPr>
          <a:xfrm>
            <a:off x="7024667" y="6348768"/>
            <a:ext cx="5533508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ORBINATOR    </a:t>
            </a:r>
            <a:r>
              <a:rPr lang="en-US" sz="2000" dirty="0">
                <a:solidFill>
                  <a:srgbClr val="FF0000"/>
                </a:solidFill>
              </a:rPr>
              <a:t>Orbital Scrap Metal</a:t>
            </a:r>
            <a:endParaRPr lang="en-US" sz="20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6AACA-3609-48C7-AB7E-5111F33A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0" y="296811"/>
            <a:ext cx="6901543" cy="63636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4A6745-5844-4302-9912-75E96EEF7E70}"/>
              </a:ext>
            </a:extLst>
          </p:cNvPr>
          <p:cNvSpPr/>
          <p:nvPr/>
        </p:nvSpPr>
        <p:spPr>
          <a:xfrm>
            <a:off x="628457" y="2099198"/>
            <a:ext cx="461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3"/>
              </a:rPr>
              <a:t>https://orbitaldebris.jsc.nasa.gov/remediation/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6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422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Copperplate Gothic Bold</vt:lpstr>
      <vt:lpstr>Office Theme</vt:lpstr>
      <vt:lpstr>ORBINATOR</vt:lpstr>
      <vt:lpstr>Goal:</vt:lpstr>
      <vt:lpstr>Play:</vt:lpstr>
      <vt:lpstr>HUD: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ORBINATOR</dc:title>
  <dc:creator>Windows User</dc:creator>
  <cp:lastModifiedBy>Windows User</cp:lastModifiedBy>
  <cp:revision>28</cp:revision>
  <dcterms:created xsi:type="dcterms:W3CDTF">2019-10-20T16:54:16Z</dcterms:created>
  <dcterms:modified xsi:type="dcterms:W3CDTF">2019-10-21T03:17:03Z</dcterms:modified>
</cp:coreProperties>
</file>