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9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67A866-7FCC-894F-BC7E-B8DACB86D932}" type="datetimeFigureOut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D07BEDC-C84F-2241-950F-643209D6DB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835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cademic.mattweirick.com/files/iwca-2018.pptx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matt@mattweirick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cademic.mattweirick.com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hyperlink" Target="https://academic.mattweirick.com/talks/2018-10-11-iwca-201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lithandbook.weebly.com/" TargetMode="External"/><Relationship Id="rId2" Type="http://schemas.openxmlformats.org/officeDocument/2006/relationships/hyperlink" Target="https://cws.web.unc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ls.unc.edu/cws/Handouts/Job%20Searching/Online-Job-Searching-And-Resume-Writing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DE14-DFD4-4044-8AFF-7C09FC8F3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Beyond the Academy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8FF8-6114-A148-A464-E95CADCD8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Writing &amp; Digital Literacy Skills Courses in Local Public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533D1-57D3-0242-A2A9-05CCE5403635}"/>
              </a:ext>
            </a:extLst>
          </p:cNvPr>
          <p:cNvSpPr txBox="1"/>
          <p:nvPr/>
        </p:nvSpPr>
        <p:spPr>
          <a:xfrm>
            <a:off x="7175018" y="5459895"/>
            <a:ext cx="439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Matthew </a:t>
            </a:r>
            <a:r>
              <a:rPr lang="en-US" sz="2400" dirty="0" err="1">
                <a:solidFill>
                  <a:schemeClr val="bg1"/>
                </a:solidFill>
              </a:rPr>
              <a:t>Weirick</a:t>
            </a:r>
            <a:r>
              <a:rPr lang="en-US" sz="2400" dirty="0">
                <a:solidFill>
                  <a:schemeClr val="bg1"/>
                </a:solidFill>
              </a:rPr>
              <a:t> Johnson, MSLS</a:t>
            </a:r>
          </a:p>
          <a:p>
            <a:pPr algn="r"/>
            <a:r>
              <a:rPr lang="en-US" sz="2400" dirty="0" err="1">
                <a:solidFill>
                  <a:schemeClr val="bg1"/>
                </a:solidFill>
              </a:rPr>
              <a:t>academic.mattweirick.com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1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2194CD4-5220-8D40-8377-B2CF392B47F1}"/>
              </a:ext>
            </a:extLst>
          </p:cNvPr>
          <p:cNvGrpSpPr/>
          <p:nvPr/>
        </p:nvGrpSpPr>
        <p:grpSpPr>
          <a:xfrm>
            <a:off x="4848473" y="3997089"/>
            <a:ext cx="6736207" cy="1754326"/>
            <a:chOff x="5740405" y="4682426"/>
            <a:chExt cx="6736207" cy="17543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52C03-1141-0042-A3E4-838F09101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0405" y="5020774"/>
              <a:ext cx="220128" cy="2201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CD2FD2D-66C8-734E-A8B0-1A043F3D3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405" y="5301846"/>
              <a:ext cx="220128" cy="2201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109D0D-B745-5047-ADC8-B35347450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0405" y="5582918"/>
              <a:ext cx="220128" cy="22012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94FD35-1D12-1C45-8EE3-D1EAEAC0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0405" y="5863990"/>
              <a:ext cx="220128" cy="22012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DA4D70-282C-BB4D-8513-11408E1C8367}"/>
                </a:ext>
              </a:extLst>
            </p:cNvPr>
            <p:cNvSpPr txBox="1"/>
            <p:nvPr/>
          </p:nvSpPr>
          <p:spPr>
            <a:xfrm>
              <a:off x="5994400" y="4682426"/>
              <a:ext cx="64822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tantia" panose="02030602050306030303" pitchFamily="18" charset="0"/>
                </a:rPr>
                <a:t>Matthew </a:t>
              </a:r>
              <a:r>
                <a:rPr lang="en-US" dirty="0" err="1">
                  <a:solidFill>
                    <a:schemeClr val="bg1"/>
                  </a:solidFill>
                  <a:latin typeface="Constantia" panose="02030602050306030303" pitchFamily="18" charset="0"/>
                </a:rPr>
                <a:t>Weirick</a:t>
              </a:r>
              <a:r>
                <a:rPr lang="en-US" dirty="0">
                  <a:solidFill>
                    <a:schemeClr val="bg1"/>
                  </a:solidFill>
                  <a:latin typeface="Constantia" panose="02030602050306030303" pitchFamily="18" charset="0"/>
                </a:rPr>
                <a:t> Johnson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tantia" panose="02030602050306030303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academic.mattweirick.com</a:t>
              </a:r>
              <a:endParaRPr lang="en-US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tantia" panose="02030602050306030303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matt@mattweirick.com</a:t>
              </a:r>
              <a:endParaRPr lang="en-US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tantia" panose="02030602050306030303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academic.mattweirick.com/files/iwca-2018.pptx</a:t>
              </a:r>
              <a:endParaRPr lang="en-US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Constantia" panose="02030602050306030303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academic.mattweirick.com/talks/2018-10-11-iwca-2018</a:t>
              </a:r>
              <a:endParaRPr lang="en-US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  <a:p>
              <a:endParaRPr lang="en-US" dirty="0">
                <a:solidFill>
                  <a:schemeClr val="bg1"/>
                </a:solidFill>
                <a:latin typeface="Constantia" panose="02030602050306030303" pitchFamily="18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7AF879-C5B7-C748-8A06-A5281825EA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4709" y="3997090"/>
            <a:ext cx="2678233" cy="1401692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FD2367D-9E76-2840-B9EE-4A5421679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E13ECF7B-99C2-5F40-B8F3-5AB45037D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maybe answers.</a:t>
            </a:r>
          </a:p>
        </p:txBody>
      </p:sp>
    </p:spTree>
    <p:extLst>
      <p:ext uri="{BB962C8B-B14F-4D97-AF65-F5344CB8AC3E}">
        <p14:creationId xmlns:p14="http://schemas.microsoft.com/office/powerpoint/2010/main" val="16226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7C24-0668-BE49-BCDF-D96CDC16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Community workshop series (CWS)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DE81-BBB8-D64A-AA85-D3B3520A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Partnership between UNC’s School of Information &amp; Library Science &amp; 3 local libraries (</a:t>
            </a:r>
            <a:r>
              <a:rPr lang="en-US" sz="2800" dirty="0" err="1">
                <a:hlinkClick r:id="rId2"/>
              </a:rPr>
              <a:t>cws.web.unc.edu</a:t>
            </a:r>
            <a:r>
              <a:rPr lang="en-US" sz="2800" dirty="0"/>
              <a:t>) </a:t>
            </a:r>
          </a:p>
          <a:p>
            <a:r>
              <a:rPr lang="en-US" sz="2800" dirty="0"/>
              <a:t>Durham County Library – Southwest Regional, Chapel Hill Public Library, Carrboro </a:t>
            </a:r>
            <a:r>
              <a:rPr lang="en-US" sz="2800" dirty="0" err="1"/>
              <a:t>Cybrary</a:t>
            </a:r>
            <a:r>
              <a:rPr lang="en-US" sz="2800" dirty="0"/>
              <a:t> (Orange County Library System)</a:t>
            </a:r>
          </a:p>
          <a:p>
            <a:r>
              <a:rPr lang="en-US" sz="2800" dirty="0"/>
              <a:t>Primary goal is to provide critical digital literacy skills to local community members (</a:t>
            </a:r>
            <a:r>
              <a:rPr lang="en-US" sz="2800" dirty="0">
                <a:hlinkClick r:id="rId3"/>
              </a:rPr>
              <a:t>digital literacy handbook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65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B029-7CA5-2141-A03D-C4833F44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is the community?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94D9-47E6-D14E-966C-A9544709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Chapel Hill Public Library </a:t>
            </a:r>
          </a:p>
          <a:p>
            <a:r>
              <a:rPr lang="en-US" sz="2800" dirty="0"/>
              <a:t>Durham County Libraries Southwest Regional Branch</a:t>
            </a:r>
          </a:p>
          <a:p>
            <a:r>
              <a:rPr lang="en-US" sz="2800" dirty="0"/>
              <a:t>Carrboro </a:t>
            </a:r>
            <a:r>
              <a:rPr lang="en-US" sz="2800" dirty="0" err="1"/>
              <a:t>Cybrary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064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5CA3-6ECC-0641-B2DA-6D907F44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Digital (Information) literacy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B1D7-9A52-7C40-805E-D9CEF3DF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Information Literacy – understanding of when information is needed and ability to find, understand, evaluate, and use that information</a:t>
            </a:r>
          </a:p>
          <a:p>
            <a:r>
              <a:rPr lang="en-US" sz="2800" dirty="0"/>
              <a:t>Ability to use technological and digital tools </a:t>
            </a:r>
          </a:p>
          <a:p>
            <a:r>
              <a:rPr lang="en-US" sz="2800" dirty="0"/>
              <a:t>Ability to find and access information about technological and digital tools to learn and develop new skills</a:t>
            </a:r>
          </a:p>
          <a:p>
            <a:r>
              <a:rPr lang="en-US" sz="2800" dirty="0"/>
              <a:t>Ability to understand and evaluate digital media</a:t>
            </a:r>
          </a:p>
          <a:p>
            <a:r>
              <a:rPr lang="en-US" sz="2800" dirty="0"/>
              <a:t>&amp; more</a:t>
            </a:r>
          </a:p>
        </p:txBody>
      </p:sp>
    </p:spTree>
    <p:extLst>
      <p:ext uri="{BB962C8B-B14F-4D97-AF65-F5344CB8AC3E}">
        <p14:creationId xmlns:p14="http://schemas.microsoft.com/office/powerpoint/2010/main" val="117032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C7B-492A-4A4C-B273-FFEF92F6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examples – spring 2018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AD3DA7E-5E34-404C-883D-9F27D1DF0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364797"/>
              </p:ext>
            </p:extLst>
          </p:nvPr>
        </p:nvGraphicFramePr>
        <p:xfrm>
          <a:off x="463826" y="2313746"/>
          <a:ext cx="11290851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780">
                  <a:extLst>
                    <a:ext uri="{9D8B030D-6E8A-4147-A177-3AD203B41FA5}">
                      <a16:colId xmlns:a16="http://schemas.microsoft.com/office/drawing/2014/main" val="10287485"/>
                    </a:ext>
                  </a:extLst>
                </a:gridCol>
                <a:gridCol w="4449662">
                  <a:extLst>
                    <a:ext uri="{9D8B030D-6E8A-4147-A177-3AD203B41FA5}">
                      <a16:colId xmlns:a16="http://schemas.microsoft.com/office/drawing/2014/main" val="4145822067"/>
                    </a:ext>
                  </a:extLst>
                </a:gridCol>
                <a:gridCol w="1370171">
                  <a:extLst>
                    <a:ext uri="{9D8B030D-6E8A-4147-A177-3AD203B41FA5}">
                      <a16:colId xmlns:a16="http://schemas.microsoft.com/office/drawing/2014/main" val="2326801061"/>
                    </a:ext>
                  </a:extLst>
                </a:gridCol>
                <a:gridCol w="3963238">
                  <a:extLst>
                    <a:ext uri="{9D8B030D-6E8A-4147-A177-3AD203B41FA5}">
                      <a16:colId xmlns:a16="http://schemas.microsoft.com/office/drawing/2014/main" val="11560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294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/>
                        <a:t>January 25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Computer &amp; Internet Basics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22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Word Basics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8731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1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Gmail Basics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29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Excel Basics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6453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8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 Networking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5 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PowerPoint Basics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0379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15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Word Basics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12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Doing More With Word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2699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 22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 Searching &amp; Resumes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19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Doing More With Excel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7678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1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Shopping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26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Doing More With PowerPoint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9713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 8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Finding Good Health Information Online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3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 &amp; Media Literacy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6748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Break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Spring Break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10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Security &amp; Privacy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226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204C-7123-E24D-AF63-84512358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Handout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F0315-192E-384A-8183-218393A4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https://ils.unc.edu/cws/Handouts/Job%20Searching/Online-Job-Searching-And-Resume-Writing.pdf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45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536E-648D-2246-A243-1B812F65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Job searching &amp; resume writing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40D87-62F2-E84F-B082-C3994DF9D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903340"/>
              </p:ext>
            </p:extLst>
          </p:nvPr>
        </p:nvGraphicFramePr>
        <p:xfrm>
          <a:off x="581025" y="2181225"/>
          <a:ext cx="11029950" cy="2560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57575939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20941997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29788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 dirty="0">
                          <a:effectLst/>
                        </a:rPr>
                        <a:t>Find employment resources online</a:t>
                      </a:r>
                      <a:endParaRPr lang="en-US" sz="2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 dirty="0">
                          <a:effectLst/>
                        </a:rPr>
                        <a:t>Help employers find you</a:t>
                      </a:r>
                      <a:endParaRPr lang="en-US" sz="2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>
                          <a:effectLst/>
                        </a:rPr>
                        <a:t>Register for employment sites</a:t>
                      </a:r>
                      <a:endParaRPr lang="en-US" sz="2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15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>
                          <a:effectLst/>
                        </a:rPr>
                        <a:t>Post your resume online</a:t>
                      </a:r>
                      <a:endParaRPr lang="en-US" sz="2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>
                          <a:effectLst/>
                        </a:rPr>
                        <a:t>Create a professional online presence</a:t>
                      </a:r>
                      <a:endParaRPr lang="en-US" sz="2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>
                          <a:effectLst/>
                        </a:rPr>
                        <a:t>Apply through employers’ websites</a:t>
                      </a:r>
                      <a:endParaRPr lang="en-US" sz="2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969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>
                          <a:effectLst/>
                        </a:rPr>
                        <a:t>Keep track of job search materials</a:t>
                      </a:r>
                      <a:endParaRPr lang="en-US" sz="2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>
                          <a:effectLst/>
                        </a:rPr>
                        <a:t>Find more help!</a:t>
                      </a:r>
                      <a:endParaRPr lang="en-US" sz="28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2800" b="0" dirty="0">
                          <a:effectLst/>
                        </a:rPr>
                        <a:t> </a:t>
                      </a:r>
                      <a:endParaRPr lang="en-US" sz="28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0314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3BB309-B6DD-C745-AED9-2E37A9626421}"/>
              </a:ext>
            </a:extLst>
          </p:cNvPr>
          <p:cNvSpPr txBox="1"/>
          <p:nvPr/>
        </p:nvSpPr>
        <p:spPr>
          <a:xfrm>
            <a:off x="581025" y="5022574"/>
            <a:ext cx="11029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Writing?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Cover letters?</a:t>
            </a:r>
          </a:p>
        </p:txBody>
      </p:sp>
    </p:spTree>
    <p:extLst>
      <p:ext uri="{BB962C8B-B14F-4D97-AF65-F5344CB8AC3E}">
        <p14:creationId xmlns:p14="http://schemas.microsoft.com/office/powerpoint/2010/main" val="367346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052E-A7CB-0B41-9EEE-30A6AF76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Incorporating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2488-D2B4-FC40-9FE3-A800977C0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3748"/>
            <a:ext cx="11029615" cy="3678303"/>
          </a:xfrm>
        </p:spPr>
        <p:txBody>
          <a:bodyPr>
            <a:normAutofit/>
          </a:bodyPr>
          <a:lstStyle/>
          <a:p>
            <a:r>
              <a:rPr lang="en-US" sz="2800" dirty="0"/>
              <a:t>Demonstrating resume writing</a:t>
            </a:r>
          </a:p>
          <a:p>
            <a:r>
              <a:rPr lang="en-US" sz="2800" dirty="0"/>
              <a:t>Incorporating resume examples</a:t>
            </a:r>
          </a:p>
          <a:p>
            <a:r>
              <a:rPr lang="en-US" sz="2800" dirty="0"/>
              <a:t>Providing one-on-one instruction</a:t>
            </a:r>
          </a:p>
          <a:p>
            <a:r>
              <a:rPr lang="en-US" sz="2800" dirty="0"/>
              <a:t>Conducting resume reviews</a:t>
            </a:r>
          </a:p>
          <a:p>
            <a:r>
              <a:rPr lang="en-US" sz="2800" dirty="0"/>
              <a:t>Collaborating with other librarians with expertise</a:t>
            </a:r>
          </a:p>
          <a:p>
            <a:r>
              <a:rPr lang="en-US" sz="2800" dirty="0"/>
              <a:t>Reaching out to the writing center</a:t>
            </a:r>
          </a:p>
        </p:txBody>
      </p:sp>
    </p:spTree>
    <p:extLst>
      <p:ext uri="{BB962C8B-B14F-4D97-AF65-F5344CB8AC3E}">
        <p14:creationId xmlns:p14="http://schemas.microsoft.com/office/powerpoint/2010/main" val="172272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9" y="1922816"/>
            <a:ext cx="5469831" cy="1950547"/>
          </a:xfrm>
        </p:spPr>
      </p:pic>
      <p:sp>
        <p:nvSpPr>
          <p:cNvPr id="8" name="TextBox 7"/>
          <p:cNvSpPr txBox="1"/>
          <p:nvPr/>
        </p:nvSpPr>
        <p:spPr>
          <a:xfrm>
            <a:off x="473746" y="4072145"/>
            <a:ext cx="577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teachers for our classes are primarily SILS students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CWS provides important opportunities for learning in our local community while also complementing the educational experience offered at SILS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Instruction skills and teaching experience are becoming more important for LIS jobs, and CWS helps prepare you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Teaching classes improves your skills in public speaking, presentation, and interpersonal communication</a:t>
            </a:r>
          </a:p>
        </p:txBody>
      </p:sp>
      <p:pic>
        <p:nvPicPr>
          <p:cNvPr id="1026" name="Picture 2" descr="eo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302519"/>
            <a:ext cx="5829300" cy="418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E689A6B-CA70-EA42-992D-CE53A2AB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0174796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{2A60AB84-2787-9C45-BC28-7E585D60EDCB}tf10001123</Template>
  <TotalTime>2124</TotalTime>
  <Words>454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Constantia</vt:lpstr>
      <vt:lpstr>Gill Sans MT</vt:lpstr>
      <vt:lpstr>Times New Roman</vt:lpstr>
      <vt:lpstr>Wingdings 2</vt:lpstr>
      <vt:lpstr>Dividend</vt:lpstr>
      <vt:lpstr>Writing Beyond the Academy</vt:lpstr>
      <vt:lpstr>Community workshop series (CWS)</vt:lpstr>
      <vt:lpstr>Who is the community?</vt:lpstr>
      <vt:lpstr>Digital (Information) literacy</vt:lpstr>
      <vt:lpstr>Class examples – spring 2018</vt:lpstr>
      <vt:lpstr>Handout examples</vt:lpstr>
      <vt:lpstr>Job searching &amp; resume writing</vt:lpstr>
      <vt:lpstr>Incorporating writing</vt:lpstr>
      <vt:lpstr>assessment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Beyond the Academy</dc:title>
  <dc:creator>Matthew Johnson</dc:creator>
  <cp:lastModifiedBy>Matthew Johnson</cp:lastModifiedBy>
  <cp:revision>11</cp:revision>
  <dcterms:created xsi:type="dcterms:W3CDTF">2018-10-10T03:25:02Z</dcterms:created>
  <dcterms:modified xsi:type="dcterms:W3CDTF">2018-10-11T14:49:47Z</dcterms:modified>
</cp:coreProperties>
</file>