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notesMasterIdLst>
    <p:notesMasterId r:id="rId41"/>
  </p:notesMasterIdLst>
  <p:sldIdLst>
    <p:sldId id="256" r:id="rId2"/>
    <p:sldId id="257" r:id="rId3"/>
    <p:sldId id="290" r:id="rId4"/>
    <p:sldId id="284" r:id="rId5"/>
    <p:sldId id="291" r:id="rId6"/>
    <p:sldId id="288" r:id="rId7"/>
    <p:sldId id="293" r:id="rId8"/>
    <p:sldId id="294" r:id="rId9"/>
    <p:sldId id="275" r:id="rId10"/>
    <p:sldId id="314" r:id="rId11"/>
    <p:sldId id="315" r:id="rId12"/>
    <p:sldId id="264" r:id="rId13"/>
    <p:sldId id="265" r:id="rId14"/>
    <p:sldId id="295" r:id="rId15"/>
    <p:sldId id="297" r:id="rId16"/>
    <p:sldId id="279" r:id="rId17"/>
    <p:sldId id="298" r:id="rId18"/>
    <p:sldId id="301" r:id="rId19"/>
    <p:sldId id="273" r:id="rId20"/>
    <p:sldId id="299" r:id="rId21"/>
    <p:sldId id="272" r:id="rId22"/>
    <p:sldId id="303" r:id="rId23"/>
    <p:sldId id="304" r:id="rId24"/>
    <p:sldId id="305" r:id="rId25"/>
    <p:sldId id="287" r:id="rId26"/>
    <p:sldId id="306" r:id="rId27"/>
    <p:sldId id="307" r:id="rId28"/>
    <p:sldId id="285" r:id="rId29"/>
    <p:sldId id="276" r:id="rId30"/>
    <p:sldId id="310" r:id="rId31"/>
    <p:sldId id="309" r:id="rId32"/>
    <p:sldId id="271" r:id="rId33"/>
    <p:sldId id="311" r:id="rId34"/>
    <p:sldId id="313" r:id="rId35"/>
    <p:sldId id="312" r:id="rId36"/>
    <p:sldId id="258" r:id="rId37"/>
    <p:sldId id="286" r:id="rId38"/>
    <p:sldId id="289" r:id="rId39"/>
    <p:sldId id="274"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429" autoAdjust="0"/>
  </p:normalViewPr>
  <p:slideViewPr>
    <p:cSldViewPr snapToGrid="0" snapToObjects="1">
      <p:cViewPr varScale="1">
        <p:scale>
          <a:sx n="82" d="100"/>
          <a:sy n="82" d="100"/>
        </p:scale>
        <p:origin x="1720" y="168"/>
      </p:cViewPr>
      <p:guideLst>
        <p:guide orient="horz" pos="2160"/>
        <p:guide pos="2880"/>
      </p:guideLst>
    </p:cSldViewPr>
  </p:slideViewPr>
  <p:outlineViewPr>
    <p:cViewPr>
      <p:scale>
        <a:sx n="33" d="100"/>
        <a:sy n="33" d="100"/>
      </p:scale>
      <p:origin x="0" y="13272"/>
    </p:cViewPr>
  </p:outlineViewPr>
  <p:notesTextViewPr>
    <p:cViewPr>
      <p:scale>
        <a:sx n="100" d="100"/>
        <a:sy n="100" d="100"/>
      </p:scale>
      <p:origin x="0" y="0"/>
    </p:cViewPr>
  </p:notesTextViewPr>
  <p:sorterViewPr>
    <p:cViewPr>
      <p:scale>
        <a:sx n="100" d="100"/>
        <a:sy n="100" d="100"/>
      </p:scale>
      <p:origin x="0" y="-9880"/>
    </p:cViewPr>
  </p:sorterViewPr>
  <p:notesViewPr>
    <p:cSldViewPr snapToGrid="0" snapToObjects="1">
      <p:cViewPr varScale="1">
        <p:scale>
          <a:sx n="71" d="100"/>
          <a:sy n="71" d="100"/>
        </p:scale>
        <p:origin x="-3256"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8.4671916010498699E-2"/>
          <c:y val="2.0367125984251968E-2"/>
          <c:w val="0.91532808398950127"/>
          <c:h val="0.67794488188976376"/>
        </c:manualLayout>
      </c:layout>
      <c:barChart>
        <c:barDir val="col"/>
        <c:grouping val="clustered"/>
        <c:varyColors val="0"/>
        <c:ser>
          <c:idx val="0"/>
          <c:order val="0"/>
          <c:tx>
            <c:strRef>
              <c:f>Sheet1!$B$1</c:f>
              <c:strCache>
                <c:ptCount val="1"/>
                <c:pt idx="0">
                  <c:v>Series 1</c:v>
                </c:pt>
              </c:strCache>
            </c:strRef>
          </c:tx>
          <c:spPr>
            <a:gradFill rotWithShape="1">
              <a:gsLst>
                <a:gs pos="0">
                  <a:schemeClr val="accent5">
                    <a:tint val="100000"/>
                    <a:shade val="85000"/>
                    <a:satMod val="100000"/>
                    <a:lumMod val="100000"/>
                  </a:schemeClr>
                </a:gs>
                <a:gs pos="100000">
                  <a:schemeClr val="accent5">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dPt>
            <c:idx val="6"/>
            <c:invertIfNegative val="0"/>
            <c:bubble3D val="0"/>
            <c:spPr>
              <a:solidFill>
                <a:srgbClr val="FF0000"/>
              </a:soli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1-01E9-3943-AA6C-1D94FAF439D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Sheet1!$A$2:$A$8</c:f>
              <c:strCache>
                <c:ptCount val="7"/>
                <c:pt idx="0">
                  <c:v>Classroom Activities</c:v>
                </c:pt>
                <c:pt idx="1">
                  <c:v>Working in Groups Outside of Class</c:v>
                </c:pt>
                <c:pt idx="2">
                  <c:v>Practicing Writing at Home</c:v>
                </c:pt>
                <c:pt idx="3">
                  <c:v>Reading and Writing about the Textbook or other Materials</c:v>
                </c:pt>
                <c:pt idx="4">
                  <c:v>Teacher Instruction</c:v>
                </c:pt>
                <c:pt idx="5">
                  <c:v>Teacher Feedback on Homework</c:v>
                </c:pt>
                <c:pt idx="6">
                  <c:v>Writing Partner Sessions</c:v>
                </c:pt>
              </c:strCache>
            </c:strRef>
          </c:cat>
          <c:val>
            <c:numRef>
              <c:f>Sheet1!$B$2:$B$8</c:f>
              <c:numCache>
                <c:formatCode>General</c:formatCode>
                <c:ptCount val="7"/>
                <c:pt idx="0">
                  <c:v>24</c:v>
                </c:pt>
                <c:pt idx="1">
                  <c:v>24</c:v>
                </c:pt>
                <c:pt idx="2">
                  <c:v>24</c:v>
                </c:pt>
                <c:pt idx="3">
                  <c:v>29</c:v>
                </c:pt>
                <c:pt idx="4">
                  <c:v>53</c:v>
                </c:pt>
                <c:pt idx="5">
                  <c:v>59</c:v>
                </c:pt>
                <c:pt idx="6">
                  <c:v>82</c:v>
                </c:pt>
              </c:numCache>
            </c:numRef>
          </c:val>
          <c:extLst>
            <c:ext xmlns:c16="http://schemas.microsoft.com/office/drawing/2014/chart" uri="{C3380CC4-5D6E-409C-BE32-E72D297353CC}">
              <c16:uniqueId val="{00000002-01E9-3943-AA6C-1D94FAF439D1}"/>
            </c:ext>
          </c:extLst>
        </c:ser>
        <c:dLbls>
          <c:dLblPos val="outEnd"/>
          <c:showLegendKey val="0"/>
          <c:showVal val="1"/>
          <c:showCatName val="0"/>
          <c:showSerName val="0"/>
          <c:showPercent val="0"/>
          <c:showBubbleSize val="0"/>
        </c:dLbls>
        <c:gapWidth val="100"/>
        <c:overlap val="-24"/>
        <c:axId val="552206520"/>
        <c:axId val="552188096"/>
      </c:barChart>
      <c:catAx>
        <c:axId val="5522065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2188096"/>
        <c:crosses val="autoZero"/>
        <c:auto val="1"/>
        <c:lblAlgn val="ctr"/>
        <c:lblOffset val="100"/>
        <c:noMultiLvlLbl val="0"/>
      </c:catAx>
      <c:valAx>
        <c:axId val="5521880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dirty="0"/>
                  <a:t>Percentage</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22065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07974445-6B17-7A46-8206-E3FCD0EF7D63}" type="datetimeFigureOut">
              <a:rPr lang="en-US" smtClean="0"/>
              <a:t>10/13/18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F280F57-980A-0943-803A-7D43BC860616}" type="slidenum">
              <a:rPr lang="en-US" smtClean="0"/>
              <a:t>‹#›</a:t>
            </a:fld>
            <a:endParaRPr lang="en-US"/>
          </a:p>
        </p:txBody>
      </p:sp>
    </p:spTree>
    <p:extLst>
      <p:ext uri="{BB962C8B-B14F-4D97-AF65-F5344CB8AC3E}">
        <p14:creationId xmlns:p14="http://schemas.microsoft.com/office/powerpoint/2010/main" val="25714526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writing partner tutors interviewed the participating students, and made a film about the experience.  </a:t>
            </a:r>
          </a:p>
          <a:p>
            <a:r>
              <a:rPr lang="en-US" dirty="0"/>
              <a:t>It highlighted how successful and well-liked the experience had been for both tutors and clients.</a:t>
            </a:r>
          </a:p>
          <a:p>
            <a:r>
              <a:rPr lang="en-US" dirty="0"/>
              <a:t>The experience convinced me to work to extend the writing partners program– expand it to all tutors in course.</a:t>
            </a:r>
          </a:p>
          <a:p>
            <a:endParaRPr lang="en-US" dirty="0"/>
          </a:p>
        </p:txBody>
      </p:sp>
      <p:sp>
        <p:nvSpPr>
          <p:cNvPr id="4" name="Slide Number Placeholder 3"/>
          <p:cNvSpPr>
            <a:spLocks noGrp="1"/>
          </p:cNvSpPr>
          <p:nvPr>
            <p:ph type="sldNum" sz="quarter" idx="10"/>
          </p:nvPr>
        </p:nvSpPr>
        <p:spPr/>
        <p:txBody>
          <a:bodyPr/>
          <a:lstStyle/>
          <a:p>
            <a:fld id="{DF280F57-980A-0943-803A-7D43BC860616}" type="slidenum">
              <a:rPr lang="en-US" smtClean="0"/>
              <a:t>2</a:t>
            </a:fld>
            <a:endParaRPr lang="en-US"/>
          </a:p>
        </p:txBody>
      </p:sp>
    </p:spTree>
    <p:extLst>
      <p:ext uri="{BB962C8B-B14F-4D97-AF65-F5344CB8AC3E}">
        <p14:creationId xmlns:p14="http://schemas.microsoft.com/office/powerpoint/2010/main" val="3577066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Coaches: “I got to know her writing, and I could tell when she was trying out new phrases, words, and sentence structures. . . As the semester progressed, our sessions focused less on grammatical mistakes and more on idea development and constructing arguments.”</a:t>
            </a:r>
          </a:p>
          <a:p>
            <a:r>
              <a:rPr lang="en-US" dirty="0"/>
              <a:t>“She catches herself without me saying anything now. . . . I attribute this growth to pointing out sentences that I see an error in, and she had to figure out what was wrong. We also went over these topics many times.”</a:t>
            </a:r>
          </a:p>
          <a:p>
            <a:endParaRPr lang="en-GB" dirty="0"/>
          </a:p>
        </p:txBody>
      </p:sp>
      <p:sp>
        <p:nvSpPr>
          <p:cNvPr id="4" name="Slide Number Placeholder 3"/>
          <p:cNvSpPr>
            <a:spLocks noGrp="1"/>
          </p:cNvSpPr>
          <p:nvPr>
            <p:ph type="sldNum" sz="quarter" idx="10"/>
          </p:nvPr>
        </p:nvSpPr>
        <p:spPr/>
        <p:txBody>
          <a:bodyPr/>
          <a:lstStyle/>
          <a:p>
            <a:fld id="{DF280F57-980A-0943-803A-7D43BC860616}" type="slidenum">
              <a:rPr lang="en-US" smtClean="0"/>
              <a:t>29</a:t>
            </a:fld>
            <a:endParaRPr lang="en-US"/>
          </a:p>
        </p:txBody>
      </p:sp>
    </p:spTree>
    <p:extLst>
      <p:ext uri="{BB962C8B-B14F-4D97-AF65-F5344CB8AC3E}">
        <p14:creationId xmlns:p14="http://schemas.microsoft.com/office/powerpoint/2010/main" val="3875411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280F57-980A-0943-803A-7D43BC860616}" type="slidenum">
              <a:rPr lang="en-US" smtClean="0"/>
              <a:t>30</a:t>
            </a:fld>
            <a:endParaRPr lang="en-US"/>
          </a:p>
        </p:txBody>
      </p:sp>
    </p:spTree>
    <p:extLst>
      <p:ext uri="{BB962C8B-B14F-4D97-AF65-F5344CB8AC3E}">
        <p14:creationId xmlns:p14="http://schemas.microsoft.com/office/powerpoint/2010/main" val="158371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honest, it was a little like baptism by fire– working with a writing partner was intimidating, but definitely helped in the long run. It helped me feel more confident and prepared.”</a:t>
            </a:r>
          </a:p>
          <a:p>
            <a:r>
              <a:rPr lang="en-US" dirty="0"/>
              <a:t>“This experience was vital to my training to become a writing center coach.”</a:t>
            </a:r>
          </a:p>
          <a:p>
            <a:r>
              <a:rPr lang="en-US" dirty="0"/>
              <a:t>“We were able to really establish a relationship and our sessions were very enjoyable. It was also great to be able to see and track my writing partner’s progress as the semester went on. The only drawback was that it was only for one semester.”</a:t>
            </a:r>
          </a:p>
          <a:p>
            <a:endParaRPr lang="en-US" dirty="0"/>
          </a:p>
        </p:txBody>
      </p:sp>
      <p:sp>
        <p:nvSpPr>
          <p:cNvPr id="4" name="Slide Number Placeholder 3"/>
          <p:cNvSpPr>
            <a:spLocks noGrp="1"/>
          </p:cNvSpPr>
          <p:nvPr>
            <p:ph type="sldNum" sz="quarter" idx="10"/>
          </p:nvPr>
        </p:nvSpPr>
        <p:spPr/>
        <p:txBody>
          <a:bodyPr/>
          <a:lstStyle/>
          <a:p>
            <a:fld id="{DF280F57-980A-0943-803A-7D43BC860616}" type="slidenum">
              <a:rPr lang="en-US" smtClean="0"/>
              <a:t>32</a:t>
            </a:fld>
            <a:endParaRPr lang="en-US"/>
          </a:p>
        </p:txBody>
      </p:sp>
    </p:spTree>
    <p:extLst>
      <p:ext uri="{BB962C8B-B14F-4D97-AF65-F5344CB8AC3E}">
        <p14:creationId xmlns:p14="http://schemas.microsoft.com/office/powerpoint/2010/main" val="3586622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280F57-980A-0943-803A-7D43BC860616}" type="slidenum">
              <a:rPr lang="en-US" smtClean="0"/>
              <a:t>33</a:t>
            </a:fld>
            <a:endParaRPr lang="en-US"/>
          </a:p>
        </p:txBody>
      </p:sp>
    </p:spTree>
    <p:extLst>
      <p:ext uri="{BB962C8B-B14F-4D97-AF65-F5344CB8AC3E}">
        <p14:creationId xmlns:p14="http://schemas.microsoft.com/office/powerpoint/2010/main" val="2696005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280F57-980A-0943-803A-7D43BC860616}" type="slidenum">
              <a:rPr lang="en-US" smtClean="0"/>
              <a:t>34</a:t>
            </a:fld>
            <a:endParaRPr lang="en-US"/>
          </a:p>
        </p:txBody>
      </p:sp>
    </p:spTree>
    <p:extLst>
      <p:ext uri="{BB962C8B-B14F-4D97-AF65-F5344CB8AC3E}">
        <p14:creationId xmlns:p14="http://schemas.microsoft.com/office/powerpoint/2010/main" val="494535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F280F57-980A-0943-803A-7D43BC860616}" type="slidenum">
              <a:rPr lang="en-US" smtClean="0"/>
              <a:t>35</a:t>
            </a:fld>
            <a:endParaRPr lang="en-US"/>
          </a:p>
        </p:txBody>
      </p:sp>
    </p:spTree>
    <p:extLst>
      <p:ext uri="{BB962C8B-B14F-4D97-AF65-F5344CB8AC3E}">
        <p14:creationId xmlns:p14="http://schemas.microsoft.com/office/powerpoint/2010/main" val="401235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 activities, working in groups outside of class, and studying and practicing writing at home 24%</a:t>
            </a:r>
          </a:p>
          <a:p>
            <a:r>
              <a:rPr lang="en-US" dirty="0"/>
              <a:t>Reading and writing about the textbook or other readings 29%</a:t>
            </a:r>
          </a:p>
          <a:p>
            <a:r>
              <a:rPr lang="en-US" dirty="0"/>
              <a:t>Teacher instruction 53%</a:t>
            </a:r>
          </a:p>
          <a:p>
            <a:r>
              <a:rPr lang="en-US" dirty="0"/>
              <a:t>Teacher feedback on homework 59%</a:t>
            </a:r>
          </a:p>
          <a:p>
            <a:r>
              <a:rPr lang="en-US" dirty="0">
                <a:solidFill>
                  <a:srgbClr val="FF0000"/>
                </a:solidFill>
              </a:rPr>
              <a:t>Writing Partner sessions 82%</a:t>
            </a:r>
          </a:p>
          <a:p>
            <a:endParaRPr lang="en-GB" dirty="0"/>
          </a:p>
        </p:txBody>
      </p:sp>
      <p:sp>
        <p:nvSpPr>
          <p:cNvPr id="4" name="Slide Number Placeholder 3"/>
          <p:cNvSpPr>
            <a:spLocks noGrp="1"/>
          </p:cNvSpPr>
          <p:nvPr>
            <p:ph type="sldNum" sz="quarter" idx="10"/>
          </p:nvPr>
        </p:nvSpPr>
        <p:spPr/>
        <p:txBody>
          <a:bodyPr/>
          <a:lstStyle/>
          <a:p>
            <a:fld id="{DF280F57-980A-0943-803A-7D43BC860616}" type="slidenum">
              <a:rPr lang="en-US" smtClean="0"/>
              <a:t>36</a:t>
            </a:fld>
            <a:endParaRPr lang="en-US"/>
          </a:p>
        </p:txBody>
      </p:sp>
    </p:spTree>
    <p:extLst>
      <p:ext uri="{BB962C8B-B14F-4D97-AF65-F5344CB8AC3E}">
        <p14:creationId xmlns:p14="http://schemas.microsoft.com/office/powerpoint/2010/main" val="61749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280F57-980A-0943-803A-7D43BC860616}" type="slidenum">
              <a:rPr lang="en-US" smtClean="0"/>
              <a:t>39</a:t>
            </a:fld>
            <a:endParaRPr lang="en-US"/>
          </a:p>
        </p:txBody>
      </p:sp>
    </p:spTree>
    <p:extLst>
      <p:ext uri="{BB962C8B-B14F-4D97-AF65-F5344CB8AC3E}">
        <p14:creationId xmlns:p14="http://schemas.microsoft.com/office/powerpoint/2010/main" val="186643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Anxiety,</a:t>
            </a:r>
            <a:r>
              <a:rPr lang="en-US" baseline="0" dirty="0"/>
              <a:t> self-consciousness,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Furthermore, when the affective filter blocks comprehensible input, acquisition fails or occurs to a lesser extent then when the affective filter supports the intake of comprehensible input. The affective filter, therefore, accounts for individual variation in second language acquisition. Second language instruction can and should work to minimize the effects of the affective filter.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Read more at http://</a:t>
            </a:r>
            <a:r>
              <a:rPr lang="en-US" dirty="0" err="1"/>
              <a:t>www.linguisticsgirl.com</a:t>
            </a:r>
            <a:r>
              <a:rPr lang="en-US" dirty="0"/>
              <a:t>/the-affective-filter-hypothesis-definition-and-criticism/#xOYlbvrEH2gjmtb9.99</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 criticisms</a:t>
            </a:r>
            <a:r>
              <a:rPr lang="en-US" baseline="0" dirty="0"/>
              <a:t> of </a:t>
            </a:r>
            <a:r>
              <a:rPr lang="en-US" baseline="0" dirty="0" err="1"/>
              <a:t>english</a:t>
            </a:r>
            <a:r>
              <a:rPr lang="en-US" baseline="0" dirty="0"/>
              <a:t> teaching in China– no speaking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Speaking causes most anxiety for ELL learners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Young, D. (1990). "An Investigation of Students' Perspective on Anxiety and Speaking." Foreign Language Annals. 23:539-553</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F280F57-980A-0943-803A-7D43BC860616}" type="slidenum">
              <a:rPr lang="en-US" smtClean="0"/>
              <a:t>4</a:t>
            </a:fld>
            <a:endParaRPr lang="en-US"/>
          </a:p>
        </p:txBody>
      </p:sp>
    </p:spTree>
    <p:extLst>
      <p:ext uri="{BB962C8B-B14F-4D97-AF65-F5344CB8AC3E}">
        <p14:creationId xmlns:p14="http://schemas.microsoft.com/office/powerpoint/2010/main" val="259015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got confidence to practice my English in front of people.”</a:t>
            </a:r>
          </a:p>
          <a:p>
            <a:r>
              <a:rPr lang="en-US" dirty="0"/>
              <a:t>“We did speaking and writing in English all the time; almost all the speaking topics were not prepared, we just talked about our weekend, our projects, and even funny things. . . So I think that’s very useful.”</a:t>
            </a:r>
          </a:p>
          <a:p>
            <a:r>
              <a:rPr lang="en-US" dirty="0"/>
              <a:t>“I started to talk with my classmates even [though] they are not Chinese.”</a:t>
            </a:r>
          </a:p>
        </p:txBody>
      </p:sp>
      <p:sp>
        <p:nvSpPr>
          <p:cNvPr id="4" name="Slide Number Placeholder 3"/>
          <p:cNvSpPr>
            <a:spLocks noGrp="1"/>
          </p:cNvSpPr>
          <p:nvPr>
            <p:ph type="sldNum" sz="quarter" idx="10"/>
          </p:nvPr>
        </p:nvSpPr>
        <p:spPr/>
        <p:txBody>
          <a:bodyPr/>
          <a:lstStyle/>
          <a:p>
            <a:fld id="{DF280F57-980A-0943-803A-7D43BC860616}" type="slidenum">
              <a:rPr lang="en-US" smtClean="0"/>
              <a:t>6</a:t>
            </a:fld>
            <a:endParaRPr lang="en-US"/>
          </a:p>
        </p:txBody>
      </p:sp>
    </p:spTree>
    <p:extLst>
      <p:ext uri="{BB962C8B-B14F-4D97-AF65-F5344CB8AC3E}">
        <p14:creationId xmlns:p14="http://schemas.microsoft.com/office/powerpoint/2010/main" val="418624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30000" dirty="0"/>
              <a:t>nd</a:t>
            </a:r>
            <a:r>
              <a:rPr lang="en-US" dirty="0"/>
              <a:t> benefit– coach learns to listen </a:t>
            </a:r>
          </a:p>
          <a:p>
            <a:r>
              <a:rPr lang="en-US" dirty="0"/>
              <a:t>Coach quotes-- </a:t>
            </a:r>
          </a:p>
        </p:txBody>
      </p:sp>
      <p:sp>
        <p:nvSpPr>
          <p:cNvPr id="4" name="Slide Number Placeholder 3"/>
          <p:cNvSpPr>
            <a:spLocks noGrp="1"/>
          </p:cNvSpPr>
          <p:nvPr>
            <p:ph type="sldNum" sz="quarter" idx="10"/>
          </p:nvPr>
        </p:nvSpPr>
        <p:spPr/>
        <p:txBody>
          <a:bodyPr/>
          <a:lstStyle/>
          <a:p>
            <a:fld id="{DF280F57-980A-0943-803A-7D43BC860616}" type="slidenum">
              <a:rPr lang="en-US" smtClean="0"/>
              <a:t>9</a:t>
            </a:fld>
            <a:endParaRPr lang="en-US"/>
          </a:p>
        </p:txBody>
      </p:sp>
    </p:spTree>
    <p:extLst>
      <p:ext uri="{BB962C8B-B14F-4D97-AF65-F5344CB8AC3E}">
        <p14:creationId xmlns:p14="http://schemas.microsoft.com/office/powerpoint/2010/main" val="287902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Jessica Williams</a:t>
            </a:r>
          </a:p>
          <a:p>
            <a:endParaRPr lang="en-US" dirty="0"/>
          </a:p>
          <a:p>
            <a:r>
              <a:rPr lang="en-US" dirty="0"/>
              <a:t>(Similar</a:t>
            </a:r>
            <a:r>
              <a:rPr lang="en-US" baseline="0" dirty="0"/>
              <a:t> to </a:t>
            </a:r>
            <a:r>
              <a:rPr lang="en-US" baseline="0" dirty="0" err="1"/>
              <a:t>Krashen’s</a:t>
            </a:r>
            <a:r>
              <a:rPr lang="en-US" baseline="0" dirty="0"/>
              <a:t> input hypothesis)</a:t>
            </a:r>
            <a:endParaRPr lang="en-US" dirty="0"/>
          </a:p>
          <a:p>
            <a:r>
              <a:rPr lang="en-US" dirty="0"/>
              <a:t>Writing Centers</a:t>
            </a:r>
            <a:r>
              <a:rPr lang="en-US" baseline="0" dirty="0"/>
              <a:t> have always emphasized the importance of the tutee’s involvement– and this can be particularly challenging with Chinese students, for cultural as well as linguistic reasons.  Affective filter explains why it is so crucial for learners to lower their affective filter---real conversation also allows for real interaction.</a:t>
            </a:r>
          </a:p>
          <a:p>
            <a:r>
              <a:rPr lang="en-US" baseline="0" dirty="0"/>
              <a:t>the interaction hypothesis claims that comprehensible input is important for language learning. In addition, it claims that the effectiveness of comprehensible input is greatly increased when learners have to negotiate for meaning.[6] This occurs when there is a breakdown in communication which interlocutors attempt to overcome.[7] One of the participants in a conversation will say something that the other does not understand; the participants will then use various communicative strategies to help the interaction progress. The strategies used when negotiating meaning may include slowing down speech, speaking more deliberately, requests for clarification or repair of speech, or paraphrases.[8]</a:t>
            </a:r>
          </a:p>
          <a:p>
            <a:endParaRPr lang="en-US" baseline="0" dirty="0"/>
          </a:p>
          <a:p>
            <a:r>
              <a:rPr lang="en-US" baseline="0" dirty="0"/>
              <a:t>Interactions often result in learners receiving negative evidence.[7][6] That is, if learners say something that their interlocutors do not understand, after negotiation the interlocutors may model the correct language form. In doing this, learners can receive feedback on their production and on grammar that they have not yet mastered.[6] The process of interaction may also result in learners receiving more input from their interlocutors than they would otherwise.[7] Furthermore, if learners stop to clarify things that they do not understand, they may have more time to process the input they receive. This can lead to better understanding and possibly the acquisition of new language forms.[6] Finally, interactions may serve as a way of focusing learners' attention on a difference between their knowledge of the target language and the reality of what they are hearing; it may also focus their attention on a part of the target language of which they are not yet aware.[5]</a:t>
            </a:r>
          </a:p>
          <a:p>
            <a:endParaRPr lang="en-US" baseline="0" dirty="0"/>
          </a:p>
        </p:txBody>
      </p:sp>
      <p:sp>
        <p:nvSpPr>
          <p:cNvPr id="4" name="Slide Number Placeholder 3"/>
          <p:cNvSpPr>
            <a:spLocks noGrp="1"/>
          </p:cNvSpPr>
          <p:nvPr>
            <p:ph type="sldNum" sz="quarter" idx="10"/>
          </p:nvPr>
        </p:nvSpPr>
        <p:spPr/>
        <p:txBody>
          <a:bodyPr/>
          <a:lstStyle/>
          <a:p>
            <a:fld id="{DF280F57-980A-0943-803A-7D43BC860616}" type="slidenum">
              <a:rPr lang="en-US" smtClean="0"/>
              <a:t>12</a:t>
            </a:fld>
            <a:endParaRPr lang="en-US"/>
          </a:p>
        </p:txBody>
      </p:sp>
    </p:spTree>
    <p:extLst>
      <p:ext uri="{BB962C8B-B14F-4D97-AF65-F5344CB8AC3E}">
        <p14:creationId xmlns:p14="http://schemas.microsoft.com/office/powerpoint/2010/main" val="49836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baseline="30000" dirty="0"/>
              <a:t>rd</a:t>
            </a:r>
            <a:r>
              <a:rPr lang="en-US" dirty="0"/>
              <a:t> benefit—</a:t>
            </a:r>
          </a:p>
          <a:p>
            <a:r>
              <a:rPr lang="en-US" dirty="0"/>
              <a:t>Along with this increase</a:t>
            </a:r>
            <a:r>
              <a:rPr lang="en-US" baseline="0" dirty="0"/>
              <a:t> in confidence in speaking English– came an increase in </a:t>
            </a:r>
            <a:r>
              <a:rPr lang="en-US" dirty="0"/>
              <a:t>participation.</a:t>
            </a:r>
          </a:p>
          <a:p>
            <a:r>
              <a:rPr lang="en-US" dirty="0"/>
              <a:t>Did student ask more questions as the semester went on? Did you feel more comfortable asking the student questions? Did the pair seem less stressed?</a:t>
            </a:r>
          </a:p>
          <a:p>
            <a:endParaRPr lang="en-US" dirty="0"/>
          </a:p>
          <a:p>
            <a:r>
              <a:rPr lang="en-US" dirty="0"/>
              <a:t>“There wasn’t much collaboration happening at the beginning. . . . As we continued throughout the semester, [my partner] became a true partner. He provides input.”</a:t>
            </a:r>
          </a:p>
          <a:p>
            <a:r>
              <a:rPr lang="en-US" dirty="0"/>
              <a:t>“[My partner] was very timid to ask questions in the first few sessions.  However, now she is much more willing to ask in order to better understand.”</a:t>
            </a:r>
          </a:p>
          <a:p>
            <a:r>
              <a:rPr lang="en-US" dirty="0"/>
              <a:t>“My partner has come more comfortable asking me questions. . . . He has wonderful ideas, and we often work on making sure they are coming across.”</a:t>
            </a:r>
          </a:p>
          <a:p>
            <a:endParaRPr lang="en-US" dirty="0"/>
          </a:p>
          <a:p>
            <a:endParaRPr lang="en-US" dirty="0"/>
          </a:p>
        </p:txBody>
      </p:sp>
      <p:sp>
        <p:nvSpPr>
          <p:cNvPr id="4" name="Slide Number Placeholder 3"/>
          <p:cNvSpPr>
            <a:spLocks noGrp="1"/>
          </p:cNvSpPr>
          <p:nvPr>
            <p:ph type="sldNum" sz="quarter" idx="10"/>
          </p:nvPr>
        </p:nvSpPr>
        <p:spPr/>
        <p:txBody>
          <a:bodyPr/>
          <a:lstStyle/>
          <a:p>
            <a:fld id="{DF280F57-980A-0943-803A-7D43BC860616}" type="slidenum">
              <a:rPr lang="en-US" smtClean="0"/>
              <a:t>13</a:t>
            </a:fld>
            <a:endParaRPr lang="en-US"/>
          </a:p>
        </p:txBody>
      </p:sp>
    </p:spTree>
    <p:extLst>
      <p:ext uri="{BB962C8B-B14F-4D97-AF65-F5344CB8AC3E}">
        <p14:creationId xmlns:p14="http://schemas.microsoft.com/office/powerpoint/2010/main" val="315694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from</a:t>
            </a:r>
            <a:r>
              <a:rPr lang="en-US" baseline="0" dirty="0"/>
              <a:t> the observations in particular we see that in most of the pairs, negotiation increased during the semester.</a:t>
            </a:r>
          </a:p>
          <a:p>
            <a:r>
              <a:rPr lang="en-US" baseline="0" dirty="0"/>
              <a:t>This signifies communication– back and forth dialogue, </a:t>
            </a:r>
          </a:p>
          <a:p>
            <a:r>
              <a:rPr lang="en-US" baseline="0" dirty="0"/>
              <a:t>Makes individualized instruction possible, scaffolding possible-- .</a:t>
            </a:r>
          </a:p>
          <a:p>
            <a:endParaRPr lang="en-US" baseline="0" dirty="0"/>
          </a:p>
          <a:p>
            <a:r>
              <a:rPr lang="en-US" dirty="0"/>
              <a:t>“The first session that I observed was a little cold and both parties seemed uncomfortable. However, the second session [at the end of the semester] ran much smoother. . . .dialogue went on the entire session.”</a:t>
            </a:r>
          </a:p>
          <a:p>
            <a:r>
              <a:rPr lang="en-US" dirty="0"/>
              <a:t>“They seemed more self-confident, and more willing to ask questions.”</a:t>
            </a:r>
          </a:p>
          <a:p>
            <a:r>
              <a:rPr lang="en-US" dirty="0"/>
              <a:t>“Learning definitely seems to be easier for people who are relaxed, rather than the uptight, shy, self-conscious people I have seen come in for sessions.”</a:t>
            </a:r>
          </a:p>
          <a:p>
            <a:endParaRPr lang="en-US" baseline="0" dirty="0"/>
          </a:p>
        </p:txBody>
      </p:sp>
      <p:sp>
        <p:nvSpPr>
          <p:cNvPr id="4" name="Slide Number Placeholder 3"/>
          <p:cNvSpPr>
            <a:spLocks noGrp="1"/>
          </p:cNvSpPr>
          <p:nvPr>
            <p:ph type="sldNum" sz="quarter" idx="10"/>
          </p:nvPr>
        </p:nvSpPr>
        <p:spPr/>
        <p:txBody>
          <a:bodyPr/>
          <a:lstStyle/>
          <a:p>
            <a:fld id="{DF280F57-980A-0943-803A-7D43BC860616}" type="slidenum">
              <a:rPr lang="en-US" smtClean="0"/>
              <a:t>16</a:t>
            </a:fld>
            <a:endParaRPr lang="en-US"/>
          </a:p>
        </p:txBody>
      </p:sp>
    </p:spTree>
    <p:extLst>
      <p:ext uri="{BB962C8B-B14F-4D97-AF65-F5344CB8AC3E}">
        <p14:creationId xmlns:p14="http://schemas.microsoft.com/office/powerpoint/2010/main" val="389252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4</a:t>
            </a:r>
            <a:r>
              <a:rPr lang="en-US" baseline="30000" dirty="0"/>
              <a:t>th</a:t>
            </a:r>
            <a:r>
              <a:rPr lang="en-US" dirty="0"/>
              <a:t> benefit--- Coaches also learned participation strategies– how to draw out their partner, how to ask questions, how to see the relationship</a:t>
            </a:r>
            <a:r>
              <a:rPr lang="en-US" baseline="0" dirty="0"/>
              <a:t> as a two-way dialogue.</a:t>
            </a:r>
          </a:p>
          <a:p>
            <a:endParaRPr lang="en-US" dirty="0"/>
          </a:p>
        </p:txBody>
      </p:sp>
      <p:sp>
        <p:nvSpPr>
          <p:cNvPr id="4" name="Slide Number Placeholder 3"/>
          <p:cNvSpPr>
            <a:spLocks noGrp="1"/>
          </p:cNvSpPr>
          <p:nvPr>
            <p:ph type="sldNum" sz="quarter" idx="10"/>
          </p:nvPr>
        </p:nvSpPr>
        <p:spPr/>
        <p:txBody>
          <a:bodyPr/>
          <a:lstStyle/>
          <a:p>
            <a:fld id="{DF280F57-980A-0943-803A-7D43BC860616}" type="slidenum">
              <a:rPr lang="en-US" smtClean="0"/>
              <a:t>19</a:t>
            </a:fld>
            <a:endParaRPr lang="en-US"/>
          </a:p>
        </p:txBody>
      </p:sp>
    </p:spTree>
    <p:extLst>
      <p:ext uri="{BB962C8B-B14F-4D97-AF65-F5344CB8AC3E}">
        <p14:creationId xmlns:p14="http://schemas.microsoft.com/office/powerpoint/2010/main" val="271614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cognitive theory– If we work with the writing partner model,</a:t>
            </a:r>
            <a:r>
              <a:rPr lang="en-US" baseline="0" dirty="0"/>
              <a:t> better individualized instruction is possible. We know how important it is for learners to have invention that is both graduated and contingent—</a:t>
            </a:r>
          </a:p>
          <a:p>
            <a:r>
              <a:rPr lang="en-US" baseline="0" dirty="0"/>
              <a:t>And Vygotsky talks about this zone of proximal development– which is also in a state of constant flux.</a:t>
            </a:r>
          </a:p>
          <a:p>
            <a:r>
              <a:rPr lang="en-US" baseline="0" dirty="0"/>
              <a:t>Instead of being burdened with ideas about being more or less directive for ELL writers as a group– focus on what your learner needs.</a:t>
            </a:r>
            <a:endParaRPr lang="en-US" dirty="0"/>
          </a:p>
        </p:txBody>
      </p:sp>
      <p:sp>
        <p:nvSpPr>
          <p:cNvPr id="4" name="Slide Number Placeholder 3"/>
          <p:cNvSpPr>
            <a:spLocks noGrp="1"/>
          </p:cNvSpPr>
          <p:nvPr>
            <p:ph type="sldNum" sz="quarter" idx="10"/>
          </p:nvPr>
        </p:nvSpPr>
        <p:spPr/>
        <p:txBody>
          <a:bodyPr/>
          <a:lstStyle/>
          <a:p>
            <a:fld id="{DF280F57-980A-0943-803A-7D43BC860616}" type="slidenum">
              <a:rPr lang="en-US" smtClean="0"/>
              <a:t>21</a:t>
            </a:fld>
            <a:endParaRPr lang="en-US"/>
          </a:p>
        </p:txBody>
      </p:sp>
    </p:spTree>
    <p:extLst>
      <p:ext uri="{BB962C8B-B14F-4D97-AF65-F5344CB8AC3E}">
        <p14:creationId xmlns:p14="http://schemas.microsoft.com/office/powerpoint/2010/main" val="1701570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8D91A-A2EE-4B54-B3C6-F6C67903BA9C}" type="datetime1">
              <a:rPr lang="en-US" smtClean="0"/>
              <a:pPr/>
              <a:t>10/13/18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28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9785C6-EBAF-49D5-AD4D-BABF4DFAAD59}" type="datetime1">
              <a:rPr lang="en-US" smtClean="0"/>
              <a:pPr/>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21612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10/13/18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45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pPr/>
              <a:t>10/13/18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428560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B47B5-C739-4DAE-AACD-CC58CA843AC4}" type="datetime1">
              <a:rPr lang="en-US" smtClean="0"/>
              <a:pPr/>
              <a:t>10/13/18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77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10/13/18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426613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10/13/18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64263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0D3E6-EF16-4488-94A4-211508FE4682}" type="datetime1">
              <a:rPr lang="en-US" smtClean="0"/>
              <a:pPr/>
              <a:t>10/13/18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250033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pPr/>
              <a:t>10/13/18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43218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73C2C-6BD0-40EC-8D8D-4D51F089C5EB}" type="datetime1">
              <a:rPr lang="en-US" smtClean="0"/>
              <a:pPr/>
              <a:t>10/13/18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40641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D377F5C-EDA7-4864-9756-35769B0E62CF}" type="datetime1">
              <a:rPr lang="en-US" smtClean="0"/>
              <a:pPr/>
              <a:t>10/13/18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75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8B99C93-F56F-46AB-9EB8-53614A95B15F}" type="datetime1">
              <a:rPr lang="en-US" smtClean="0"/>
              <a:pPr/>
              <a:t>10/13/18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84A37A-AFC2-4A01-80A1-FC20F2C0D5BB}"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141780"/>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Writing Partners Program</a:t>
            </a:r>
          </a:p>
        </p:txBody>
      </p:sp>
      <p:sp>
        <p:nvSpPr>
          <p:cNvPr id="2" name="Subtitle 1"/>
          <p:cNvSpPr>
            <a:spLocks noGrp="1"/>
          </p:cNvSpPr>
          <p:nvPr>
            <p:ph type="subTitle" idx="1"/>
          </p:nvPr>
        </p:nvSpPr>
        <p:spPr/>
        <p:txBody>
          <a:bodyPr>
            <a:normAutofit/>
          </a:bodyPr>
          <a:lstStyle/>
          <a:p>
            <a:r>
              <a:rPr lang="en-US" dirty="0"/>
              <a:t>Case Study of ELL Students &amp; Beginning Coaches</a:t>
            </a:r>
          </a:p>
        </p:txBody>
      </p:sp>
    </p:spTree>
    <p:extLst>
      <p:ext uri="{BB962C8B-B14F-4D97-AF65-F5344CB8AC3E}">
        <p14:creationId xmlns:p14="http://schemas.microsoft.com/office/powerpoint/2010/main" val="315226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5584" y="1351508"/>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30041" y="4944998"/>
            <a:ext cx="822892" cy="682696"/>
          </a:xfrm>
          <a:prstGeom prst="rect">
            <a:avLst/>
          </a:prstGeom>
        </p:spPr>
      </p:pic>
      <p:sp>
        <p:nvSpPr>
          <p:cNvPr id="6" name="TextBox 5"/>
          <p:cNvSpPr txBox="1"/>
          <p:nvPr/>
        </p:nvSpPr>
        <p:spPr>
          <a:xfrm>
            <a:off x="897467" y="2367171"/>
            <a:ext cx="8161866" cy="2123658"/>
          </a:xfrm>
          <a:prstGeom prst="rect">
            <a:avLst/>
          </a:prstGeom>
          <a:noFill/>
        </p:spPr>
        <p:txBody>
          <a:bodyPr wrap="square" rtlCol="0" anchor="ctr" anchorCtr="1">
            <a:spAutoFit/>
          </a:bodyPr>
          <a:lstStyle/>
          <a:p>
            <a:r>
              <a:rPr lang="en-US" sz="4400" dirty="0"/>
              <a:t>I was so scared I wouldn’t be able to understand my writing partner at all, but it hasn’t been a problem.</a:t>
            </a:r>
            <a:endParaRPr lang="en-GB" sz="4400" dirty="0"/>
          </a:p>
        </p:txBody>
      </p:sp>
      <p:sp>
        <p:nvSpPr>
          <p:cNvPr id="7" name="Rectangle 6"/>
          <p:cNvSpPr/>
          <p:nvPr/>
        </p:nvSpPr>
        <p:spPr>
          <a:xfrm rot="16200000">
            <a:off x="-521937" y="3664565"/>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32572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5584" y="1351508"/>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30041" y="4944998"/>
            <a:ext cx="822892" cy="682696"/>
          </a:xfrm>
          <a:prstGeom prst="rect">
            <a:avLst/>
          </a:prstGeom>
        </p:spPr>
      </p:pic>
      <p:sp>
        <p:nvSpPr>
          <p:cNvPr id="6" name="TextBox 5"/>
          <p:cNvSpPr txBox="1"/>
          <p:nvPr/>
        </p:nvSpPr>
        <p:spPr>
          <a:xfrm>
            <a:off x="691727" y="2028616"/>
            <a:ext cx="8161866" cy="2800767"/>
          </a:xfrm>
          <a:prstGeom prst="rect">
            <a:avLst/>
          </a:prstGeom>
          <a:noFill/>
        </p:spPr>
        <p:txBody>
          <a:bodyPr wrap="square" rtlCol="0" anchor="ctr" anchorCtr="1">
            <a:spAutoFit/>
          </a:bodyPr>
          <a:lstStyle/>
          <a:p>
            <a:r>
              <a:rPr lang="en-US" sz="4400" dirty="0"/>
              <a:t>I have more confidence that I can communicate and understand students who speak English as a second language</a:t>
            </a:r>
            <a:endParaRPr lang="en-GB" sz="4400" dirty="0"/>
          </a:p>
        </p:txBody>
      </p:sp>
      <p:sp>
        <p:nvSpPr>
          <p:cNvPr id="7" name="Rectangle 6"/>
          <p:cNvSpPr/>
          <p:nvPr/>
        </p:nvSpPr>
        <p:spPr>
          <a:xfrm rot="16200000">
            <a:off x="-521937" y="3664565"/>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357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Interaction Hypothesis– Michael  long (1996)</a:t>
            </a:r>
          </a:p>
        </p:txBody>
      </p:sp>
      <p:sp>
        <p:nvSpPr>
          <p:cNvPr id="3" name="Content Placeholder 2"/>
          <p:cNvSpPr>
            <a:spLocks noGrp="1"/>
          </p:cNvSpPr>
          <p:nvPr>
            <p:ph idx="1"/>
          </p:nvPr>
        </p:nvSpPr>
        <p:spPr/>
        <p:txBody>
          <a:bodyPr>
            <a:normAutofit/>
          </a:bodyPr>
          <a:lstStyle/>
          <a:p>
            <a:pPr marL="114300" indent="0">
              <a:buNone/>
            </a:pPr>
            <a:endParaRPr lang="en-US" dirty="0"/>
          </a:p>
          <a:p>
            <a:r>
              <a:rPr lang="en-US" dirty="0"/>
              <a:t>Posits comprehensible input is crucial for language learning.</a:t>
            </a:r>
          </a:p>
          <a:p>
            <a:r>
              <a:rPr lang="en-US" dirty="0"/>
              <a:t> The effectiveness of comprehensible input is actually </a:t>
            </a:r>
            <a:r>
              <a:rPr lang="en-US" i="1" dirty="0"/>
              <a:t>increased</a:t>
            </a:r>
            <a:r>
              <a:rPr lang="en-US" dirty="0"/>
              <a:t> when interlocutors are </a:t>
            </a:r>
            <a:r>
              <a:rPr lang="en-US" i="1" dirty="0"/>
              <a:t>unable</a:t>
            </a:r>
            <a:r>
              <a:rPr lang="en-US" dirty="0"/>
              <a:t> to understand each other and must negotiate until mutual comprehension is reached.  </a:t>
            </a:r>
          </a:p>
          <a:p>
            <a:r>
              <a:rPr lang="en-US" dirty="0"/>
              <a:t>“It is not simply the outcome of negotiation. . . But the actual participation in the negotiation that facilitates [language] acquisition” (Williams 82). </a:t>
            </a:r>
          </a:p>
          <a:p>
            <a:endParaRPr lang="en-US" dirty="0"/>
          </a:p>
        </p:txBody>
      </p:sp>
    </p:spTree>
    <p:extLst>
      <p:ext uri="{BB962C8B-B14F-4D97-AF65-F5344CB8AC3E}">
        <p14:creationId xmlns:p14="http://schemas.microsoft.com/office/powerpoint/2010/main" val="358101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Increased interaction</a:t>
            </a:r>
          </a:p>
        </p:txBody>
      </p:sp>
      <p:sp>
        <p:nvSpPr>
          <p:cNvPr id="3" name="Content Placeholder 2"/>
          <p:cNvSpPr>
            <a:spLocks noGrp="1"/>
          </p:cNvSpPr>
          <p:nvPr>
            <p:ph idx="1"/>
          </p:nvPr>
        </p:nvSpPr>
        <p:spPr/>
        <p:txBody>
          <a:bodyPr>
            <a:normAutofit/>
          </a:bodyPr>
          <a:lstStyle/>
          <a:p>
            <a:pPr marL="114300" indent="0">
              <a:buNone/>
            </a:pPr>
            <a:r>
              <a:rPr lang="en-US" dirty="0"/>
              <a:t>As the semester went on, coaches noticed an increase in their partner’s input.</a:t>
            </a:r>
          </a:p>
          <a:p>
            <a:pPr marL="114300" indent="0">
              <a:buNone/>
            </a:pPr>
            <a:endParaRPr lang="en-US" dirty="0"/>
          </a:p>
        </p:txBody>
      </p:sp>
    </p:spTree>
    <p:extLst>
      <p:ext uri="{BB962C8B-B14F-4D97-AF65-F5344CB8AC3E}">
        <p14:creationId xmlns:p14="http://schemas.microsoft.com/office/powerpoint/2010/main" val="354549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1320" y="631894"/>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06541" y="5577881"/>
            <a:ext cx="822892" cy="682696"/>
          </a:xfrm>
          <a:prstGeom prst="rect">
            <a:avLst/>
          </a:prstGeom>
        </p:spPr>
      </p:pic>
      <p:sp>
        <p:nvSpPr>
          <p:cNvPr id="6" name="TextBox 5"/>
          <p:cNvSpPr txBox="1"/>
          <p:nvPr/>
        </p:nvSpPr>
        <p:spPr>
          <a:xfrm>
            <a:off x="973667" y="797511"/>
            <a:ext cx="7196667" cy="5262979"/>
          </a:xfrm>
          <a:prstGeom prst="rect">
            <a:avLst/>
          </a:prstGeom>
          <a:noFill/>
        </p:spPr>
        <p:txBody>
          <a:bodyPr wrap="square" rtlCol="0" anchor="ctr" anchorCtr="1">
            <a:spAutoFit/>
          </a:bodyPr>
          <a:lstStyle/>
          <a:p>
            <a:r>
              <a:rPr lang="en-US" sz="4800" dirty="0"/>
              <a:t>There wasn’t much collaboration happening at the beginning. . . . As we continued throughout the semester, [my partner] became a true partner. He provides input.</a:t>
            </a:r>
            <a:endParaRPr lang="en-GB" sz="4800" dirty="0"/>
          </a:p>
        </p:txBody>
      </p:sp>
      <p:sp>
        <p:nvSpPr>
          <p:cNvPr id="7" name="Rectangle 6"/>
          <p:cNvSpPr/>
          <p:nvPr/>
        </p:nvSpPr>
        <p:spPr>
          <a:xfrm rot="16200000">
            <a:off x="-521937" y="3664565"/>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9949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2053" y="973242"/>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15231" y="5228604"/>
            <a:ext cx="822892" cy="682696"/>
          </a:xfrm>
          <a:prstGeom prst="rect">
            <a:avLst/>
          </a:prstGeom>
        </p:spPr>
      </p:pic>
      <p:sp>
        <p:nvSpPr>
          <p:cNvPr id="6" name="TextBox 5"/>
          <p:cNvSpPr txBox="1"/>
          <p:nvPr/>
        </p:nvSpPr>
        <p:spPr>
          <a:xfrm>
            <a:off x="973667" y="1166843"/>
            <a:ext cx="7196667" cy="4524315"/>
          </a:xfrm>
          <a:prstGeom prst="rect">
            <a:avLst/>
          </a:prstGeom>
          <a:noFill/>
        </p:spPr>
        <p:txBody>
          <a:bodyPr wrap="square" rtlCol="0" anchor="ctr" anchorCtr="1">
            <a:spAutoFit/>
          </a:bodyPr>
          <a:lstStyle/>
          <a:p>
            <a:r>
              <a:rPr lang="en-US" sz="4800" dirty="0"/>
              <a:t>My partner has come more comfortable asking me questions. . . . He has wonderful ideas, and we often work on making sure they are coming across.</a:t>
            </a:r>
          </a:p>
        </p:txBody>
      </p:sp>
      <p:sp>
        <p:nvSpPr>
          <p:cNvPr id="7" name="Rectangle 6"/>
          <p:cNvSpPr/>
          <p:nvPr/>
        </p:nvSpPr>
        <p:spPr>
          <a:xfrm rot="16200000">
            <a:off x="-521937" y="3664565"/>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2405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OBSERVATIONS: NOTICED INCREASED INTERACTIVENESS</a:t>
            </a:r>
          </a:p>
        </p:txBody>
      </p:sp>
      <p:sp>
        <p:nvSpPr>
          <p:cNvPr id="3" name="Content Placeholder 2"/>
          <p:cNvSpPr>
            <a:spLocks noGrp="1"/>
          </p:cNvSpPr>
          <p:nvPr>
            <p:ph idx="1"/>
          </p:nvPr>
        </p:nvSpPr>
        <p:spPr/>
        <p:txBody>
          <a:bodyPr>
            <a:normAutofit/>
          </a:bodyPr>
          <a:lstStyle/>
          <a:p>
            <a:endParaRPr lang="en-US" dirty="0"/>
          </a:p>
          <a:p>
            <a:r>
              <a:rPr lang="en-US" dirty="0"/>
              <a:t>Most pairs became noticeably more interactive as the semester progressed. </a:t>
            </a:r>
          </a:p>
          <a:p>
            <a:pPr marL="11430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5275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5853" y="304372"/>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60297" y="5831793"/>
            <a:ext cx="822892" cy="682696"/>
          </a:xfrm>
          <a:prstGeom prst="rect">
            <a:avLst/>
          </a:prstGeom>
        </p:spPr>
      </p:pic>
      <p:sp>
        <p:nvSpPr>
          <p:cNvPr id="6" name="TextBox 5"/>
          <p:cNvSpPr txBox="1"/>
          <p:nvPr/>
        </p:nvSpPr>
        <p:spPr>
          <a:xfrm>
            <a:off x="973667" y="428179"/>
            <a:ext cx="7196667" cy="6001643"/>
          </a:xfrm>
          <a:prstGeom prst="rect">
            <a:avLst/>
          </a:prstGeom>
          <a:noFill/>
        </p:spPr>
        <p:txBody>
          <a:bodyPr wrap="square" rtlCol="0" anchor="ctr" anchorCtr="1">
            <a:spAutoFit/>
          </a:bodyPr>
          <a:lstStyle/>
          <a:p>
            <a:r>
              <a:rPr lang="en-US" sz="4800" dirty="0"/>
              <a:t>The first session that I observed was a little cold and both parties seemed uncomfortable. However, the second session [at the end of the semester] ran much smoother. . . .dialogue went on the entire session.</a:t>
            </a:r>
          </a:p>
        </p:txBody>
      </p:sp>
      <p:sp>
        <p:nvSpPr>
          <p:cNvPr id="7" name="Rectangle 6"/>
          <p:cNvSpPr/>
          <p:nvPr/>
        </p:nvSpPr>
        <p:spPr>
          <a:xfrm rot="16200000">
            <a:off x="-521937" y="3664565"/>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6937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5853" y="871640"/>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90962" y="4934325"/>
            <a:ext cx="822892" cy="682696"/>
          </a:xfrm>
          <a:prstGeom prst="rect">
            <a:avLst/>
          </a:prstGeom>
        </p:spPr>
      </p:pic>
      <p:sp>
        <p:nvSpPr>
          <p:cNvPr id="6" name="TextBox 5"/>
          <p:cNvSpPr txBox="1"/>
          <p:nvPr/>
        </p:nvSpPr>
        <p:spPr>
          <a:xfrm>
            <a:off x="973667" y="1166843"/>
            <a:ext cx="7196667" cy="4524315"/>
          </a:xfrm>
          <a:prstGeom prst="rect">
            <a:avLst/>
          </a:prstGeom>
          <a:noFill/>
        </p:spPr>
        <p:txBody>
          <a:bodyPr wrap="square" rtlCol="0" anchor="ctr" anchorCtr="1">
            <a:spAutoFit/>
          </a:bodyPr>
          <a:lstStyle/>
          <a:p>
            <a:r>
              <a:rPr lang="en-US" sz="4800" dirty="0"/>
              <a:t>Learning definitely seems to be easier for people who are relaxed, rather than the uptight, shy, self-conscious people I have seen come in for sessions.</a:t>
            </a:r>
          </a:p>
        </p:txBody>
      </p:sp>
      <p:sp>
        <p:nvSpPr>
          <p:cNvPr id="7" name="Rectangle 6"/>
          <p:cNvSpPr/>
          <p:nvPr/>
        </p:nvSpPr>
        <p:spPr>
          <a:xfrm rot="16200000">
            <a:off x="-521937" y="3664565"/>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6807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Interactive coaching strategies  </a:t>
            </a:r>
          </a:p>
        </p:txBody>
      </p:sp>
      <p:sp>
        <p:nvSpPr>
          <p:cNvPr id="3" name="Content Placeholder 2"/>
          <p:cNvSpPr>
            <a:spLocks noGrp="1"/>
          </p:cNvSpPr>
          <p:nvPr>
            <p:ph idx="1"/>
          </p:nvPr>
        </p:nvSpPr>
        <p:spPr/>
        <p:txBody>
          <a:bodyPr>
            <a:normAutofit/>
          </a:bodyPr>
          <a:lstStyle/>
          <a:p>
            <a:r>
              <a:rPr lang="en-US" dirty="0"/>
              <a:t>By working with their partners, coaches noticed their interactive coaching ability improve.</a:t>
            </a:r>
          </a:p>
          <a:p>
            <a:endParaRPr lang="en-US" dirty="0"/>
          </a:p>
        </p:txBody>
      </p:sp>
    </p:spTree>
    <p:extLst>
      <p:ext uri="{BB962C8B-B14F-4D97-AF65-F5344CB8AC3E}">
        <p14:creationId xmlns:p14="http://schemas.microsoft.com/office/powerpoint/2010/main" val="32586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Partners Program</a:t>
            </a:r>
          </a:p>
        </p:txBody>
      </p:sp>
      <p:sp>
        <p:nvSpPr>
          <p:cNvPr id="3" name="Content Placeholder 2"/>
          <p:cNvSpPr>
            <a:spLocks noGrp="1"/>
          </p:cNvSpPr>
          <p:nvPr>
            <p:ph idx="1"/>
          </p:nvPr>
        </p:nvSpPr>
        <p:spPr>
          <a:xfrm>
            <a:off x="457200" y="1768280"/>
            <a:ext cx="8229600" cy="4373563"/>
          </a:xfrm>
        </p:spPr>
        <p:txBody>
          <a:bodyPr>
            <a:normAutofit/>
          </a:bodyPr>
          <a:lstStyle/>
          <a:p>
            <a:endParaRPr lang="en-US" dirty="0"/>
          </a:p>
          <a:p>
            <a:r>
              <a:rPr lang="en-US" dirty="0"/>
              <a:t>Initially, in Spring 2013, paired bridge students with the undergraduate students in the tutor training course.</a:t>
            </a:r>
          </a:p>
          <a:p>
            <a:endParaRPr lang="en-US" dirty="0"/>
          </a:p>
          <a:p>
            <a:r>
              <a:rPr lang="en-US" dirty="0"/>
              <a:t>This presentation’s research is from the Spring 2015 group of 17 pairs of students; the ELL students in this group were all Chinese.</a:t>
            </a:r>
          </a:p>
          <a:p>
            <a:pPr marL="114300" indent="0">
              <a:buNone/>
            </a:pPr>
            <a:endParaRPr lang="en-US" dirty="0"/>
          </a:p>
          <a:p>
            <a:endParaRPr lang="en-US" dirty="0"/>
          </a:p>
        </p:txBody>
      </p:sp>
    </p:spTree>
    <p:extLst>
      <p:ext uri="{BB962C8B-B14F-4D97-AF65-F5344CB8AC3E}">
        <p14:creationId xmlns:p14="http://schemas.microsoft.com/office/powerpoint/2010/main" val="11416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5853" y="871640"/>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90962" y="4934325"/>
            <a:ext cx="822892" cy="682696"/>
          </a:xfrm>
          <a:prstGeom prst="rect">
            <a:avLst/>
          </a:prstGeom>
        </p:spPr>
      </p:pic>
      <p:sp>
        <p:nvSpPr>
          <p:cNvPr id="6" name="TextBox 5"/>
          <p:cNvSpPr txBox="1"/>
          <p:nvPr/>
        </p:nvSpPr>
        <p:spPr>
          <a:xfrm>
            <a:off x="973667" y="1166843"/>
            <a:ext cx="7196667" cy="4524315"/>
          </a:xfrm>
          <a:prstGeom prst="rect">
            <a:avLst/>
          </a:prstGeom>
          <a:noFill/>
        </p:spPr>
        <p:txBody>
          <a:bodyPr wrap="square" rtlCol="0" anchor="ctr" anchorCtr="1">
            <a:spAutoFit/>
          </a:bodyPr>
          <a:lstStyle/>
          <a:p>
            <a:r>
              <a:rPr lang="en-US" sz="4800" dirty="0"/>
              <a:t>[Having a writing partner] has motivated me as training as a coach.  It solidified that a session is a two way dialogue, and we can learn from each other.</a:t>
            </a:r>
          </a:p>
        </p:txBody>
      </p:sp>
      <p:sp>
        <p:nvSpPr>
          <p:cNvPr id="7" name="Rectangle 6"/>
          <p:cNvSpPr/>
          <p:nvPr/>
        </p:nvSpPr>
        <p:spPr>
          <a:xfrm rot="16200000">
            <a:off x="-521936" y="3664566"/>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276361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Cognitive theory: </a:t>
            </a:r>
            <a:br>
              <a:rPr lang="en-US" dirty="0"/>
            </a:br>
            <a:r>
              <a:rPr lang="en-US" dirty="0"/>
              <a:t>Lev Vygotsky</a:t>
            </a:r>
          </a:p>
        </p:txBody>
      </p:sp>
      <p:sp>
        <p:nvSpPr>
          <p:cNvPr id="3" name="Content Placeholder 2"/>
          <p:cNvSpPr>
            <a:spLocks noGrp="1"/>
          </p:cNvSpPr>
          <p:nvPr>
            <p:ph idx="1"/>
          </p:nvPr>
        </p:nvSpPr>
        <p:spPr/>
        <p:txBody>
          <a:bodyPr>
            <a:normAutofit/>
          </a:bodyPr>
          <a:lstStyle/>
          <a:p>
            <a:r>
              <a:rPr lang="en-US" dirty="0"/>
              <a:t>Social cognitive theory emphasizes the importance of collaboration between peers to maximize learning for both groups.</a:t>
            </a:r>
          </a:p>
          <a:p>
            <a:endParaRPr lang="en-US" dirty="0"/>
          </a:p>
          <a:p>
            <a:r>
              <a:rPr lang="en-US" dirty="0"/>
              <a:t>Collaboration between peers adds value on both sides.</a:t>
            </a:r>
          </a:p>
          <a:p>
            <a:endParaRPr lang="en-US" dirty="0"/>
          </a:p>
        </p:txBody>
      </p:sp>
    </p:spTree>
    <p:extLst>
      <p:ext uri="{BB962C8B-B14F-4D97-AF65-F5344CB8AC3E}">
        <p14:creationId xmlns:p14="http://schemas.microsoft.com/office/powerpoint/2010/main" val="1319453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078" y="2144745"/>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09909" y="4512748"/>
            <a:ext cx="822892" cy="682696"/>
          </a:xfrm>
          <a:prstGeom prst="rect">
            <a:avLst/>
          </a:prstGeom>
        </p:spPr>
      </p:pic>
      <p:sp>
        <p:nvSpPr>
          <p:cNvPr id="6" name="TextBox 5"/>
          <p:cNvSpPr txBox="1"/>
          <p:nvPr/>
        </p:nvSpPr>
        <p:spPr>
          <a:xfrm>
            <a:off x="973667" y="2274838"/>
            <a:ext cx="7467600" cy="2308324"/>
          </a:xfrm>
          <a:prstGeom prst="rect">
            <a:avLst/>
          </a:prstGeom>
          <a:noFill/>
        </p:spPr>
        <p:txBody>
          <a:bodyPr wrap="square" rtlCol="0" anchor="ctr" anchorCtr="1">
            <a:spAutoFit/>
          </a:bodyPr>
          <a:lstStyle/>
          <a:p>
            <a:r>
              <a:rPr lang="en-US" sz="4800" dirty="0"/>
              <a:t>I am always afraid of starting writing, but he encourages me to start it.</a:t>
            </a:r>
          </a:p>
        </p:txBody>
      </p:sp>
      <p:sp>
        <p:nvSpPr>
          <p:cNvPr id="8" name="Rectangle 7"/>
          <p:cNvSpPr/>
          <p:nvPr/>
        </p:nvSpPr>
        <p:spPr>
          <a:xfrm rot="16200000">
            <a:off x="-924852" y="4281785"/>
            <a:ext cx="341311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ELL Student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2131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9810" y="1194826"/>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09909" y="4512748"/>
            <a:ext cx="822892" cy="682696"/>
          </a:xfrm>
          <a:prstGeom prst="rect">
            <a:avLst/>
          </a:prstGeom>
        </p:spPr>
      </p:pic>
      <p:sp>
        <p:nvSpPr>
          <p:cNvPr id="6" name="TextBox 5"/>
          <p:cNvSpPr txBox="1"/>
          <p:nvPr/>
        </p:nvSpPr>
        <p:spPr>
          <a:xfrm>
            <a:off x="973667" y="1536174"/>
            <a:ext cx="7467600" cy="3785652"/>
          </a:xfrm>
          <a:prstGeom prst="rect">
            <a:avLst/>
          </a:prstGeom>
          <a:noFill/>
        </p:spPr>
        <p:txBody>
          <a:bodyPr wrap="square" rtlCol="0" anchor="ctr" anchorCtr="1">
            <a:spAutoFit/>
          </a:bodyPr>
          <a:lstStyle/>
          <a:p>
            <a:r>
              <a:rPr lang="en-US" sz="4800" dirty="0"/>
              <a:t>It makes me feel I am not alone. . . .When I cannot think of any new ideas, I know I have a coach who can help me.</a:t>
            </a:r>
          </a:p>
        </p:txBody>
      </p:sp>
      <p:sp>
        <p:nvSpPr>
          <p:cNvPr id="7" name="Rectangle 6"/>
          <p:cNvSpPr/>
          <p:nvPr/>
        </p:nvSpPr>
        <p:spPr>
          <a:xfrm rot="16200000">
            <a:off x="-1155124" y="3664565"/>
            <a:ext cx="32335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ELL </a:t>
            </a:r>
            <a:r>
              <a:rPr lang="en-US" sz="5400" b="1" dirty="0" err="1">
                <a:ln w="22225">
                  <a:solidFill>
                    <a:schemeClr val="accent2"/>
                  </a:solidFill>
                  <a:prstDash val="solid"/>
                </a:ln>
                <a:solidFill>
                  <a:schemeClr val="accent2">
                    <a:lumMod val="40000"/>
                    <a:lumOff val="60000"/>
                  </a:schemeClr>
                </a:solidFill>
              </a:rPr>
              <a:t>Sudent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262925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1342" y="1975825"/>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618375" y="3900466"/>
            <a:ext cx="822892" cy="682696"/>
          </a:xfrm>
          <a:prstGeom prst="rect">
            <a:avLst/>
          </a:prstGeom>
        </p:spPr>
      </p:pic>
      <p:sp>
        <p:nvSpPr>
          <p:cNvPr id="6" name="TextBox 5"/>
          <p:cNvSpPr txBox="1"/>
          <p:nvPr/>
        </p:nvSpPr>
        <p:spPr>
          <a:xfrm>
            <a:off x="973667" y="2274838"/>
            <a:ext cx="7467600" cy="2308324"/>
          </a:xfrm>
          <a:prstGeom prst="rect">
            <a:avLst/>
          </a:prstGeom>
          <a:noFill/>
        </p:spPr>
        <p:txBody>
          <a:bodyPr wrap="square" rtlCol="0" anchor="ctr" anchorCtr="1">
            <a:spAutoFit/>
          </a:bodyPr>
          <a:lstStyle/>
          <a:p>
            <a:r>
              <a:rPr lang="en-US" sz="4800" dirty="0"/>
              <a:t>We can improve, both of us, and I can develop my English skills.</a:t>
            </a:r>
          </a:p>
        </p:txBody>
      </p:sp>
      <p:sp>
        <p:nvSpPr>
          <p:cNvPr id="7" name="Rectangle 6"/>
          <p:cNvSpPr/>
          <p:nvPr/>
        </p:nvSpPr>
        <p:spPr>
          <a:xfrm rot="16200000">
            <a:off x="-1244892" y="4041755"/>
            <a:ext cx="341311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ELL Student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123280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Increased coach motivation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67822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9073" y="515432"/>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11755" y="5280532"/>
            <a:ext cx="822892" cy="682696"/>
          </a:xfrm>
          <a:prstGeom prst="rect">
            <a:avLst/>
          </a:prstGeom>
        </p:spPr>
      </p:pic>
      <p:sp>
        <p:nvSpPr>
          <p:cNvPr id="6" name="TextBox 5"/>
          <p:cNvSpPr txBox="1"/>
          <p:nvPr/>
        </p:nvSpPr>
        <p:spPr>
          <a:xfrm>
            <a:off x="838200" y="797511"/>
            <a:ext cx="7467600" cy="5262979"/>
          </a:xfrm>
          <a:prstGeom prst="rect">
            <a:avLst/>
          </a:prstGeom>
          <a:noFill/>
        </p:spPr>
        <p:txBody>
          <a:bodyPr wrap="square" rtlCol="0" anchor="ctr" anchorCtr="1">
            <a:spAutoFit/>
          </a:bodyPr>
          <a:lstStyle/>
          <a:p>
            <a:r>
              <a:rPr lang="en-US" sz="4800" dirty="0"/>
              <a:t>Having a more personal connection with your writing partner than you have with clients gives you more motivation to do your best because you can see the impact you have.</a:t>
            </a:r>
          </a:p>
        </p:txBody>
      </p:sp>
      <p:sp>
        <p:nvSpPr>
          <p:cNvPr id="7" name="Rectangle 6"/>
          <p:cNvSpPr/>
          <p:nvPr/>
        </p:nvSpPr>
        <p:spPr>
          <a:xfrm rot="16200000">
            <a:off x="-521936" y="3664566"/>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98180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7406" y="588947"/>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33702" y="5798023"/>
            <a:ext cx="822892" cy="682696"/>
          </a:xfrm>
          <a:prstGeom prst="rect">
            <a:avLst/>
          </a:prstGeom>
        </p:spPr>
      </p:pic>
      <p:sp>
        <p:nvSpPr>
          <p:cNvPr id="6" name="TextBox 5"/>
          <p:cNvSpPr txBox="1"/>
          <p:nvPr/>
        </p:nvSpPr>
        <p:spPr>
          <a:xfrm>
            <a:off x="838200" y="797511"/>
            <a:ext cx="7467600" cy="5262979"/>
          </a:xfrm>
          <a:prstGeom prst="rect">
            <a:avLst/>
          </a:prstGeom>
          <a:noFill/>
        </p:spPr>
        <p:txBody>
          <a:bodyPr wrap="square" rtlCol="0" anchor="ctr" anchorCtr="1">
            <a:spAutoFit/>
          </a:bodyPr>
          <a:lstStyle/>
          <a:p>
            <a:r>
              <a:rPr lang="en-US" sz="4800" dirty="0"/>
              <a:t>I always leave our sessions promising her I’d brush up on my skills too, and often the first few minutes of our sessions, I explain to her what I learned. I have been encouraged to keep learning.</a:t>
            </a:r>
          </a:p>
        </p:txBody>
      </p:sp>
      <p:sp>
        <p:nvSpPr>
          <p:cNvPr id="7" name="Rectangle 6"/>
          <p:cNvSpPr/>
          <p:nvPr/>
        </p:nvSpPr>
        <p:spPr>
          <a:xfrm rot="16200000">
            <a:off x="-521936" y="3664566"/>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0474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Zone of Proximal Development &amp; Instructional scaffolding</a:t>
            </a:r>
            <a:br>
              <a:rPr lang="en-US" dirty="0"/>
            </a:br>
            <a:r>
              <a:rPr lang="en-US" dirty="0"/>
              <a:t>(</a:t>
            </a:r>
            <a:r>
              <a:rPr lang="en-US" dirty="0" err="1"/>
              <a:t>Vygotsky</a:t>
            </a:r>
            <a:r>
              <a:rPr lang="en-US" dirty="0"/>
              <a:t> )</a:t>
            </a:r>
          </a:p>
        </p:txBody>
      </p:sp>
      <p:sp>
        <p:nvSpPr>
          <p:cNvPr id="3" name="Content Placeholder 2"/>
          <p:cNvSpPr>
            <a:spLocks noGrp="1"/>
          </p:cNvSpPr>
          <p:nvPr>
            <p:ph idx="1"/>
          </p:nvPr>
        </p:nvSpPr>
        <p:spPr/>
        <p:txBody>
          <a:bodyPr>
            <a:normAutofit/>
          </a:bodyPr>
          <a:lstStyle/>
          <a:p>
            <a:r>
              <a:rPr lang="en-US" dirty="0"/>
              <a:t>Learning occurs in the zone of proximal development through the act of helping a learner accomplish tasks with assistance (scaffolding), until the learner can do them independently.</a:t>
            </a:r>
          </a:p>
          <a:p>
            <a:endParaRPr lang="en-US" dirty="0"/>
          </a:p>
          <a:p>
            <a:r>
              <a:rPr lang="en-US" dirty="0"/>
              <a:t>The focus moves from whether to be more or less directive for ELL students to “providing the level of directness that is appropriate for each learner” (Williams 86).</a:t>
            </a:r>
          </a:p>
          <a:p>
            <a:endParaRPr lang="en-US" dirty="0"/>
          </a:p>
        </p:txBody>
      </p:sp>
    </p:spTree>
    <p:extLst>
      <p:ext uri="{BB962C8B-B14F-4D97-AF65-F5344CB8AC3E}">
        <p14:creationId xmlns:p14="http://schemas.microsoft.com/office/powerpoint/2010/main" val="356918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Scaffolding in action</a:t>
            </a:r>
          </a:p>
        </p:txBody>
      </p:sp>
      <p:sp>
        <p:nvSpPr>
          <p:cNvPr id="3" name="Content Placeholder 2"/>
          <p:cNvSpPr>
            <a:spLocks noGrp="1"/>
          </p:cNvSpPr>
          <p:nvPr>
            <p:ph idx="1"/>
          </p:nvPr>
        </p:nvSpPr>
        <p:spPr/>
        <p:txBody>
          <a:bodyPr>
            <a:normAutofit/>
          </a:bodyPr>
          <a:lstStyle/>
          <a:p>
            <a:pPr marL="114300" indent="0">
              <a:buNone/>
            </a:pPr>
            <a:endParaRPr lang="en-US" dirty="0"/>
          </a:p>
          <a:p>
            <a:endParaRPr lang="en-US" dirty="0"/>
          </a:p>
          <a:p>
            <a:endParaRPr lang="en-US" dirty="0"/>
          </a:p>
        </p:txBody>
      </p:sp>
    </p:spTree>
    <p:extLst>
      <p:ext uri="{BB962C8B-B14F-4D97-AF65-F5344CB8AC3E}">
        <p14:creationId xmlns:p14="http://schemas.microsoft.com/office/powerpoint/2010/main" val="216988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questions</a:t>
            </a:r>
          </a:p>
        </p:txBody>
      </p:sp>
      <p:sp>
        <p:nvSpPr>
          <p:cNvPr id="3" name="Content Placeholder 2"/>
          <p:cNvSpPr>
            <a:spLocks noGrp="1"/>
          </p:cNvSpPr>
          <p:nvPr>
            <p:ph idx="1"/>
          </p:nvPr>
        </p:nvSpPr>
        <p:spPr/>
        <p:txBody>
          <a:bodyPr/>
          <a:lstStyle/>
          <a:p>
            <a:r>
              <a:rPr lang="en-US" dirty="0"/>
              <a:t>What are the possible connections between Second Language Acquisition Theories and writing partner experiences?</a:t>
            </a:r>
          </a:p>
          <a:p>
            <a:endParaRPr lang="en-US" dirty="0"/>
          </a:p>
          <a:p>
            <a:r>
              <a:rPr lang="en-US" dirty="0"/>
              <a:t>How does the writing partner model benefit coaches in training and ELL students?</a:t>
            </a:r>
          </a:p>
          <a:p>
            <a:endParaRPr lang="en-GB" dirty="0"/>
          </a:p>
        </p:txBody>
      </p:sp>
    </p:spTree>
    <p:extLst>
      <p:ext uri="{BB962C8B-B14F-4D97-AF65-F5344CB8AC3E}">
        <p14:creationId xmlns:p14="http://schemas.microsoft.com/office/powerpoint/2010/main" val="4061508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269" y="246558"/>
            <a:ext cx="841178" cy="682696"/>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64368" y="5899624"/>
            <a:ext cx="822892" cy="682696"/>
          </a:xfrm>
          <a:prstGeom prst="rect">
            <a:avLst/>
          </a:prstGeom>
        </p:spPr>
      </p:pic>
      <p:sp>
        <p:nvSpPr>
          <p:cNvPr id="6" name="TextBox 5"/>
          <p:cNvSpPr txBox="1"/>
          <p:nvPr/>
        </p:nvSpPr>
        <p:spPr>
          <a:xfrm>
            <a:off x="479737" y="797511"/>
            <a:ext cx="8184527" cy="5262979"/>
          </a:xfrm>
          <a:prstGeom prst="rect">
            <a:avLst/>
          </a:prstGeom>
          <a:noFill/>
        </p:spPr>
        <p:txBody>
          <a:bodyPr wrap="square" rtlCol="0" anchor="ctr" anchorCtr="1">
            <a:spAutoFit/>
          </a:bodyPr>
          <a:lstStyle/>
          <a:p>
            <a:r>
              <a:rPr lang="en-US" sz="4800" dirty="0"/>
              <a:t>She catches herself without me saying anything now. . . . I attribute this growth to pointing out sentences that I see an error in, and she had to figure out what was wrong. We also went over these topics many times.</a:t>
            </a:r>
          </a:p>
        </p:txBody>
      </p:sp>
      <p:sp>
        <p:nvSpPr>
          <p:cNvPr id="7" name="Rectangle 6"/>
          <p:cNvSpPr/>
          <p:nvPr/>
        </p:nvSpPr>
        <p:spPr>
          <a:xfrm rot="16200000">
            <a:off x="-670526" y="3664566"/>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38337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269" y="246558"/>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64368" y="5899624"/>
            <a:ext cx="822892" cy="682696"/>
          </a:xfrm>
          <a:prstGeom prst="rect">
            <a:avLst/>
          </a:prstGeom>
        </p:spPr>
      </p:pic>
      <p:sp>
        <p:nvSpPr>
          <p:cNvPr id="6" name="TextBox 5"/>
          <p:cNvSpPr txBox="1"/>
          <p:nvPr/>
        </p:nvSpPr>
        <p:spPr>
          <a:xfrm>
            <a:off x="702733" y="58846"/>
            <a:ext cx="8184527" cy="6740307"/>
          </a:xfrm>
          <a:prstGeom prst="rect">
            <a:avLst/>
          </a:prstGeom>
          <a:noFill/>
        </p:spPr>
        <p:txBody>
          <a:bodyPr wrap="square" rtlCol="0" anchor="ctr" anchorCtr="1">
            <a:spAutoFit/>
          </a:bodyPr>
          <a:lstStyle/>
          <a:p>
            <a:r>
              <a:rPr lang="en-US" sz="4800" dirty="0"/>
              <a:t>I got to know her writing, and I could tell when she was trying out new phrases, words, and sentence structures. . . As the semester progressed, our sessions focused less on grammatical mistakes and more on idea development and constructing arguments</a:t>
            </a:r>
          </a:p>
        </p:txBody>
      </p:sp>
      <p:sp>
        <p:nvSpPr>
          <p:cNvPr id="7" name="Rectangle 6"/>
          <p:cNvSpPr/>
          <p:nvPr/>
        </p:nvSpPr>
        <p:spPr>
          <a:xfrm rot="16200000">
            <a:off x="-647665" y="3664567"/>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78253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Success of program-- Tutors in training</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040936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802" y="653572"/>
            <a:ext cx="841178" cy="682696"/>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52702" y="5442424"/>
            <a:ext cx="822892" cy="682696"/>
          </a:xfrm>
          <a:prstGeom prst="rect">
            <a:avLst/>
          </a:prstGeom>
        </p:spPr>
      </p:pic>
      <p:sp>
        <p:nvSpPr>
          <p:cNvPr id="6" name="TextBox 5"/>
          <p:cNvSpPr txBox="1"/>
          <p:nvPr/>
        </p:nvSpPr>
        <p:spPr>
          <a:xfrm>
            <a:off x="760572" y="797511"/>
            <a:ext cx="7826064" cy="5262979"/>
          </a:xfrm>
          <a:prstGeom prst="rect">
            <a:avLst/>
          </a:prstGeom>
          <a:noFill/>
        </p:spPr>
        <p:txBody>
          <a:bodyPr wrap="square" rtlCol="0" anchor="ctr" anchorCtr="1">
            <a:spAutoFit/>
          </a:bodyPr>
          <a:lstStyle/>
          <a:p>
            <a:r>
              <a:rPr lang="en-US" sz="4800" dirty="0"/>
              <a:t>To be honest, it was a little like baptism by fire– working with a writing partner was intimidating, but definitely helped in the long run. It helped me feel more confident and prepared.</a:t>
            </a:r>
          </a:p>
        </p:txBody>
      </p:sp>
      <p:sp>
        <p:nvSpPr>
          <p:cNvPr id="7" name="Rectangle 6"/>
          <p:cNvSpPr/>
          <p:nvPr/>
        </p:nvSpPr>
        <p:spPr>
          <a:xfrm rot="16200000">
            <a:off x="-521936" y="3664566"/>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91450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267" y="2092905"/>
            <a:ext cx="841178" cy="682696"/>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52702" y="3799891"/>
            <a:ext cx="822892" cy="682696"/>
          </a:xfrm>
          <a:prstGeom prst="rect">
            <a:avLst/>
          </a:prstGeom>
        </p:spPr>
      </p:pic>
      <p:sp>
        <p:nvSpPr>
          <p:cNvPr id="6" name="TextBox 5"/>
          <p:cNvSpPr txBox="1"/>
          <p:nvPr/>
        </p:nvSpPr>
        <p:spPr>
          <a:xfrm>
            <a:off x="760572" y="2274838"/>
            <a:ext cx="7826064" cy="2308324"/>
          </a:xfrm>
          <a:prstGeom prst="rect">
            <a:avLst/>
          </a:prstGeom>
          <a:noFill/>
        </p:spPr>
        <p:txBody>
          <a:bodyPr wrap="square" rtlCol="0" anchor="ctr" anchorCtr="1">
            <a:spAutoFit/>
          </a:bodyPr>
          <a:lstStyle/>
          <a:p>
            <a:r>
              <a:rPr lang="en-US" sz="4800" dirty="0"/>
              <a:t>This experience was vital to my training to become a writing center coach.</a:t>
            </a:r>
          </a:p>
        </p:txBody>
      </p:sp>
      <p:sp>
        <p:nvSpPr>
          <p:cNvPr id="7" name="Rectangle 6"/>
          <p:cNvSpPr/>
          <p:nvPr/>
        </p:nvSpPr>
        <p:spPr>
          <a:xfrm rot="16200000">
            <a:off x="-521936" y="3664566"/>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24620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802" y="58847"/>
            <a:ext cx="841178" cy="682696"/>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30502" y="6018158"/>
            <a:ext cx="822892" cy="682696"/>
          </a:xfrm>
          <a:prstGeom prst="rect">
            <a:avLst/>
          </a:prstGeom>
        </p:spPr>
      </p:pic>
      <p:sp>
        <p:nvSpPr>
          <p:cNvPr id="6" name="TextBox 5"/>
          <p:cNvSpPr txBox="1"/>
          <p:nvPr/>
        </p:nvSpPr>
        <p:spPr>
          <a:xfrm>
            <a:off x="760572" y="58847"/>
            <a:ext cx="7826064" cy="6740307"/>
          </a:xfrm>
          <a:prstGeom prst="rect">
            <a:avLst/>
          </a:prstGeom>
          <a:noFill/>
        </p:spPr>
        <p:txBody>
          <a:bodyPr wrap="square" rtlCol="0" anchor="ctr" anchorCtr="1">
            <a:spAutoFit/>
          </a:bodyPr>
          <a:lstStyle/>
          <a:p>
            <a:r>
              <a:rPr lang="en-US" sz="4800" dirty="0"/>
              <a:t>We were able to really establish a relationship and our sessions were very enjoyable. It was also great to be able to see and track my writing partner’s progress as the semester went on. The only drawback was that it was only for one semester.</a:t>
            </a:r>
          </a:p>
        </p:txBody>
      </p:sp>
      <p:sp>
        <p:nvSpPr>
          <p:cNvPr id="7" name="Rectangle 6"/>
          <p:cNvSpPr/>
          <p:nvPr/>
        </p:nvSpPr>
        <p:spPr>
          <a:xfrm rot="16200000">
            <a:off x="-521936" y="3664566"/>
            <a:ext cx="19672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Coach</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901982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Success of program– ELL students</a:t>
            </a:r>
          </a:p>
        </p:txBody>
      </p:sp>
      <p:sp>
        <p:nvSpPr>
          <p:cNvPr id="3" name="Content Placeholder 2"/>
          <p:cNvSpPr>
            <a:spLocks noGrp="1"/>
          </p:cNvSpPr>
          <p:nvPr>
            <p:ph idx="1"/>
          </p:nvPr>
        </p:nvSpPr>
        <p:spPr>
          <a:xfrm>
            <a:off x="768096" y="1727200"/>
            <a:ext cx="7290055" cy="4023360"/>
          </a:xfrm>
        </p:spPr>
        <p:txBody>
          <a:bodyPr>
            <a:normAutofit/>
          </a:bodyPr>
          <a:lstStyle/>
          <a:p>
            <a:r>
              <a:rPr lang="en-US" dirty="0"/>
              <a:t>Spring 2015 international writing partner students were asked, “Out of the following components, which do you think have been very important for the development of your English skills this semester?”</a:t>
            </a:r>
          </a:p>
          <a:p>
            <a:pPr marL="114300" indent="0">
              <a:buNone/>
            </a:pPr>
            <a:endParaRPr lang="en-US" dirty="0">
              <a:solidFill>
                <a:srgbClr val="FF0000"/>
              </a:solidFill>
            </a:endParaRPr>
          </a:p>
          <a:p>
            <a:endParaRPr lang="en-US" dirty="0"/>
          </a:p>
        </p:txBody>
      </p:sp>
      <p:graphicFrame>
        <p:nvGraphicFramePr>
          <p:cNvPr id="6" name="Chart 5"/>
          <p:cNvGraphicFramePr/>
          <p:nvPr>
            <p:extLst>
              <p:ext uri="{D42A27DB-BD31-4B8C-83A1-F6EECF244321}">
                <p14:modId xmlns:p14="http://schemas.microsoft.com/office/powerpoint/2010/main" val="2353490958"/>
              </p:ext>
            </p:extLst>
          </p:nvPr>
        </p:nvGraphicFramePr>
        <p:xfrm>
          <a:off x="1524000" y="258572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rot="16200000">
            <a:off x="-924852" y="4293215"/>
            <a:ext cx="341311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ELL Student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428669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just my coach”</a:t>
            </a:r>
          </a:p>
        </p:txBody>
      </p:sp>
      <p:sp>
        <p:nvSpPr>
          <p:cNvPr id="3" name="Content Placeholder 2"/>
          <p:cNvSpPr>
            <a:spLocks noGrp="1"/>
          </p:cNvSpPr>
          <p:nvPr>
            <p:ph idx="1"/>
          </p:nvPr>
        </p:nvSpPr>
        <p:spPr>
          <a:xfrm>
            <a:off x="1191429" y="1905000"/>
            <a:ext cx="7290055" cy="4023360"/>
          </a:xfrm>
        </p:spPr>
        <p:txBody>
          <a:bodyPr>
            <a:noAutofit/>
          </a:bodyPr>
          <a:lstStyle/>
          <a:p>
            <a:r>
              <a:rPr lang="en-US" sz="3600" dirty="0"/>
              <a:t>For me, my writing partner is not just my coach, she is more like a friend of mine. She helps me a lot, like wording and organization of my paper and presentation. She always does the brainstorm with me and tells me how I can be better.  We have many things in common, so I won’t feel stressed when talking to her.</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33702" y="5798023"/>
            <a:ext cx="822892"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762" y="1905000"/>
            <a:ext cx="841178" cy="682696"/>
          </a:xfrm>
          <a:prstGeom prst="rect">
            <a:avLst/>
          </a:prstGeom>
        </p:spPr>
      </p:pic>
      <p:sp>
        <p:nvSpPr>
          <p:cNvPr id="6" name="Rectangle 5"/>
          <p:cNvSpPr/>
          <p:nvPr/>
        </p:nvSpPr>
        <p:spPr>
          <a:xfrm rot="16200000">
            <a:off x="-924852" y="4281785"/>
            <a:ext cx="341311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ELL Student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939746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Pairing tutors in training with writing partners is a dynamic teaching tool, which can benefit both the coach and the client.</a:t>
            </a:r>
          </a:p>
          <a:p>
            <a:endParaRPr lang="en-US" dirty="0"/>
          </a:p>
          <a:p>
            <a:r>
              <a:rPr lang="en-US" dirty="0"/>
              <a:t>Specifically, pairing first-year ELL students with tutors in training increases the benefit to coach and client. </a:t>
            </a:r>
          </a:p>
          <a:p>
            <a:endParaRPr lang="en-US" dirty="0"/>
          </a:p>
          <a:p>
            <a:r>
              <a:rPr lang="en-US" dirty="0"/>
              <a:t>Second Language Acquisition Theories can supply a powerful lens in which to view writing center practice.</a:t>
            </a:r>
          </a:p>
        </p:txBody>
      </p:sp>
    </p:spTree>
    <p:extLst>
      <p:ext uri="{BB962C8B-B14F-4D97-AF65-F5344CB8AC3E}">
        <p14:creationId xmlns:p14="http://schemas.microsoft.com/office/powerpoint/2010/main" val="2409841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r>
              <a:rPr lang="en-US" dirty="0"/>
              <a:t>Long, Michael (1996). "The role of the linguistic environment in second language acquisition". In Ritchie, William; Bhatia, </a:t>
            </a:r>
            <a:r>
              <a:rPr lang="en-US" dirty="0" err="1"/>
              <a:t>Tej</a:t>
            </a:r>
            <a:r>
              <a:rPr lang="en-US" dirty="0"/>
              <a:t>. Handbook of second language acquisition. San Diego: Academic Press. 413–468.</a:t>
            </a:r>
          </a:p>
          <a:p>
            <a:r>
              <a:rPr lang="en-US" dirty="0"/>
              <a:t>Qing Ma and Peter Kelly (December 2009), Overcoming Hurdles to Chinese Students' Learning of English. Changing English: Studies in Culture and Education 16.4.</a:t>
            </a:r>
          </a:p>
          <a:p>
            <a:r>
              <a:rPr lang="en-US" dirty="0"/>
              <a:t>Reid, K.D. (1998). Scaffolding: A broader view. Journal of Learning Disabilities, 31(4), 386-396.</a:t>
            </a:r>
          </a:p>
          <a:p>
            <a:r>
              <a:rPr lang="en-US" dirty="0" err="1"/>
              <a:t>Vygotsky</a:t>
            </a:r>
            <a:r>
              <a:rPr lang="en-US" dirty="0"/>
              <a:t>, L.S. (1962).  Thought and Language.  Cambridge, MA: MIT Press. (Original work published in 1934).</a:t>
            </a:r>
          </a:p>
          <a:p>
            <a:r>
              <a:rPr lang="en-US" dirty="0"/>
              <a:t>Williams, Jessica. (2002) Undergraduate Second Language Writers in the Writing Center. Journal of Basic Writing 21.2. (73-91).</a:t>
            </a:r>
          </a:p>
          <a:p>
            <a:r>
              <a:rPr lang="en-US" dirty="0"/>
              <a:t>Young, D. (1990). "An Investigation of Students' Perspective on Anxiety and Speaking." Foreign Language Annals. 23:539-553.</a:t>
            </a:r>
          </a:p>
          <a:p>
            <a:endParaRPr lang="en-US" dirty="0"/>
          </a:p>
          <a:p>
            <a:endParaRPr lang="en-US" dirty="0"/>
          </a:p>
        </p:txBody>
      </p:sp>
    </p:spTree>
    <p:extLst>
      <p:ext uri="{BB962C8B-B14F-4D97-AF65-F5344CB8AC3E}">
        <p14:creationId xmlns:p14="http://schemas.microsoft.com/office/powerpoint/2010/main" val="310788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Affective Filter Hypothesis– </a:t>
            </a:r>
            <a:r>
              <a:rPr lang="en-US" dirty="0" err="1"/>
              <a:t>stephen</a:t>
            </a:r>
            <a:r>
              <a:rPr lang="en-US" dirty="0"/>
              <a:t> </a:t>
            </a:r>
            <a:r>
              <a:rPr lang="en-US" dirty="0" err="1"/>
              <a:t>Krashen</a:t>
            </a:r>
            <a:r>
              <a:rPr lang="en-US" dirty="0"/>
              <a:t> (1982)</a:t>
            </a:r>
          </a:p>
        </p:txBody>
      </p:sp>
      <p:sp>
        <p:nvSpPr>
          <p:cNvPr id="3" name="Content Placeholder 2"/>
          <p:cNvSpPr>
            <a:spLocks noGrp="1"/>
          </p:cNvSpPr>
          <p:nvPr>
            <p:ph idx="1"/>
          </p:nvPr>
        </p:nvSpPr>
        <p:spPr/>
        <p:txBody>
          <a:bodyPr>
            <a:normAutofit/>
          </a:bodyPr>
          <a:lstStyle/>
          <a:p>
            <a:pPr marL="114300" indent="0">
              <a:buNone/>
            </a:pPr>
            <a:r>
              <a:rPr lang="en-US" dirty="0"/>
              <a:t>Hypothesis by Stephen </a:t>
            </a:r>
            <a:r>
              <a:rPr lang="en-US" dirty="0" err="1"/>
              <a:t>Krashen</a:t>
            </a:r>
            <a:r>
              <a:rPr lang="en-US" dirty="0"/>
              <a:t> which emphasizes the negative effect of anxiety on language learning.</a:t>
            </a:r>
          </a:p>
          <a:p>
            <a:pPr marL="114300" indent="0">
              <a:buNone/>
            </a:pPr>
            <a:endParaRPr lang="en-US" dirty="0"/>
          </a:p>
          <a:p>
            <a:pPr marL="114300" indent="0">
              <a:buNone/>
            </a:pPr>
            <a:r>
              <a:rPr lang="en-US" dirty="0"/>
              <a:t>Affective filter negatively effects comprehensible input (listening) and output (speaking).</a:t>
            </a:r>
          </a:p>
          <a:p>
            <a:pPr marL="114300" indent="0">
              <a:buNone/>
            </a:pPr>
            <a:endParaRPr lang="en-US" dirty="0"/>
          </a:p>
        </p:txBody>
      </p:sp>
    </p:spTree>
    <p:extLst>
      <p:ext uri="{BB962C8B-B14F-4D97-AF65-F5344CB8AC3E}">
        <p14:creationId xmlns:p14="http://schemas.microsoft.com/office/powerpoint/2010/main" val="148017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to ell writers</a:t>
            </a:r>
          </a:p>
        </p:txBody>
      </p:sp>
      <p:sp>
        <p:nvSpPr>
          <p:cNvPr id="3" name="Content Placeholder 2"/>
          <p:cNvSpPr>
            <a:spLocks noGrp="1"/>
          </p:cNvSpPr>
          <p:nvPr>
            <p:ph idx="1"/>
          </p:nvPr>
        </p:nvSpPr>
        <p:spPr/>
        <p:txBody>
          <a:bodyPr/>
          <a:lstStyle/>
          <a:p>
            <a:pPr marL="114300" indent="0">
              <a:buNone/>
            </a:pPr>
            <a:r>
              <a:rPr lang="en-US" dirty="0"/>
              <a:t>Speaking is especially anxiety-producing for ELL students (Young, 1990).</a:t>
            </a:r>
          </a:p>
          <a:p>
            <a:pPr marL="114300" indent="0">
              <a:buNone/>
            </a:pPr>
            <a:r>
              <a:rPr lang="en-US" dirty="0"/>
              <a:t> </a:t>
            </a:r>
          </a:p>
          <a:p>
            <a:pPr marL="114300" indent="0">
              <a:buNone/>
            </a:pPr>
            <a:r>
              <a:rPr lang="en-US" dirty="0"/>
              <a:t>Speaking is not a primary component of English teaching in China (Ma and Kelly, 2009).</a:t>
            </a:r>
          </a:p>
          <a:p>
            <a:pPr marL="114300" indent="0">
              <a:buNone/>
            </a:pPr>
            <a:endParaRPr lang="en-GB" dirty="0"/>
          </a:p>
        </p:txBody>
      </p:sp>
    </p:spTree>
    <p:extLst>
      <p:ext uri="{BB962C8B-B14F-4D97-AF65-F5344CB8AC3E}">
        <p14:creationId xmlns:p14="http://schemas.microsoft.com/office/powerpoint/2010/main" val="182380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Confidence gained through speaking</a:t>
            </a:r>
          </a:p>
        </p:txBody>
      </p:sp>
      <p:sp>
        <p:nvSpPr>
          <p:cNvPr id="3" name="Content Placeholder 2"/>
          <p:cNvSpPr>
            <a:spLocks noGrp="1"/>
          </p:cNvSpPr>
          <p:nvPr>
            <p:ph idx="1"/>
          </p:nvPr>
        </p:nvSpPr>
        <p:spPr/>
        <p:txBody>
          <a:bodyPr>
            <a:normAutofit/>
          </a:bodyPr>
          <a:lstStyle/>
          <a:p>
            <a:r>
              <a:rPr lang="en-US" dirty="0"/>
              <a:t>Many of the Chinese students mentioned speaking in English as being a very important component of this program.</a:t>
            </a:r>
          </a:p>
          <a:p>
            <a:endParaRPr lang="en-US" dirty="0"/>
          </a:p>
        </p:txBody>
      </p:sp>
    </p:spTree>
    <p:extLst>
      <p:ext uri="{BB962C8B-B14F-4D97-AF65-F5344CB8AC3E}">
        <p14:creationId xmlns:p14="http://schemas.microsoft.com/office/powerpoint/2010/main" val="190090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5584" y="1351508"/>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30041" y="4944998"/>
            <a:ext cx="822892" cy="682696"/>
          </a:xfrm>
          <a:prstGeom prst="rect">
            <a:avLst/>
          </a:prstGeom>
        </p:spPr>
      </p:pic>
      <p:sp>
        <p:nvSpPr>
          <p:cNvPr id="6" name="TextBox 5"/>
          <p:cNvSpPr txBox="1"/>
          <p:nvPr/>
        </p:nvSpPr>
        <p:spPr>
          <a:xfrm>
            <a:off x="897467" y="1351508"/>
            <a:ext cx="8161866" cy="4154984"/>
          </a:xfrm>
          <a:prstGeom prst="rect">
            <a:avLst/>
          </a:prstGeom>
          <a:noFill/>
        </p:spPr>
        <p:txBody>
          <a:bodyPr wrap="square" rtlCol="0" anchor="ctr" anchorCtr="1">
            <a:spAutoFit/>
          </a:bodyPr>
          <a:lstStyle/>
          <a:p>
            <a:r>
              <a:rPr lang="en-US" sz="4400" dirty="0"/>
              <a:t>We did speaking and writing in English all the time; almost all the speaking topics were not prepared, we just talked about our weekend, our projects, and even funny things. . . So I think that’s very useful.</a:t>
            </a:r>
            <a:endParaRPr lang="en-GB" sz="4400" dirty="0"/>
          </a:p>
        </p:txBody>
      </p:sp>
      <p:sp>
        <p:nvSpPr>
          <p:cNvPr id="2" name="Rectangle 1"/>
          <p:cNvSpPr/>
          <p:nvPr/>
        </p:nvSpPr>
        <p:spPr>
          <a:xfrm rot="16200000">
            <a:off x="-1244892" y="3664565"/>
            <a:ext cx="341311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ELL Student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2863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57426" y="1124412"/>
            <a:ext cx="841178" cy="68269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46609" y="5123385"/>
            <a:ext cx="822892" cy="682696"/>
          </a:xfrm>
          <a:prstGeom prst="rect">
            <a:avLst/>
          </a:prstGeom>
        </p:spPr>
      </p:pic>
      <p:sp>
        <p:nvSpPr>
          <p:cNvPr id="6" name="TextBox 5"/>
          <p:cNvSpPr txBox="1"/>
          <p:nvPr/>
        </p:nvSpPr>
        <p:spPr>
          <a:xfrm>
            <a:off x="2550160" y="1166843"/>
            <a:ext cx="4043680" cy="4524315"/>
          </a:xfrm>
          <a:prstGeom prst="rect">
            <a:avLst/>
          </a:prstGeom>
          <a:noFill/>
        </p:spPr>
        <p:txBody>
          <a:bodyPr wrap="square" rtlCol="0" anchor="ctr" anchorCtr="1">
            <a:spAutoFit/>
          </a:bodyPr>
          <a:lstStyle/>
          <a:p>
            <a:r>
              <a:rPr lang="en-US" sz="4800" dirty="0"/>
              <a:t>I started to talk with my classmates even [though] they are not Chinese.</a:t>
            </a:r>
            <a:endParaRPr lang="en-GB" sz="4800" dirty="0"/>
          </a:p>
        </p:txBody>
      </p:sp>
      <p:sp>
        <p:nvSpPr>
          <p:cNvPr id="7" name="Rectangle 6"/>
          <p:cNvSpPr/>
          <p:nvPr/>
        </p:nvSpPr>
        <p:spPr>
          <a:xfrm rot="16200000">
            <a:off x="-1244892" y="3664565"/>
            <a:ext cx="341311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ELL Student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5421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Diminished anxiety on both sides</a:t>
            </a:r>
          </a:p>
        </p:txBody>
      </p:sp>
      <p:sp>
        <p:nvSpPr>
          <p:cNvPr id="3" name="Content Placeholder 2"/>
          <p:cNvSpPr>
            <a:spLocks noGrp="1"/>
          </p:cNvSpPr>
          <p:nvPr>
            <p:ph idx="1"/>
          </p:nvPr>
        </p:nvSpPr>
        <p:spPr/>
        <p:txBody>
          <a:bodyPr>
            <a:normAutofit/>
          </a:bodyPr>
          <a:lstStyle/>
          <a:p>
            <a:pPr marL="114300" indent="0">
              <a:buNone/>
            </a:pPr>
            <a:r>
              <a:rPr lang="en-US" dirty="0"/>
              <a:t>All coaches (17) reported feeling more confident about working with ELL students as a result of their writing partner experience, working with the same student all semester.</a:t>
            </a:r>
          </a:p>
          <a:p>
            <a:endParaRPr lang="en-US" dirty="0"/>
          </a:p>
          <a:p>
            <a:pPr marL="114300" indent="0">
              <a:buNone/>
            </a:pPr>
            <a:endParaRPr lang="en-US" dirty="0"/>
          </a:p>
        </p:txBody>
      </p:sp>
    </p:spTree>
    <p:extLst>
      <p:ext uri="{BB962C8B-B14F-4D97-AF65-F5344CB8AC3E}">
        <p14:creationId xmlns:p14="http://schemas.microsoft.com/office/powerpoint/2010/main" val="1669353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5873</TotalTime>
  <Words>2695</Words>
  <Application>Microsoft Macintosh PowerPoint</Application>
  <PresentationFormat>On-screen Show (4:3)</PresentationFormat>
  <Paragraphs>174</Paragraphs>
  <Slides>39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Tw Cen MT</vt:lpstr>
      <vt:lpstr>Tw Cen MT Condensed</vt:lpstr>
      <vt:lpstr>Wingdings 3</vt:lpstr>
      <vt:lpstr>Integral</vt:lpstr>
      <vt:lpstr>Writing Partners Program</vt:lpstr>
      <vt:lpstr>Writing Partners Program</vt:lpstr>
      <vt:lpstr>Research questions</vt:lpstr>
      <vt:lpstr>Affective Filter Hypothesis– stephen Krashen (1982)</vt:lpstr>
      <vt:lpstr>Application to ell writers</vt:lpstr>
      <vt:lpstr>Confidence gained through speaking</vt:lpstr>
      <vt:lpstr>PowerPoint Presentation</vt:lpstr>
      <vt:lpstr>PowerPoint Presentation</vt:lpstr>
      <vt:lpstr>Diminished anxiety on both sides</vt:lpstr>
      <vt:lpstr>PowerPoint Presentation</vt:lpstr>
      <vt:lpstr>PowerPoint Presentation</vt:lpstr>
      <vt:lpstr>Interaction Hypothesis– Michael  long (1996)</vt:lpstr>
      <vt:lpstr>Increased interaction</vt:lpstr>
      <vt:lpstr>PowerPoint Presentation</vt:lpstr>
      <vt:lpstr>PowerPoint Presentation</vt:lpstr>
      <vt:lpstr>OBSERVATIONS: NOTICED INCREASED INTERACTIVENESS</vt:lpstr>
      <vt:lpstr>PowerPoint Presentation</vt:lpstr>
      <vt:lpstr>PowerPoint Presentation</vt:lpstr>
      <vt:lpstr>Interactive coaching strategies  </vt:lpstr>
      <vt:lpstr>PowerPoint Presentation</vt:lpstr>
      <vt:lpstr>Social Cognitive theory:  Lev Vygotsky</vt:lpstr>
      <vt:lpstr>PowerPoint Presentation</vt:lpstr>
      <vt:lpstr>PowerPoint Presentation</vt:lpstr>
      <vt:lpstr>PowerPoint Presentation</vt:lpstr>
      <vt:lpstr>Increased coach motivation</vt:lpstr>
      <vt:lpstr>PowerPoint Presentation</vt:lpstr>
      <vt:lpstr>PowerPoint Presentation</vt:lpstr>
      <vt:lpstr>Zone of Proximal Development &amp; Instructional scaffolding (Vygotsky )</vt:lpstr>
      <vt:lpstr>Scaffolding in action</vt:lpstr>
      <vt:lpstr>PowerPoint Presentation</vt:lpstr>
      <vt:lpstr>PowerPoint Presentation</vt:lpstr>
      <vt:lpstr>Success of program-- Tutors in training</vt:lpstr>
      <vt:lpstr>PowerPoint Presentation</vt:lpstr>
      <vt:lpstr>PowerPoint Presentation</vt:lpstr>
      <vt:lpstr>PowerPoint Presentation</vt:lpstr>
      <vt:lpstr>Success of program– ELL students</vt:lpstr>
      <vt:lpstr>“Not just my coach”</vt:lpstr>
      <vt:lpstr>Conclusion</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Lawrence</dc:creator>
  <cp:lastModifiedBy>Matthew Johnson</cp:lastModifiedBy>
  <cp:revision>85</cp:revision>
  <cp:lastPrinted>2018-10-13T17:31:40Z</cp:lastPrinted>
  <dcterms:created xsi:type="dcterms:W3CDTF">2015-09-17T20:52:23Z</dcterms:created>
  <dcterms:modified xsi:type="dcterms:W3CDTF">2018-10-13T17:31:52Z</dcterms:modified>
</cp:coreProperties>
</file>