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8" r:id="rId3"/>
    <p:sldId id="272" r:id="rId4"/>
    <p:sldId id="274" r:id="rId5"/>
    <p:sldId id="281" r:id="rId6"/>
    <p:sldId id="282" r:id="rId7"/>
    <p:sldId id="284" r:id="rId8"/>
    <p:sldId id="285" r:id="rId9"/>
    <p:sldId id="279" r:id="rId10"/>
    <p:sldId id="280" r:id="rId11"/>
    <p:sldId id="283" r:id="rId12"/>
    <p:sldId id="277" r:id="rId13"/>
    <p:sldId id="271" r:id="rId14"/>
    <p:sldId id="263" r:id="rId15"/>
    <p:sldId id="267" r:id="rId16"/>
    <p:sldId id="260"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8DA"/>
    <a:srgbClr val="A996E7"/>
    <a:srgbClr val="8873F1"/>
    <a:srgbClr val="CFD5EA"/>
    <a:srgbClr val="D1C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14"/>
  </p:normalViewPr>
  <p:slideViewPr>
    <p:cSldViewPr snapToGrid="0" snapToObjects="1">
      <p:cViewPr varScale="1">
        <p:scale>
          <a:sx n="73" d="100"/>
          <a:sy n="73" d="100"/>
        </p:scale>
        <p:origin x="328"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C6077F-296E-DB4B-AF47-183838DAF999}" type="doc">
      <dgm:prSet loTypeId="urn:microsoft.com/office/officeart/2005/8/layout/chevron1" loCatId="" qsTypeId="urn:microsoft.com/office/officeart/2005/8/quickstyle/simple1" qsCatId="simple" csTypeId="urn:microsoft.com/office/officeart/2005/8/colors/accent1_2" csCatId="accent1" phldr="1"/>
      <dgm:spPr/>
    </dgm:pt>
    <dgm:pt modelId="{67348A63-95EB-1440-A5F4-9B89B838811B}">
      <dgm:prSet phldrT="[Text]" custT="1"/>
      <dgm:spPr>
        <a:solidFill>
          <a:srgbClr val="8873F1"/>
        </a:solidFill>
      </dgm:spPr>
      <dgm:t>
        <a:bodyPr/>
        <a:lstStyle/>
        <a:p>
          <a:r>
            <a:rPr lang="en-US" sz="3000" dirty="0"/>
            <a:t>Every Day Information Needs</a:t>
          </a:r>
        </a:p>
      </dgm:t>
    </dgm:pt>
    <dgm:pt modelId="{56443EB4-EB77-4A43-A13B-23D04E48A045}" type="parTrans" cxnId="{3C41EBC2-665C-4D42-86A7-AC31A94DFCA0}">
      <dgm:prSet/>
      <dgm:spPr/>
      <dgm:t>
        <a:bodyPr/>
        <a:lstStyle/>
        <a:p>
          <a:endParaRPr lang="en-US"/>
        </a:p>
      </dgm:t>
    </dgm:pt>
    <dgm:pt modelId="{F8DB7212-6F00-F04D-A067-AE8C6F2F1865}" type="sibTrans" cxnId="{3C41EBC2-665C-4D42-86A7-AC31A94DFCA0}">
      <dgm:prSet/>
      <dgm:spPr/>
      <dgm:t>
        <a:bodyPr/>
        <a:lstStyle/>
        <a:p>
          <a:endParaRPr lang="en-US"/>
        </a:p>
      </dgm:t>
    </dgm:pt>
    <dgm:pt modelId="{32A31408-445E-814D-8E57-2A6821D9A8D6}">
      <dgm:prSet phldrT="[Text]" custT="1"/>
      <dgm:spPr>
        <a:solidFill>
          <a:srgbClr val="A996E7"/>
        </a:solidFill>
      </dgm:spPr>
      <dgm:t>
        <a:bodyPr/>
        <a:lstStyle/>
        <a:p>
          <a:r>
            <a:rPr lang="en-US" sz="3000" dirty="0"/>
            <a:t>Academic Information Needs</a:t>
          </a:r>
        </a:p>
      </dgm:t>
    </dgm:pt>
    <dgm:pt modelId="{97132123-C53A-874D-ABC7-ACAC975C2585}" type="parTrans" cxnId="{63D0D8F7-5C50-4549-B699-0D0AB2AA2899}">
      <dgm:prSet/>
      <dgm:spPr/>
      <dgm:t>
        <a:bodyPr/>
        <a:lstStyle/>
        <a:p>
          <a:endParaRPr lang="en-US"/>
        </a:p>
      </dgm:t>
    </dgm:pt>
    <dgm:pt modelId="{169BC01C-4B34-0D40-825A-8664E9264DAD}" type="sibTrans" cxnId="{63D0D8F7-5C50-4549-B699-0D0AB2AA2899}">
      <dgm:prSet/>
      <dgm:spPr/>
      <dgm:t>
        <a:bodyPr/>
        <a:lstStyle/>
        <a:p>
          <a:endParaRPr lang="en-US"/>
        </a:p>
      </dgm:t>
    </dgm:pt>
    <dgm:pt modelId="{BDF09E9E-3B1B-954E-B8F4-31823FEAE214}" type="pres">
      <dgm:prSet presAssocID="{E3C6077F-296E-DB4B-AF47-183838DAF999}" presName="Name0" presStyleCnt="0">
        <dgm:presLayoutVars>
          <dgm:dir/>
          <dgm:animLvl val="lvl"/>
          <dgm:resizeHandles val="exact"/>
        </dgm:presLayoutVars>
      </dgm:prSet>
      <dgm:spPr/>
    </dgm:pt>
    <dgm:pt modelId="{268D2F96-393B-7A4B-A643-4D5822530A71}" type="pres">
      <dgm:prSet presAssocID="{67348A63-95EB-1440-A5F4-9B89B838811B}" presName="parTxOnly" presStyleLbl="node1" presStyleIdx="0" presStyleCnt="2">
        <dgm:presLayoutVars>
          <dgm:chMax val="0"/>
          <dgm:chPref val="0"/>
          <dgm:bulletEnabled val="1"/>
        </dgm:presLayoutVars>
      </dgm:prSet>
      <dgm:spPr/>
    </dgm:pt>
    <dgm:pt modelId="{72B53659-C9DC-CF42-884C-C9A90AC176F3}" type="pres">
      <dgm:prSet presAssocID="{F8DB7212-6F00-F04D-A067-AE8C6F2F1865}" presName="parTxOnlySpace" presStyleCnt="0"/>
      <dgm:spPr/>
    </dgm:pt>
    <dgm:pt modelId="{14EB9780-07C8-0B47-AC37-EDFC7B15A746}" type="pres">
      <dgm:prSet presAssocID="{32A31408-445E-814D-8E57-2A6821D9A8D6}" presName="parTxOnly" presStyleLbl="node1" presStyleIdx="1" presStyleCnt="2">
        <dgm:presLayoutVars>
          <dgm:chMax val="0"/>
          <dgm:chPref val="0"/>
          <dgm:bulletEnabled val="1"/>
        </dgm:presLayoutVars>
      </dgm:prSet>
      <dgm:spPr/>
    </dgm:pt>
  </dgm:ptLst>
  <dgm:cxnLst>
    <dgm:cxn modelId="{6B4F5959-56B5-BF4B-A67E-96E4989D613F}" type="presOf" srcId="{32A31408-445E-814D-8E57-2A6821D9A8D6}" destId="{14EB9780-07C8-0B47-AC37-EDFC7B15A746}" srcOrd="0" destOrd="0" presId="urn:microsoft.com/office/officeart/2005/8/layout/chevron1"/>
    <dgm:cxn modelId="{272AA492-975A-4448-8E1B-F91FE37354A4}" type="presOf" srcId="{67348A63-95EB-1440-A5F4-9B89B838811B}" destId="{268D2F96-393B-7A4B-A643-4D5822530A71}" srcOrd="0" destOrd="0" presId="urn:microsoft.com/office/officeart/2005/8/layout/chevron1"/>
    <dgm:cxn modelId="{017ED698-A5D8-B347-95B5-EDDBE1052386}" type="presOf" srcId="{E3C6077F-296E-DB4B-AF47-183838DAF999}" destId="{BDF09E9E-3B1B-954E-B8F4-31823FEAE214}" srcOrd="0" destOrd="0" presId="urn:microsoft.com/office/officeart/2005/8/layout/chevron1"/>
    <dgm:cxn modelId="{3C41EBC2-665C-4D42-86A7-AC31A94DFCA0}" srcId="{E3C6077F-296E-DB4B-AF47-183838DAF999}" destId="{67348A63-95EB-1440-A5F4-9B89B838811B}" srcOrd="0" destOrd="0" parTransId="{56443EB4-EB77-4A43-A13B-23D04E48A045}" sibTransId="{F8DB7212-6F00-F04D-A067-AE8C6F2F1865}"/>
    <dgm:cxn modelId="{63D0D8F7-5C50-4549-B699-0D0AB2AA2899}" srcId="{E3C6077F-296E-DB4B-AF47-183838DAF999}" destId="{32A31408-445E-814D-8E57-2A6821D9A8D6}" srcOrd="1" destOrd="0" parTransId="{97132123-C53A-874D-ABC7-ACAC975C2585}" sibTransId="{169BC01C-4B34-0D40-825A-8664E9264DAD}"/>
    <dgm:cxn modelId="{BF82905C-A49D-F845-8E46-994BF9B33749}" type="presParOf" srcId="{BDF09E9E-3B1B-954E-B8F4-31823FEAE214}" destId="{268D2F96-393B-7A4B-A643-4D5822530A71}" srcOrd="0" destOrd="0" presId="urn:microsoft.com/office/officeart/2005/8/layout/chevron1"/>
    <dgm:cxn modelId="{67B3184F-6299-3049-9FDA-4B892C6C5DA6}" type="presParOf" srcId="{BDF09E9E-3B1B-954E-B8F4-31823FEAE214}" destId="{72B53659-C9DC-CF42-884C-C9A90AC176F3}" srcOrd="1" destOrd="0" presId="urn:microsoft.com/office/officeart/2005/8/layout/chevron1"/>
    <dgm:cxn modelId="{C09997AB-AC33-D04F-8ADF-30BF5345C5E1}" type="presParOf" srcId="{BDF09E9E-3B1B-954E-B8F4-31823FEAE214}" destId="{14EB9780-07C8-0B47-AC37-EDFC7B15A746}"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C6077F-296E-DB4B-AF47-183838DAF999}" type="doc">
      <dgm:prSet loTypeId="urn:microsoft.com/office/officeart/2005/8/layout/chevron1" loCatId="" qsTypeId="urn:microsoft.com/office/officeart/2005/8/quickstyle/simple1" qsCatId="simple" csTypeId="urn:microsoft.com/office/officeart/2005/8/colors/accent1_2" csCatId="accent1" phldr="1"/>
      <dgm:spPr/>
    </dgm:pt>
    <dgm:pt modelId="{67348A63-95EB-1440-A5F4-9B89B838811B}">
      <dgm:prSet phldrT="[Text]" custT="1"/>
      <dgm:spPr>
        <a:solidFill>
          <a:srgbClr val="8873F1"/>
        </a:solidFill>
      </dgm:spPr>
      <dgm:t>
        <a:bodyPr/>
        <a:lstStyle/>
        <a:p>
          <a:r>
            <a:rPr lang="en-US" sz="3000" dirty="0"/>
            <a:t>Every Day Information Sources</a:t>
          </a:r>
        </a:p>
      </dgm:t>
    </dgm:pt>
    <dgm:pt modelId="{56443EB4-EB77-4A43-A13B-23D04E48A045}" type="parTrans" cxnId="{3C41EBC2-665C-4D42-86A7-AC31A94DFCA0}">
      <dgm:prSet/>
      <dgm:spPr/>
      <dgm:t>
        <a:bodyPr/>
        <a:lstStyle/>
        <a:p>
          <a:endParaRPr lang="en-US"/>
        </a:p>
      </dgm:t>
    </dgm:pt>
    <dgm:pt modelId="{F8DB7212-6F00-F04D-A067-AE8C6F2F1865}" type="sibTrans" cxnId="{3C41EBC2-665C-4D42-86A7-AC31A94DFCA0}">
      <dgm:prSet/>
      <dgm:spPr/>
      <dgm:t>
        <a:bodyPr/>
        <a:lstStyle/>
        <a:p>
          <a:endParaRPr lang="en-US"/>
        </a:p>
      </dgm:t>
    </dgm:pt>
    <dgm:pt modelId="{32A31408-445E-814D-8E57-2A6821D9A8D6}">
      <dgm:prSet phldrT="[Text]" custT="1"/>
      <dgm:spPr>
        <a:solidFill>
          <a:srgbClr val="A996E7"/>
        </a:solidFill>
      </dgm:spPr>
      <dgm:t>
        <a:bodyPr/>
        <a:lstStyle/>
        <a:p>
          <a:r>
            <a:rPr lang="en-US" sz="3000" dirty="0"/>
            <a:t>Academic Information Sources</a:t>
          </a:r>
        </a:p>
      </dgm:t>
    </dgm:pt>
    <dgm:pt modelId="{97132123-C53A-874D-ABC7-ACAC975C2585}" type="parTrans" cxnId="{63D0D8F7-5C50-4549-B699-0D0AB2AA2899}">
      <dgm:prSet/>
      <dgm:spPr/>
      <dgm:t>
        <a:bodyPr/>
        <a:lstStyle/>
        <a:p>
          <a:endParaRPr lang="en-US"/>
        </a:p>
      </dgm:t>
    </dgm:pt>
    <dgm:pt modelId="{169BC01C-4B34-0D40-825A-8664E9264DAD}" type="sibTrans" cxnId="{63D0D8F7-5C50-4549-B699-0D0AB2AA2899}">
      <dgm:prSet/>
      <dgm:spPr/>
      <dgm:t>
        <a:bodyPr/>
        <a:lstStyle/>
        <a:p>
          <a:endParaRPr lang="en-US"/>
        </a:p>
      </dgm:t>
    </dgm:pt>
    <dgm:pt modelId="{BDF09E9E-3B1B-954E-B8F4-31823FEAE214}" type="pres">
      <dgm:prSet presAssocID="{E3C6077F-296E-DB4B-AF47-183838DAF999}" presName="Name0" presStyleCnt="0">
        <dgm:presLayoutVars>
          <dgm:dir/>
          <dgm:animLvl val="lvl"/>
          <dgm:resizeHandles val="exact"/>
        </dgm:presLayoutVars>
      </dgm:prSet>
      <dgm:spPr/>
    </dgm:pt>
    <dgm:pt modelId="{268D2F96-393B-7A4B-A643-4D5822530A71}" type="pres">
      <dgm:prSet presAssocID="{67348A63-95EB-1440-A5F4-9B89B838811B}" presName="parTxOnly" presStyleLbl="node1" presStyleIdx="0" presStyleCnt="2">
        <dgm:presLayoutVars>
          <dgm:chMax val="0"/>
          <dgm:chPref val="0"/>
          <dgm:bulletEnabled val="1"/>
        </dgm:presLayoutVars>
      </dgm:prSet>
      <dgm:spPr/>
    </dgm:pt>
    <dgm:pt modelId="{72B53659-C9DC-CF42-884C-C9A90AC176F3}" type="pres">
      <dgm:prSet presAssocID="{F8DB7212-6F00-F04D-A067-AE8C6F2F1865}" presName="parTxOnlySpace" presStyleCnt="0"/>
      <dgm:spPr/>
    </dgm:pt>
    <dgm:pt modelId="{14EB9780-07C8-0B47-AC37-EDFC7B15A746}" type="pres">
      <dgm:prSet presAssocID="{32A31408-445E-814D-8E57-2A6821D9A8D6}" presName="parTxOnly" presStyleLbl="node1" presStyleIdx="1" presStyleCnt="2">
        <dgm:presLayoutVars>
          <dgm:chMax val="0"/>
          <dgm:chPref val="0"/>
          <dgm:bulletEnabled val="1"/>
        </dgm:presLayoutVars>
      </dgm:prSet>
      <dgm:spPr/>
    </dgm:pt>
  </dgm:ptLst>
  <dgm:cxnLst>
    <dgm:cxn modelId="{6B4F5959-56B5-BF4B-A67E-96E4989D613F}" type="presOf" srcId="{32A31408-445E-814D-8E57-2A6821D9A8D6}" destId="{14EB9780-07C8-0B47-AC37-EDFC7B15A746}" srcOrd="0" destOrd="0" presId="urn:microsoft.com/office/officeart/2005/8/layout/chevron1"/>
    <dgm:cxn modelId="{272AA492-975A-4448-8E1B-F91FE37354A4}" type="presOf" srcId="{67348A63-95EB-1440-A5F4-9B89B838811B}" destId="{268D2F96-393B-7A4B-A643-4D5822530A71}" srcOrd="0" destOrd="0" presId="urn:microsoft.com/office/officeart/2005/8/layout/chevron1"/>
    <dgm:cxn modelId="{017ED698-A5D8-B347-95B5-EDDBE1052386}" type="presOf" srcId="{E3C6077F-296E-DB4B-AF47-183838DAF999}" destId="{BDF09E9E-3B1B-954E-B8F4-31823FEAE214}" srcOrd="0" destOrd="0" presId="urn:microsoft.com/office/officeart/2005/8/layout/chevron1"/>
    <dgm:cxn modelId="{3C41EBC2-665C-4D42-86A7-AC31A94DFCA0}" srcId="{E3C6077F-296E-DB4B-AF47-183838DAF999}" destId="{67348A63-95EB-1440-A5F4-9B89B838811B}" srcOrd="0" destOrd="0" parTransId="{56443EB4-EB77-4A43-A13B-23D04E48A045}" sibTransId="{F8DB7212-6F00-F04D-A067-AE8C6F2F1865}"/>
    <dgm:cxn modelId="{63D0D8F7-5C50-4549-B699-0D0AB2AA2899}" srcId="{E3C6077F-296E-DB4B-AF47-183838DAF999}" destId="{32A31408-445E-814D-8E57-2A6821D9A8D6}" srcOrd="1" destOrd="0" parTransId="{97132123-C53A-874D-ABC7-ACAC975C2585}" sibTransId="{169BC01C-4B34-0D40-825A-8664E9264DAD}"/>
    <dgm:cxn modelId="{BF82905C-A49D-F845-8E46-994BF9B33749}" type="presParOf" srcId="{BDF09E9E-3B1B-954E-B8F4-31823FEAE214}" destId="{268D2F96-393B-7A4B-A643-4D5822530A71}" srcOrd="0" destOrd="0" presId="urn:microsoft.com/office/officeart/2005/8/layout/chevron1"/>
    <dgm:cxn modelId="{67B3184F-6299-3049-9FDA-4B892C6C5DA6}" type="presParOf" srcId="{BDF09E9E-3B1B-954E-B8F4-31823FEAE214}" destId="{72B53659-C9DC-CF42-884C-C9A90AC176F3}" srcOrd="1" destOrd="0" presId="urn:microsoft.com/office/officeart/2005/8/layout/chevron1"/>
    <dgm:cxn modelId="{C09997AB-AC33-D04F-8ADF-30BF5345C5E1}" type="presParOf" srcId="{BDF09E9E-3B1B-954E-B8F4-31823FEAE214}" destId="{14EB9780-07C8-0B47-AC37-EDFC7B15A746}" srcOrd="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729068-0BFC-D742-A02D-5CA7FF7EC332}" type="doc">
      <dgm:prSet loTypeId="urn:microsoft.com/office/officeart/2005/8/layout/target1" loCatId="" qsTypeId="urn:microsoft.com/office/officeart/2005/8/quickstyle/simple1" qsCatId="simple" csTypeId="urn:microsoft.com/office/officeart/2005/8/colors/accent1_2" csCatId="accent1" phldr="1"/>
      <dgm:spPr/>
      <dgm:t>
        <a:bodyPr/>
        <a:lstStyle/>
        <a:p>
          <a:endParaRPr lang="en-US"/>
        </a:p>
      </dgm:t>
    </dgm:pt>
    <dgm:pt modelId="{60054F6A-4E1B-A345-808A-0CB4CB5806CD}">
      <dgm:prSet phldrT="[Text]" custT="1"/>
      <dgm:spPr/>
      <dgm:t>
        <a:bodyPr/>
        <a:lstStyle/>
        <a:p>
          <a:r>
            <a:rPr lang="en-US" sz="3000" dirty="0"/>
            <a:t>Individual</a:t>
          </a:r>
        </a:p>
      </dgm:t>
    </dgm:pt>
    <dgm:pt modelId="{760C2184-63EB-744D-87EB-4072619AA865}" type="parTrans" cxnId="{CC09F88B-8DDB-0940-88E7-52247FE377EF}">
      <dgm:prSet/>
      <dgm:spPr/>
      <dgm:t>
        <a:bodyPr/>
        <a:lstStyle/>
        <a:p>
          <a:endParaRPr lang="en-US"/>
        </a:p>
      </dgm:t>
    </dgm:pt>
    <dgm:pt modelId="{C1D9A56E-5CEA-D34B-A83C-03228EE4C68E}" type="sibTrans" cxnId="{CC09F88B-8DDB-0940-88E7-52247FE377EF}">
      <dgm:prSet/>
      <dgm:spPr/>
      <dgm:t>
        <a:bodyPr/>
        <a:lstStyle/>
        <a:p>
          <a:endParaRPr lang="en-US"/>
        </a:p>
      </dgm:t>
    </dgm:pt>
    <dgm:pt modelId="{A9F94CC9-30C4-7B49-BB8E-0634395913E1}">
      <dgm:prSet phldrT="[Text]" custT="1"/>
      <dgm:spPr/>
      <dgm:t>
        <a:bodyPr/>
        <a:lstStyle/>
        <a:p>
          <a:r>
            <a:rPr lang="en-US" sz="3000" dirty="0"/>
            <a:t>Interpersonal</a:t>
          </a:r>
        </a:p>
      </dgm:t>
    </dgm:pt>
    <dgm:pt modelId="{3E5736D1-21F7-044F-83E5-625C8A7DCCBD}" type="parTrans" cxnId="{3D47FDD3-CFAF-8944-87E4-6C6CD777E676}">
      <dgm:prSet/>
      <dgm:spPr/>
      <dgm:t>
        <a:bodyPr/>
        <a:lstStyle/>
        <a:p>
          <a:endParaRPr lang="en-US"/>
        </a:p>
      </dgm:t>
    </dgm:pt>
    <dgm:pt modelId="{72CBA7E3-8FB0-D742-B92F-53D4F43B0C5C}" type="sibTrans" cxnId="{3D47FDD3-CFAF-8944-87E4-6C6CD777E676}">
      <dgm:prSet/>
      <dgm:spPr/>
      <dgm:t>
        <a:bodyPr/>
        <a:lstStyle/>
        <a:p>
          <a:endParaRPr lang="en-US"/>
        </a:p>
      </dgm:t>
    </dgm:pt>
    <dgm:pt modelId="{2B5E6823-5A51-904F-8EC5-F25B893AC687}">
      <dgm:prSet phldrT="[Text]" custT="1"/>
      <dgm:spPr/>
      <dgm:t>
        <a:bodyPr/>
        <a:lstStyle/>
        <a:p>
          <a:r>
            <a:rPr lang="en-US" sz="3000" dirty="0"/>
            <a:t>Organizational</a:t>
          </a:r>
        </a:p>
      </dgm:t>
    </dgm:pt>
    <dgm:pt modelId="{CAF23B94-2BE0-D541-A4BE-1769C76458EF}" type="parTrans" cxnId="{7B44B6F0-F869-E742-A57A-E8D8290DD863}">
      <dgm:prSet/>
      <dgm:spPr/>
      <dgm:t>
        <a:bodyPr/>
        <a:lstStyle/>
        <a:p>
          <a:endParaRPr lang="en-US"/>
        </a:p>
      </dgm:t>
    </dgm:pt>
    <dgm:pt modelId="{80C7A4F6-F1E0-0146-88E5-D71957ED8D58}" type="sibTrans" cxnId="{7B44B6F0-F869-E742-A57A-E8D8290DD863}">
      <dgm:prSet/>
      <dgm:spPr/>
      <dgm:t>
        <a:bodyPr/>
        <a:lstStyle/>
        <a:p>
          <a:endParaRPr lang="en-US"/>
        </a:p>
      </dgm:t>
    </dgm:pt>
    <dgm:pt modelId="{3FCBDD18-865F-9142-81FC-A21000D56916}">
      <dgm:prSet phldrT="[Text]" custT="1"/>
      <dgm:spPr/>
      <dgm:t>
        <a:bodyPr/>
        <a:lstStyle/>
        <a:p>
          <a:r>
            <a:rPr lang="en-US" sz="3000" dirty="0"/>
            <a:t>Community</a:t>
          </a:r>
        </a:p>
      </dgm:t>
    </dgm:pt>
    <dgm:pt modelId="{169AE28E-8CD5-A243-8BB1-F8D6819C53E5}" type="parTrans" cxnId="{4DDBDA55-A811-E545-A547-CD8CEA876869}">
      <dgm:prSet/>
      <dgm:spPr/>
      <dgm:t>
        <a:bodyPr/>
        <a:lstStyle/>
        <a:p>
          <a:endParaRPr lang="en-US"/>
        </a:p>
      </dgm:t>
    </dgm:pt>
    <dgm:pt modelId="{A099A1E1-EEA9-3145-9F80-27799598C22B}" type="sibTrans" cxnId="{4DDBDA55-A811-E545-A547-CD8CEA876869}">
      <dgm:prSet/>
      <dgm:spPr/>
      <dgm:t>
        <a:bodyPr/>
        <a:lstStyle/>
        <a:p>
          <a:endParaRPr lang="en-US"/>
        </a:p>
      </dgm:t>
    </dgm:pt>
    <dgm:pt modelId="{AA74B47B-0A2D-2244-B8C8-00D70BF9187A}">
      <dgm:prSet custT="1"/>
      <dgm:spPr/>
      <dgm:t>
        <a:bodyPr/>
        <a:lstStyle/>
        <a:p>
          <a:r>
            <a:rPr lang="en-US" sz="3000" dirty="0"/>
            <a:t>Policy</a:t>
          </a:r>
        </a:p>
      </dgm:t>
    </dgm:pt>
    <dgm:pt modelId="{168928F6-2C02-E24D-8FA8-60B8B508B149}" type="parTrans" cxnId="{8AE1561C-3596-C74C-97CD-4D8224CF9BF2}">
      <dgm:prSet/>
      <dgm:spPr/>
      <dgm:t>
        <a:bodyPr/>
        <a:lstStyle/>
        <a:p>
          <a:endParaRPr lang="en-US"/>
        </a:p>
      </dgm:t>
    </dgm:pt>
    <dgm:pt modelId="{B73A9170-1345-2944-8579-F2C3C94935C1}" type="sibTrans" cxnId="{8AE1561C-3596-C74C-97CD-4D8224CF9BF2}">
      <dgm:prSet/>
      <dgm:spPr/>
      <dgm:t>
        <a:bodyPr/>
        <a:lstStyle/>
        <a:p>
          <a:endParaRPr lang="en-US"/>
        </a:p>
      </dgm:t>
    </dgm:pt>
    <dgm:pt modelId="{11B08085-7DC5-6F48-A059-0C15C9514307}" type="pres">
      <dgm:prSet presAssocID="{07729068-0BFC-D742-A02D-5CA7FF7EC332}" presName="composite" presStyleCnt="0">
        <dgm:presLayoutVars>
          <dgm:chMax val="5"/>
          <dgm:dir/>
          <dgm:resizeHandles val="exact"/>
        </dgm:presLayoutVars>
      </dgm:prSet>
      <dgm:spPr/>
    </dgm:pt>
    <dgm:pt modelId="{C0F5879D-D4B3-FE4D-A3FE-3458A26665E1}" type="pres">
      <dgm:prSet presAssocID="{60054F6A-4E1B-A345-808A-0CB4CB5806CD}" presName="circle1" presStyleLbl="lnNode1" presStyleIdx="0" presStyleCnt="5"/>
      <dgm:spPr>
        <a:solidFill>
          <a:srgbClr val="8873F1"/>
        </a:solidFill>
      </dgm:spPr>
    </dgm:pt>
    <dgm:pt modelId="{F7D3BD1E-3A62-B34B-89E4-C28F4BC0DE0C}" type="pres">
      <dgm:prSet presAssocID="{60054F6A-4E1B-A345-808A-0CB4CB5806CD}" presName="text1" presStyleLbl="revTx" presStyleIdx="0" presStyleCnt="5" custScaleX="138098" custLinFactNeighborX="20475" custLinFactNeighborY="4506">
        <dgm:presLayoutVars>
          <dgm:bulletEnabled val="1"/>
        </dgm:presLayoutVars>
      </dgm:prSet>
      <dgm:spPr/>
    </dgm:pt>
    <dgm:pt modelId="{47D2BB63-22C0-AB41-8B4F-21D76BA72C71}" type="pres">
      <dgm:prSet presAssocID="{60054F6A-4E1B-A345-808A-0CB4CB5806CD}" presName="line1" presStyleLbl="callout" presStyleIdx="0" presStyleCnt="10"/>
      <dgm:spPr/>
    </dgm:pt>
    <dgm:pt modelId="{10E8D0BF-327E-294B-837A-47EA2F68630A}" type="pres">
      <dgm:prSet presAssocID="{60054F6A-4E1B-A345-808A-0CB4CB5806CD}" presName="d1" presStyleLbl="callout" presStyleIdx="1" presStyleCnt="10"/>
      <dgm:spPr/>
    </dgm:pt>
    <dgm:pt modelId="{EB27B7E1-CDC9-174D-B7EC-45D4FEC42315}" type="pres">
      <dgm:prSet presAssocID="{A9F94CC9-30C4-7B49-BB8E-0634395913E1}" presName="circle2" presStyleLbl="lnNode1" presStyleIdx="1" presStyleCnt="5"/>
      <dgm:spPr>
        <a:solidFill>
          <a:srgbClr val="A996E7"/>
        </a:solidFill>
      </dgm:spPr>
    </dgm:pt>
    <dgm:pt modelId="{021F56F1-D838-2E45-B024-7C83DF5687A7}" type="pres">
      <dgm:prSet presAssocID="{A9F94CC9-30C4-7B49-BB8E-0634395913E1}" presName="text2" presStyleLbl="revTx" presStyleIdx="1" presStyleCnt="5" custScaleX="148526" custLinFactNeighborX="25864" custLinFactNeighborY="2253">
        <dgm:presLayoutVars>
          <dgm:bulletEnabled val="1"/>
        </dgm:presLayoutVars>
      </dgm:prSet>
      <dgm:spPr/>
    </dgm:pt>
    <dgm:pt modelId="{C0005697-1633-7346-A436-DB905E4E4CEC}" type="pres">
      <dgm:prSet presAssocID="{A9F94CC9-30C4-7B49-BB8E-0634395913E1}" presName="line2" presStyleLbl="callout" presStyleIdx="2" presStyleCnt="10"/>
      <dgm:spPr/>
    </dgm:pt>
    <dgm:pt modelId="{19BD31BC-FD52-BA4B-9A36-79694E028270}" type="pres">
      <dgm:prSet presAssocID="{A9F94CC9-30C4-7B49-BB8E-0634395913E1}" presName="d2" presStyleLbl="callout" presStyleIdx="3" presStyleCnt="10"/>
      <dgm:spPr/>
    </dgm:pt>
    <dgm:pt modelId="{1CDE8EA6-5914-714A-B33E-E2747D3652F2}" type="pres">
      <dgm:prSet presAssocID="{2B5E6823-5A51-904F-8EC5-F25B893AC687}" presName="circle3" presStyleLbl="lnNode1" presStyleIdx="2" presStyleCnt="5"/>
      <dgm:spPr>
        <a:solidFill>
          <a:srgbClr val="8873F1"/>
        </a:solidFill>
      </dgm:spPr>
    </dgm:pt>
    <dgm:pt modelId="{760596A7-D190-BA43-8C63-6EB23A744A81}" type="pres">
      <dgm:prSet presAssocID="{2B5E6823-5A51-904F-8EC5-F25B893AC687}" presName="text3" presStyleLbl="revTx" presStyleIdx="2" presStyleCnt="5" custScaleX="201156" custLinFactNeighborX="49572" custLinFactNeighborY="6759">
        <dgm:presLayoutVars>
          <dgm:bulletEnabled val="1"/>
        </dgm:presLayoutVars>
      </dgm:prSet>
      <dgm:spPr/>
    </dgm:pt>
    <dgm:pt modelId="{58E26FB7-6394-A446-B807-CEF6710C5EC2}" type="pres">
      <dgm:prSet presAssocID="{2B5E6823-5A51-904F-8EC5-F25B893AC687}" presName="line3" presStyleLbl="callout" presStyleIdx="4" presStyleCnt="10"/>
      <dgm:spPr/>
    </dgm:pt>
    <dgm:pt modelId="{C3A0BADA-41F8-3D4D-8253-5EB15BEFBE94}" type="pres">
      <dgm:prSet presAssocID="{2B5E6823-5A51-904F-8EC5-F25B893AC687}" presName="d3" presStyleLbl="callout" presStyleIdx="5" presStyleCnt="10"/>
      <dgm:spPr/>
    </dgm:pt>
    <dgm:pt modelId="{E6077401-1412-D642-A14F-9E8F2D609B5D}" type="pres">
      <dgm:prSet presAssocID="{3FCBDD18-865F-9142-81FC-A21000D56916}" presName="circle4" presStyleLbl="lnNode1" presStyleIdx="3" presStyleCnt="5"/>
      <dgm:spPr>
        <a:solidFill>
          <a:srgbClr val="A996E7"/>
        </a:solidFill>
      </dgm:spPr>
    </dgm:pt>
    <dgm:pt modelId="{16A6E819-D855-7F46-B7D5-6FF674CFDAED}" type="pres">
      <dgm:prSet presAssocID="{3FCBDD18-865F-9142-81FC-A21000D56916}" presName="text4" presStyleLbl="revTx" presStyleIdx="3" presStyleCnt="5" custScaleX="128327" custLinFactNeighborX="11853" custLinFactNeighborY="2253">
        <dgm:presLayoutVars>
          <dgm:bulletEnabled val="1"/>
        </dgm:presLayoutVars>
      </dgm:prSet>
      <dgm:spPr/>
    </dgm:pt>
    <dgm:pt modelId="{087CBE31-F34E-EB46-99A6-823B8BB6570A}" type="pres">
      <dgm:prSet presAssocID="{3FCBDD18-865F-9142-81FC-A21000D56916}" presName="line4" presStyleLbl="callout" presStyleIdx="6" presStyleCnt="10"/>
      <dgm:spPr/>
    </dgm:pt>
    <dgm:pt modelId="{5C91E609-8A44-0E40-B3C6-601D77723474}" type="pres">
      <dgm:prSet presAssocID="{3FCBDD18-865F-9142-81FC-A21000D56916}" presName="d4" presStyleLbl="callout" presStyleIdx="7" presStyleCnt="10"/>
      <dgm:spPr/>
    </dgm:pt>
    <dgm:pt modelId="{B240598B-C827-CB4C-AFF9-90E32F9E632F}" type="pres">
      <dgm:prSet presAssocID="{AA74B47B-0A2D-2244-B8C8-00D70BF9187A}" presName="circle5" presStyleLbl="lnNode1" presStyleIdx="4" presStyleCnt="5"/>
      <dgm:spPr>
        <a:solidFill>
          <a:srgbClr val="8873F1"/>
        </a:solidFill>
      </dgm:spPr>
    </dgm:pt>
    <dgm:pt modelId="{7BE57E6F-EE11-504E-A1D9-A207E42D5144}" type="pres">
      <dgm:prSet presAssocID="{AA74B47B-0A2D-2244-B8C8-00D70BF9187A}" presName="text5" presStyleLbl="revTx" presStyleIdx="4" presStyleCnt="5">
        <dgm:presLayoutVars>
          <dgm:bulletEnabled val="1"/>
        </dgm:presLayoutVars>
      </dgm:prSet>
      <dgm:spPr/>
    </dgm:pt>
    <dgm:pt modelId="{93F64624-E521-784F-833D-792D5231F38A}" type="pres">
      <dgm:prSet presAssocID="{AA74B47B-0A2D-2244-B8C8-00D70BF9187A}" presName="line5" presStyleLbl="callout" presStyleIdx="8" presStyleCnt="10"/>
      <dgm:spPr/>
    </dgm:pt>
    <dgm:pt modelId="{3B529392-E8FE-D14D-9122-C15CD5754119}" type="pres">
      <dgm:prSet presAssocID="{AA74B47B-0A2D-2244-B8C8-00D70BF9187A}" presName="d5" presStyleLbl="callout" presStyleIdx="9" presStyleCnt="10"/>
      <dgm:spPr/>
    </dgm:pt>
  </dgm:ptLst>
  <dgm:cxnLst>
    <dgm:cxn modelId="{8AE1561C-3596-C74C-97CD-4D8224CF9BF2}" srcId="{07729068-0BFC-D742-A02D-5CA7FF7EC332}" destId="{AA74B47B-0A2D-2244-B8C8-00D70BF9187A}" srcOrd="4" destOrd="0" parTransId="{168928F6-2C02-E24D-8FA8-60B8B508B149}" sibTransId="{B73A9170-1345-2944-8579-F2C3C94935C1}"/>
    <dgm:cxn modelId="{73DBD522-012D-0B47-801B-008CC6DF057B}" type="presOf" srcId="{07729068-0BFC-D742-A02D-5CA7FF7EC332}" destId="{11B08085-7DC5-6F48-A059-0C15C9514307}" srcOrd="0" destOrd="0" presId="urn:microsoft.com/office/officeart/2005/8/layout/target1"/>
    <dgm:cxn modelId="{72938F31-0278-4948-BEC2-370A091CE6FC}" type="presOf" srcId="{3FCBDD18-865F-9142-81FC-A21000D56916}" destId="{16A6E819-D855-7F46-B7D5-6FF674CFDAED}" srcOrd="0" destOrd="0" presId="urn:microsoft.com/office/officeart/2005/8/layout/target1"/>
    <dgm:cxn modelId="{1EFCA252-38E5-134C-AB32-A0839B91DB53}" type="presOf" srcId="{60054F6A-4E1B-A345-808A-0CB4CB5806CD}" destId="{F7D3BD1E-3A62-B34B-89E4-C28F4BC0DE0C}" srcOrd="0" destOrd="0" presId="urn:microsoft.com/office/officeart/2005/8/layout/target1"/>
    <dgm:cxn modelId="{4DDBDA55-A811-E545-A547-CD8CEA876869}" srcId="{07729068-0BFC-D742-A02D-5CA7FF7EC332}" destId="{3FCBDD18-865F-9142-81FC-A21000D56916}" srcOrd="3" destOrd="0" parTransId="{169AE28E-8CD5-A243-8BB1-F8D6819C53E5}" sibTransId="{A099A1E1-EEA9-3145-9F80-27799598C22B}"/>
    <dgm:cxn modelId="{2085BB6F-6A19-D64F-84C4-568C78850F97}" type="presOf" srcId="{AA74B47B-0A2D-2244-B8C8-00D70BF9187A}" destId="{7BE57E6F-EE11-504E-A1D9-A207E42D5144}" srcOrd="0" destOrd="0" presId="urn:microsoft.com/office/officeart/2005/8/layout/target1"/>
    <dgm:cxn modelId="{CC09F88B-8DDB-0940-88E7-52247FE377EF}" srcId="{07729068-0BFC-D742-A02D-5CA7FF7EC332}" destId="{60054F6A-4E1B-A345-808A-0CB4CB5806CD}" srcOrd="0" destOrd="0" parTransId="{760C2184-63EB-744D-87EB-4072619AA865}" sibTransId="{C1D9A56E-5CEA-D34B-A83C-03228EE4C68E}"/>
    <dgm:cxn modelId="{8E7DD59E-3ED3-A841-9C30-B72AC9E3EBFA}" type="presOf" srcId="{A9F94CC9-30C4-7B49-BB8E-0634395913E1}" destId="{021F56F1-D838-2E45-B024-7C83DF5687A7}" srcOrd="0" destOrd="0" presId="urn:microsoft.com/office/officeart/2005/8/layout/target1"/>
    <dgm:cxn modelId="{B22152D1-9882-1C4A-A73D-A4D9820BA041}" type="presOf" srcId="{2B5E6823-5A51-904F-8EC5-F25B893AC687}" destId="{760596A7-D190-BA43-8C63-6EB23A744A81}" srcOrd="0" destOrd="0" presId="urn:microsoft.com/office/officeart/2005/8/layout/target1"/>
    <dgm:cxn modelId="{3D47FDD3-CFAF-8944-87E4-6C6CD777E676}" srcId="{07729068-0BFC-D742-A02D-5CA7FF7EC332}" destId="{A9F94CC9-30C4-7B49-BB8E-0634395913E1}" srcOrd="1" destOrd="0" parTransId="{3E5736D1-21F7-044F-83E5-625C8A7DCCBD}" sibTransId="{72CBA7E3-8FB0-D742-B92F-53D4F43B0C5C}"/>
    <dgm:cxn modelId="{7B44B6F0-F869-E742-A57A-E8D8290DD863}" srcId="{07729068-0BFC-D742-A02D-5CA7FF7EC332}" destId="{2B5E6823-5A51-904F-8EC5-F25B893AC687}" srcOrd="2" destOrd="0" parTransId="{CAF23B94-2BE0-D541-A4BE-1769C76458EF}" sibTransId="{80C7A4F6-F1E0-0146-88E5-D71957ED8D58}"/>
    <dgm:cxn modelId="{F3A054B4-2FBE-674C-BC1D-3AAAEBAB9BE1}" type="presParOf" srcId="{11B08085-7DC5-6F48-A059-0C15C9514307}" destId="{C0F5879D-D4B3-FE4D-A3FE-3458A26665E1}" srcOrd="0" destOrd="0" presId="urn:microsoft.com/office/officeart/2005/8/layout/target1"/>
    <dgm:cxn modelId="{7F6AFE10-D4C1-CC43-8415-CCA8EC1B1185}" type="presParOf" srcId="{11B08085-7DC5-6F48-A059-0C15C9514307}" destId="{F7D3BD1E-3A62-B34B-89E4-C28F4BC0DE0C}" srcOrd="1" destOrd="0" presId="urn:microsoft.com/office/officeart/2005/8/layout/target1"/>
    <dgm:cxn modelId="{B344F388-8E30-6542-BDA2-FDE35D4E1658}" type="presParOf" srcId="{11B08085-7DC5-6F48-A059-0C15C9514307}" destId="{47D2BB63-22C0-AB41-8B4F-21D76BA72C71}" srcOrd="2" destOrd="0" presId="urn:microsoft.com/office/officeart/2005/8/layout/target1"/>
    <dgm:cxn modelId="{9184AD53-9604-9A49-9C36-0CD7A32433FD}" type="presParOf" srcId="{11B08085-7DC5-6F48-A059-0C15C9514307}" destId="{10E8D0BF-327E-294B-837A-47EA2F68630A}" srcOrd="3" destOrd="0" presId="urn:microsoft.com/office/officeart/2005/8/layout/target1"/>
    <dgm:cxn modelId="{F269F041-5811-CD47-8EAD-112421BBEBC9}" type="presParOf" srcId="{11B08085-7DC5-6F48-A059-0C15C9514307}" destId="{EB27B7E1-CDC9-174D-B7EC-45D4FEC42315}" srcOrd="4" destOrd="0" presId="urn:microsoft.com/office/officeart/2005/8/layout/target1"/>
    <dgm:cxn modelId="{2BEBE833-BA75-3549-9504-191298CB3999}" type="presParOf" srcId="{11B08085-7DC5-6F48-A059-0C15C9514307}" destId="{021F56F1-D838-2E45-B024-7C83DF5687A7}" srcOrd="5" destOrd="0" presId="urn:microsoft.com/office/officeart/2005/8/layout/target1"/>
    <dgm:cxn modelId="{1A917730-F1CC-F342-BF81-9D1B63BB18CA}" type="presParOf" srcId="{11B08085-7DC5-6F48-A059-0C15C9514307}" destId="{C0005697-1633-7346-A436-DB905E4E4CEC}" srcOrd="6" destOrd="0" presId="urn:microsoft.com/office/officeart/2005/8/layout/target1"/>
    <dgm:cxn modelId="{0EBA797F-303C-E343-846A-1E4984BD1E3F}" type="presParOf" srcId="{11B08085-7DC5-6F48-A059-0C15C9514307}" destId="{19BD31BC-FD52-BA4B-9A36-79694E028270}" srcOrd="7" destOrd="0" presId="urn:microsoft.com/office/officeart/2005/8/layout/target1"/>
    <dgm:cxn modelId="{C73480D2-15DC-084A-8141-DE0B2E647106}" type="presParOf" srcId="{11B08085-7DC5-6F48-A059-0C15C9514307}" destId="{1CDE8EA6-5914-714A-B33E-E2747D3652F2}" srcOrd="8" destOrd="0" presId="urn:microsoft.com/office/officeart/2005/8/layout/target1"/>
    <dgm:cxn modelId="{2858EDA7-FEC5-3F47-AE43-9E2091065C9F}" type="presParOf" srcId="{11B08085-7DC5-6F48-A059-0C15C9514307}" destId="{760596A7-D190-BA43-8C63-6EB23A744A81}" srcOrd="9" destOrd="0" presId="urn:microsoft.com/office/officeart/2005/8/layout/target1"/>
    <dgm:cxn modelId="{DCECF29A-377A-064A-88A4-EF0A520A9D15}" type="presParOf" srcId="{11B08085-7DC5-6F48-A059-0C15C9514307}" destId="{58E26FB7-6394-A446-B807-CEF6710C5EC2}" srcOrd="10" destOrd="0" presId="urn:microsoft.com/office/officeart/2005/8/layout/target1"/>
    <dgm:cxn modelId="{71D3A231-A712-574D-A041-3F37D132903E}" type="presParOf" srcId="{11B08085-7DC5-6F48-A059-0C15C9514307}" destId="{C3A0BADA-41F8-3D4D-8253-5EB15BEFBE94}" srcOrd="11" destOrd="0" presId="urn:microsoft.com/office/officeart/2005/8/layout/target1"/>
    <dgm:cxn modelId="{297EAE63-FEB4-3242-A592-98DC1D020B35}" type="presParOf" srcId="{11B08085-7DC5-6F48-A059-0C15C9514307}" destId="{E6077401-1412-D642-A14F-9E8F2D609B5D}" srcOrd="12" destOrd="0" presId="urn:microsoft.com/office/officeart/2005/8/layout/target1"/>
    <dgm:cxn modelId="{1409AD34-AACD-E648-8974-DA014B163CE1}" type="presParOf" srcId="{11B08085-7DC5-6F48-A059-0C15C9514307}" destId="{16A6E819-D855-7F46-B7D5-6FF674CFDAED}" srcOrd="13" destOrd="0" presId="urn:microsoft.com/office/officeart/2005/8/layout/target1"/>
    <dgm:cxn modelId="{773A43AC-49D7-924C-9FE1-2E0967560443}" type="presParOf" srcId="{11B08085-7DC5-6F48-A059-0C15C9514307}" destId="{087CBE31-F34E-EB46-99A6-823B8BB6570A}" srcOrd="14" destOrd="0" presId="urn:microsoft.com/office/officeart/2005/8/layout/target1"/>
    <dgm:cxn modelId="{52CCA9FE-00E2-684C-A3A5-4F34635A0408}" type="presParOf" srcId="{11B08085-7DC5-6F48-A059-0C15C9514307}" destId="{5C91E609-8A44-0E40-B3C6-601D77723474}" srcOrd="15" destOrd="0" presId="urn:microsoft.com/office/officeart/2005/8/layout/target1"/>
    <dgm:cxn modelId="{FDB8B041-5824-0045-A0F9-1B38E99ED90E}" type="presParOf" srcId="{11B08085-7DC5-6F48-A059-0C15C9514307}" destId="{B240598B-C827-CB4C-AFF9-90E32F9E632F}" srcOrd="16" destOrd="0" presId="urn:microsoft.com/office/officeart/2005/8/layout/target1"/>
    <dgm:cxn modelId="{02BF0E47-2D64-1244-B344-02BE1441C6FC}" type="presParOf" srcId="{11B08085-7DC5-6F48-A059-0C15C9514307}" destId="{7BE57E6F-EE11-504E-A1D9-A207E42D5144}" srcOrd="17" destOrd="0" presId="urn:microsoft.com/office/officeart/2005/8/layout/target1"/>
    <dgm:cxn modelId="{CA144A4A-B2B1-F842-A2F6-9D8573528A56}" type="presParOf" srcId="{11B08085-7DC5-6F48-A059-0C15C9514307}" destId="{93F64624-E521-784F-833D-792D5231F38A}" srcOrd="18" destOrd="0" presId="urn:microsoft.com/office/officeart/2005/8/layout/target1"/>
    <dgm:cxn modelId="{FEBE56F7-F845-7A4E-A309-6EACFE472C34}" type="presParOf" srcId="{11B08085-7DC5-6F48-A059-0C15C9514307}" destId="{3B529392-E8FE-D14D-9122-C15CD5754119}" srcOrd="19" destOrd="0" presId="urn:microsoft.com/office/officeart/2005/8/layout/target1"/>
  </dgm:cxnLst>
  <dgm:bg>
    <a:solidFill>
      <a:schemeClr val="bg2">
        <a:lumMod val="7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D2F96-393B-7A4B-A643-4D5822530A71}">
      <dsp:nvSpPr>
        <dsp:cNvPr id="0" name=""/>
        <dsp:cNvSpPr/>
      </dsp:nvSpPr>
      <dsp:spPr>
        <a:xfrm>
          <a:off x="7143" y="1855258"/>
          <a:ext cx="4270374" cy="1708149"/>
        </a:xfrm>
        <a:prstGeom prst="chevron">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Every Day Information Needs</a:t>
          </a:r>
        </a:p>
      </dsp:txBody>
      <dsp:txXfrm>
        <a:off x="861218" y="1855258"/>
        <a:ext cx="2562225" cy="1708149"/>
      </dsp:txXfrm>
    </dsp:sp>
    <dsp:sp modelId="{14EB9780-07C8-0B47-AC37-EDFC7B15A746}">
      <dsp:nvSpPr>
        <dsp:cNvPr id="0" name=""/>
        <dsp:cNvSpPr/>
      </dsp:nvSpPr>
      <dsp:spPr>
        <a:xfrm>
          <a:off x="3850481" y="1855258"/>
          <a:ext cx="4270374" cy="1708149"/>
        </a:xfrm>
        <a:prstGeom prst="chevron">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Academic Information Needs</a:t>
          </a:r>
        </a:p>
      </dsp:txBody>
      <dsp:txXfrm>
        <a:off x="4704556" y="1855258"/>
        <a:ext cx="2562225" cy="1708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D2F96-393B-7A4B-A643-4D5822530A71}">
      <dsp:nvSpPr>
        <dsp:cNvPr id="0" name=""/>
        <dsp:cNvSpPr/>
      </dsp:nvSpPr>
      <dsp:spPr>
        <a:xfrm>
          <a:off x="7143" y="1855258"/>
          <a:ext cx="4270374" cy="1708149"/>
        </a:xfrm>
        <a:prstGeom prst="chevron">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Every Day Information Sources</a:t>
          </a:r>
        </a:p>
      </dsp:txBody>
      <dsp:txXfrm>
        <a:off x="861218" y="1855258"/>
        <a:ext cx="2562225" cy="1708149"/>
      </dsp:txXfrm>
    </dsp:sp>
    <dsp:sp modelId="{14EB9780-07C8-0B47-AC37-EDFC7B15A746}">
      <dsp:nvSpPr>
        <dsp:cNvPr id="0" name=""/>
        <dsp:cNvSpPr/>
      </dsp:nvSpPr>
      <dsp:spPr>
        <a:xfrm>
          <a:off x="3850481" y="1855258"/>
          <a:ext cx="4270374" cy="1708149"/>
        </a:xfrm>
        <a:prstGeom prst="chevron">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US" sz="3000" kern="1200" dirty="0"/>
            <a:t>Academic Information Sources</a:t>
          </a:r>
        </a:p>
      </dsp:txBody>
      <dsp:txXfrm>
        <a:off x="4704556" y="1855258"/>
        <a:ext cx="2562225" cy="17081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0598B-C827-CB4C-AFF9-90E32F9E632F}">
      <dsp:nvSpPr>
        <dsp:cNvPr id="0" name=""/>
        <dsp:cNvSpPr/>
      </dsp:nvSpPr>
      <dsp:spPr>
        <a:xfrm>
          <a:off x="2125560" y="949026"/>
          <a:ext cx="3263503" cy="3263503"/>
        </a:xfrm>
        <a:prstGeom prst="ellipse">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077401-1412-D642-A14F-9E8F2D609B5D}">
      <dsp:nvSpPr>
        <dsp:cNvPr id="0" name=""/>
        <dsp:cNvSpPr/>
      </dsp:nvSpPr>
      <dsp:spPr>
        <a:xfrm>
          <a:off x="2488080" y="1311547"/>
          <a:ext cx="2538461" cy="2538461"/>
        </a:xfrm>
        <a:prstGeom prst="ellipse">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E8EA6-5914-714A-B33E-E2747D3652F2}">
      <dsp:nvSpPr>
        <dsp:cNvPr id="0" name=""/>
        <dsp:cNvSpPr/>
      </dsp:nvSpPr>
      <dsp:spPr>
        <a:xfrm>
          <a:off x="2850601" y="1674068"/>
          <a:ext cx="1813420" cy="1813420"/>
        </a:xfrm>
        <a:prstGeom prst="ellipse">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7B7E1-CDC9-174D-B7EC-45D4FEC42315}">
      <dsp:nvSpPr>
        <dsp:cNvPr id="0" name=""/>
        <dsp:cNvSpPr/>
      </dsp:nvSpPr>
      <dsp:spPr>
        <a:xfrm>
          <a:off x="3213394" y="2036861"/>
          <a:ext cx="1087834" cy="1087834"/>
        </a:xfrm>
        <a:prstGeom prst="ellipse">
          <a:avLst/>
        </a:prstGeom>
        <a:solidFill>
          <a:srgbClr val="A996E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5879D-D4B3-FE4D-A3FE-3458A26665E1}">
      <dsp:nvSpPr>
        <dsp:cNvPr id="0" name=""/>
        <dsp:cNvSpPr/>
      </dsp:nvSpPr>
      <dsp:spPr>
        <a:xfrm>
          <a:off x="3575915" y="2399382"/>
          <a:ext cx="362792" cy="362792"/>
        </a:xfrm>
        <a:prstGeom prst="ellipse">
          <a:avLst/>
        </a:prstGeom>
        <a:solidFill>
          <a:srgbClr val="8873F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3BD1E-3A62-B34B-89E4-C28F4BC0DE0C}">
      <dsp:nvSpPr>
        <dsp:cNvPr id="0" name=""/>
        <dsp:cNvSpPr/>
      </dsp:nvSpPr>
      <dsp:spPr>
        <a:xfrm>
          <a:off x="5956249" y="164767"/>
          <a:ext cx="2253416"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Individual</a:t>
          </a:r>
        </a:p>
      </dsp:txBody>
      <dsp:txXfrm>
        <a:off x="5956249" y="164767"/>
        <a:ext cx="2253416" cy="576117"/>
      </dsp:txXfrm>
    </dsp:sp>
    <dsp:sp modelId="{47D2BB63-22C0-AB41-8B4F-21D76BA72C71}">
      <dsp:nvSpPr>
        <dsp:cNvPr id="0" name=""/>
        <dsp:cNvSpPr/>
      </dsp:nvSpPr>
      <dsp:spPr>
        <a:xfrm>
          <a:off x="5525042" y="426866"/>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E8D0BF-327E-294B-837A-47EA2F68630A}">
      <dsp:nvSpPr>
        <dsp:cNvPr id="0" name=""/>
        <dsp:cNvSpPr/>
      </dsp:nvSpPr>
      <dsp:spPr>
        <a:xfrm rot="5400000">
          <a:off x="3562861" y="621316"/>
          <a:ext cx="2153912" cy="176501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F56F1-D838-2E45-B024-7C83DF5687A7}">
      <dsp:nvSpPr>
        <dsp:cNvPr id="0" name=""/>
        <dsp:cNvSpPr/>
      </dsp:nvSpPr>
      <dsp:spPr>
        <a:xfrm>
          <a:off x="5959105" y="760974"/>
          <a:ext cx="2423575"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Interpersonal</a:t>
          </a:r>
        </a:p>
      </dsp:txBody>
      <dsp:txXfrm>
        <a:off x="5959105" y="760974"/>
        <a:ext cx="2423575" cy="576117"/>
      </dsp:txXfrm>
    </dsp:sp>
    <dsp:sp modelId="{C0005697-1633-7346-A436-DB905E4E4CEC}">
      <dsp:nvSpPr>
        <dsp:cNvPr id="0" name=""/>
        <dsp:cNvSpPr/>
      </dsp:nvSpPr>
      <dsp:spPr>
        <a:xfrm>
          <a:off x="5525042" y="1036053"/>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BD31BC-FD52-BA4B-9A36-79694E028270}">
      <dsp:nvSpPr>
        <dsp:cNvPr id="0" name=""/>
        <dsp:cNvSpPr/>
      </dsp:nvSpPr>
      <dsp:spPr>
        <a:xfrm rot="5400000">
          <a:off x="3879366" y="1184216"/>
          <a:ext cx="1793403" cy="149577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0596A7-D190-BA43-8C63-6EB23A744A81}">
      <dsp:nvSpPr>
        <dsp:cNvPr id="0" name=""/>
        <dsp:cNvSpPr/>
      </dsp:nvSpPr>
      <dsp:spPr>
        <a:xfrm>
          <a:off x="5916565" y="1396122"/>
          <a:ext cx="3282366"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Organizational</a:t>
          </a:r>
        </a:p>
      </dsp:txBody>
      <dsp:txXfrm>
        <a:off x="5916565" y="1396122"/>
        <a:ext cx="3282366" cy="576117"/>
      </dsp:txXfrm>
    </dsp:sp>
    <dsp:sp modelId="{58E26FB7-6394-A446-B807-CEF6710C5EC2}">
      <dsp:nvSpPr>
        <dsp:cNvPr id="0" name=""/>
        <dsp:cNvSpPr/>
      </dsp:nvSpPr>
      <dsp:spPr>
        <a:xfrm>
          <a:off x="5525042" y="1645240"/>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A0BADA-41F8-3D4D-8253-5EB15BEFBE94}">
      <dsp:nvSpPr>
        <dsp:cNvPr id="0" name=""/>
        <dsp:cNvSpPr/>
      </dsp:nvSpPr>
      <dsp:spPr>
        <a:xfrm rot="5400000">
          <a:off x="4189726" y="1724108"/>
          <a:ext cx="1414184" cy="125644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6E819-D855-7F46-B7D5-6FF674CFDAED}">
      <dsp:nvSpPr>
        <dsp:cNvPr id="0" name=""/>
        <dsp:cNvSpPr/>
      </dsp:nvSpPr>
      <dsp:spPr>
        <a:xfrm>
          <a:off x="5895279" y="1966295"/>
          <a:ext cx="2093978"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Community</a:t>
          </a:r>
        </a:p>
      </dsp:txBody>
      <dsp:txXfrm>
        <a:off x="5895279" y="1966295"/>
        <a:ext cx="2093978" cy="576117"/>
      </dsp:txXfrm>
    </dsp:sp>
    <dsp:sp modelId="{087CBE31-F34E-EB46-99A6-823B8BB6570A}">
      <dsp:nvSpPr>
        <dsp:cNvPr id="0" name=""/>
        <dsp:cNvSpPr/>
      </dsp:nvSpPr>
      <dsp:spPr>
        <a:xfrm>
          <a:off x="5525042" y="2241374"/>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91E609-8A44-0E40-B3C6-601D77723474}">
      <dsp:nvSpPr>
        <dsp:cNvPr id="0" name=""/>
        <dsp:cNvSpPr/>
      </dsp:nvSpPr>
      <dsp:spPr>
        <a:xfrm rot="5400000">
          <a:off x="4498671" y="2294134"/>
          <a:ext cx="1079131" cy="97361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E57E6F-EE11-504E-A1D9-A207E42D5144}">
      <dsp:nvSpPr>
        <dsp:cNvPr id="0" name=""/>
        <dsp:cNvSpPr/>
      </dsp:nvSpPr>
      <dsp:spPr>
        <a:xfrm>
          <a:off x="5932980" y="2532043"/>
          <a:ext cx="1631751" cy="576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Policy</a:t>
          </a:r>
        </a:p>
      </dsp:txBody>
      <dsp:txXfrm>
        <a:off x="5932980" y="2532043"/>
        <a:ext cx="1631751" cy="576117"/>
      </dsp:txXfrm>
    </dsp:sp>
    <dsp:sp modelId="{93F64624-E521-784F-833D-792D5231F38A}">
      <dsp:nvSpPr>
        <dsp:cNvPr id="0" name=""/>
        <dsp:cNvSpPr/>
      </dsp:nvSpPr>
      <dsp:spPr>
        <a:xfrm>
          <a:off x="5525042" y="2820102"/>
          <a:ext cx="40793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529392-E8FE-D14D-9122-C15CD5754119}">
      <dsp:nvSpPr>
        <dsp:cNvPr id="0" name=""/>
        <dsp:cNvSpPr/>
      </dsp:nvSpPr>
      <dsp:spPr>
        <a:xfrm rot="5400000">
          <a:off x="4790754" y="2847298"/>
          <a:ext cx="761484" cy="7070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56BE0-5275-DD46-8A53-EDB64EBCE79B}" type="datetimeFigureOut">
              <a:rPr lang="en-US" smtClean="0"/>
              <a:t>11/27/18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0E217-F735-9843-A2E1-541F17FFD978}" type="slidenum">
              <a:rPr lang="en-US" smtClean="0"/>
              <a:t>‹#›</a:t>
            </a:fld>
            <a:endParaRPr lang="en-US"/>
          </a:p>
        </p:txBody>
      </p:sp>
    </p:spTree>
    <p:extLst>
      <p:ext uri="{BB962C8B-B14F-4D97-AF65-F5344CB8AC3E}">
        <p14:creationId xmlns:p14="http://schemas.microsoft.com/office/powerpoint/2010/main" val="168206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7</a:t>
            </a:fld>
            <a:endParaRPr lang="en-US"/>
          </a:p>
        </p:txBody>
      </p:sp>
    </p:spTree>
    <p:extLst>
      <p:ext uri="{BB962C8B-B14F-4D97-AF65-F5344CB8AC3E}">
        <p14:creationId xmlns:p14="http://schemas.microsoft.com/office/powerpoint/2010/main" val="2188135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8</a:t>
            </a:fld>
            <a:endParaRPr lang="en-US"/>
          </a:p>
        </p:txBody>
      </p:sp>
    </p:spTree>
    <p:extLst>
      <p:ext uri="{BB962C8B-B14F-4D97-AF65-F5344CB8AC3E}">
        <p14:creationId xmlns:p14="http://schemas.microsoft.com/office/powerpoint/2010/main" val="272160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These technologies can vary significantly in size and design (Lin et al 2016; </a:t>
            </a:r>
            <a:r>
              <a:rPr lang="en-US" dirty="0" err="1"/>
              <a:t>Pellanda</a:t>
            </a:r>
            <a:r>
              <a:rPr lang="en-US" dirty="0"/>
              <a:t> &amp; </a:t>
            </a:r>
            <a:r>
              <a:rPr lang="en-US" dirty="0" err="1"/>
              <a:t>Pellanda</a:t>
            </a:r>
            <a:r>
              <a:rPr lang="en-US" dirty="0"/>
              <a:t> 2016; </a:t>
            </a:r>
            <a:r>
              <a:rPr lang="en-US" dirty="0" err="1"/>
              <a:t>Piwek</a:t>
            </a:r>
            <a:r>
              <a:rPr lang="en-US" dirty="0"/>
              <a:t> 2016)</a:t>
            </a:r>
          </a:p>
          <a:p>
            <a:pPr marL="171450" indent="-171450">
              <a:buFont typeface="Arial" panose="020B0604020202020204" pitchFamily="34" charset="0"/>
              <a:buChar char="•"/>
            </a:pPr>
            <a:r>
              <a:rPr lang="en-US" dirty="0"/>
              <a:t>More sophisticated technologies are being implemented in the clinical setting (</a:t>
            </a:r>
            <a:r>
              <a:rPr lang="en-US" dirty="0" err="1"/>
              <a:t>Vaduganathan</a:t>
            </a:r>
            <a:r>
              <a:rPr lang="en-US" dirty="0"/>
              <a:t> &amp; Bhatt 2015; Lin et al 2016; </a:t>
            </a:r>
            <a:r>
              <a:rPr lang="en-US" dirty="0" err="1"/>
              <a:t>Munos</a:t>
            </a:r>
            <a:r>
              <a:rPr lang="en-US" dirty="0"/>
              <a:t> et al 2016; </a:t>
            </a:r>
            <a:r>
              <a:rPr lang="en-US" dirty="0" err="1"/>
              <a:t>Pellanda</a:t>
            </a:r>
            <a:r>
              <a:rPr lang="en-US" dirty="0"/>
              <a:t> &amp; </a:t>
            </a:r>
            <a:r>
              <a:rPr lang="en-US" dirty="0" err="1"/>
              <a:t>Pellanda</a:t>
            </a:r>
            <a:r>
              <a:rPr lang="en-US" dirty="0"/>
              <a:t> 2016; </a:t>
            </a:r>
            <a:r>
              <a:rPr lang="en-US" dirty="0" err="1"/>
              <a:t>Turakhia</a:t>
            </a:r>
            <a:r>
              <a:rPr lang="en-US" dirty="0"/>
              <a:t> &amp; Kaiser 2016; Wright et al 2017)</a:t>
            </a:r>
          </a:p>
          <a:p>
            <a:pPr marL="171450" indent="-171450">
              <a:buFont typeface="Arial" panose="020B0604020202020204" pitchFamily="34" charset="0"/>
              <a:buChar char="•"/>
            </a:pPr>
            <a:r>
              <a:rPr lang="en-US" dirty="0"/>
              <a:t>Reliability, Accuracy, Consistency, &amp; Objectivity are questionable (Bassett, Rowlands, &amp; </a:t>
            </a:r>
            <a:r>
              <a:rPr lang="en-US" dirty="0" err="1"/>
              <a:t>Trost</a:t>
            </a:r>
            <a:r>
              <a:rPr lang="en-US" dirty="0"/>
              <a:t> 2012; Butte, </a:t>
            </a:r>
            <a:r>
              <a:rPr lang="en-US" dirty="0" err="1"/>
              <a:t>Ekelund</a:t>
            </a:r>
            <a:r>
              <a:rPr lang="en-US" dirty="0"/>
              <a:t>, &amp; </a:t>
            </a:r>
            <a:r>
              <a:rPr lang="en-US" dirty="0" err="1"/>
              <a:t>Westerterp</a:t>
            </a:r>
            <a:r>
              <a:rPr lang="en-US" dirty="0"/>
              <a:t> 2012; Glynn et al 2014; Lee, Kim, &amp; Welk 2014; Case et al 2015; Evenson, </a:t>
            </a:r>
            <a:r>
              <a:rPr lang="en-US" dirty="0" err="1"/>
              <a:t>Goto</a:t>
            </a:r>
            <a:r>
              <a:rPr lang="en-US" dirty="0"/>
              <a:t>, &amp; </a:t>
            </a:r>
            <a:r>
              <a:rPr lang="en-US" dirty="0" err="1"/>
              <a:t>Furberg</a:t>
            </a:r>
            <a:r>
              <a:rPr lang="en-US" dirty="0"/>
              <a:t> 2015; Bai et al 2016; </a:t>
            </a:r>
            <a:r>
              <a:rPr lang="en-US" dirty="0" err="1"/>
              <a:t>Munos</a:t>
            </a:r>
            <a:r>
              <a:rPr lang="en-US" dirty="0"/>
              <a:t> et al 2016; Beg et al 2017; </a:t>
            </a:r>
            <a:r>
              <a:rPr lang="en-US" dirty="0" err="1"/>
              <a:t>Omura</a:t>
            </a:r>
            <a:r>
              <a:rPr lang="en-US" dirty="0"/>
              <a:t> et al 2017; </a:t>
            </a:r>
            <a:r>
              <a:rPr lang="en-US" dirty="0" err="1"/>
              <a:t>Pobiruchin</a:t>
            </a:r>
            <a:r>
              <a:rPr lang="en-US" dirty="0"/>
              <a:t> et al 2017; Wen et al 2017; </a:t>
            </a:r>
            <a:r>
              <a:rPr lang="en-US" dirty="0" err="1"/>
              <a:t>Yingling</a:t>
            </a:r>
            <a:r>
              <a:rPr lang="en-US" dirty="0"/>
              <a:t> et al 2017)</a:t>
            </a:r>
          </a:p>
          <a:p>
            <a:pPr marL="171450" indent="-171450">
              <a:buFont typeface="Arial" panose="020B0604020202020204" pitchFamily="34" charset="0"/>
              <a:buChar char="•"/>
            </a:pPr>
            <a:r>
              <a:rPr lang="en-US" dirty="0"/>
              <a:t>Users also receive other metrics and analysis depending on the technologies (</a:t>
            </a:r>
            <a:r>
              <a:rPr lang="en-US" dirty="0" err="1"/>
              <a:t>Piwek</a:t>
            </a:r>
            <a:r>
              <a:rPr lang="en-US" dirty="0"/>
              <a:t> et al 2016)</a:t>
            </a:r>
          </a:p>
          <a:p>
            <a:pPr marL="171450" indent="-171450">
              <a:buFont typeface="Arial" panose="020B0604020202020204" pitchFamily="34" charset="0"/>
              <a:buChar char="•"/>
            </a:pPr>
            <a:r>
              <a:rPr lang="en-US" dirty="0"/>
              <a:t>It’s important to recognize that institutionalized metrics and indicators are constructed within power relations to create quantities that are useful to the state (Prince 2014, Merry 2016)</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9</a:t>
            </a:fld>
            <a:endParaRPr lang="en-US"/>
          </a:p>
        </p:txBody>
      </p:sp>
    </p:spTree>
    <p:extLst>
      <p:ext uri="{BB962C8B-B14F-4D97-AF65-F5344CB8AC3E}">
        <p14:creationId xmlns:p14="http://schemas.microsoft.com/office/powerpoint/2010/main" val="280648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10</a:t>
            </a:fld>
            <a:endParaRPr lang="en-US"/>
          </a:p>
        </p:txBody>
      </p:sp>
    </p:spTree>
    <p:extLst>
      <p:ext uri="{BB962C8B-B14F-4D97-AF65-F5344CB8AC3E}">
        <p14:creationId xmlns:p14="http://schemas.microsoft.com/office/powerpoint/2010/main" val="361524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11</a:t>
            </a:fld>
            <a:endParaRPr lang="en-US"/>
          </a:p>
        </p:txBody>
      </p:sp>
    </p:spTree>
    <p:extLst>
      <p:ext uri="{BB962C8B-B14F-4D97-AF65-F5344CB8AC3E}">
        <p14:creationId xmlns:p14="http://schemas.microsoft.com/office/powerpoint/2010/main" val="406639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17</a:t>
            </a:fld>
            <a:endParaRPr lang="en-US"/>
          </a:p>
        </p:txBody>
      </p:sp>
    </p:spTree>
    <p:extLst>
      <p:ext uri="{BB962C8B-B14F-4D97-AF65-F5344CB8AC3E}">
        <p14:creationId xmlns:p14="http://schemas.microsoft.com/office/powerpoint/2010/main" val="305950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7D61-2EAB-3B4E-A3E4-C91CAC2A6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19C28E-DB56-E442-8842-92C35944C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AC3EE8-BEA7-6D4A-A478-56760D5EC1EC}"/>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5" name="Footer Placeholder 4">
            <a:extLst>
              <a:ext uri="{FF2B5EF4-FFF2-40B4-BE49-F238E27FC236}">
                <a16:creationId xmlns:a16="http://schemas.microsoft.com/office/drawing/2014/main" id="{C39BF12D-B90E-8442-A92E-D4CACD29B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B75FC-429A-8D4D-8EF0-C8B2C6ACF2C5}"/>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269166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B106-12E7-1F46-96D3-54F1EAF45E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030EA0-F2A5-2143-8C29-13C1B16199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E42FF-24C6-2040-9C7A-01197E4EEF57}"/>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5" name="Footer Placeholder 4">
            <a:extLst>
              <a:ext uri="{FF2B5EF4-FFF2-40B4-BE49-F238E27FC236}">
                <a16:creationId xmlns:a16="http://schemas.microsoft.com/office/drawing/2014/main" id="{6A008AB3-225D-6E48-BD97-0B9348689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CC815-293F-5543-ABC9-5FD90396CE4C}"/>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2136175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08FAB-4895-2641-9DBF-47436F848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0A906D-01FA-C944-98CD-FFA3750D05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83B2F-7DBC-B648-A962-EE980D606790}"/>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5" name="Footer Placeholder 4">
            <a:extLst>
              <a:ext uri="{FF2B5EF4-FFF2-40B4-BE49-F238E27FC236}">
                <a16:creationId xmlns:a16="http://schemas.microsoft.com/office/drawing/2014/main" id="{A4F26B2F-A341-ED47-B619-D1251F53E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1B422-6E51-6048-8F34-823DE653C039}"/>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187912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0240-3986-4643-A83F-E6C45C7A2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180E1-E1C3-F440-BCBA-4C25240E65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05AE6-8AE0-7B41-B68E-28263CCDF006}"/>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5" name="Footer Placeholder 4">
            <a:extLst>
              <a:ext uri="{FF2B5EF4-FFF2-40B4-BE49-F238E27FC236}">
                <a16:creationId xmlns:a16="http://schemas.microsoft.com/office/drawing/2014/main" id="{BBDD2B48-2C3A-3944-A70A-E253EF880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5B79C-725D-1B48-84C8-8194C09597E9}"/>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23357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371F-A160-C848-9E35-6E6B884D40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98CB50-535F-D14C-8B3D-487048C09D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984D41-3C46-E14A-929C-BA4259F27AFA}"/>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5" name="Footer Placeholder 4">
            <a:extLst>
              <a:ext uri="{FF2B5EF4-FFF2-40B4-BE49-F238E27FC236}">
                <a16:creationId xmlns:a16="http://schemas.microsoft.com/office/drawing/2014/main" id="{A174996B-26CD-704B-92DD-9000AEEE3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B8B0C-2938-B848-8BE4-31D9E588426B}"/>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182005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E88A-CD6B-9144-97F7-9039F9C1E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675EC5-8613-F64A-B50E-101A47916AE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D8C0B4-283F-9D47-9BDA-9A6DC2157E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2C7858-48E7-1342-A0F1-060F72076717}"/>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6" name="Footer Placeholder 5">
            <a:extLst>
              <a:ext uri="{FF2B5EF4-FFF2-40B4-BE49-F238E27FC236}">
                <a16:creationId xmlns:a16="http://schemas.microsoft.com/office/drawing/2014/main" id="{5193FE31-CCFA-6D48-A9B3-5CCA1B38B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CEC44-A8D6-D543-81C0-F49CE74A88D9}"/>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271448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B22C-3950-A246-BD48-9E6026B65B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2CCC5F-F57F-5C4A-8DB8-926F6968F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5B1DD9-4104-4944-99E8-33A6F5673B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330863-0049-3944-971D-E28FBB6A4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220E18-F2AA-B54F-8710-E04D08049E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879223-43D8-F34F-BA74-9417E5EC47B3}"/>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8" name="Footer Placeholder 7">
            <a:extLst>
              <a:ext uri="{FF2B5EF4-FFF2-40B4-BE49-F238E27FC236}">
                <a16:creationId xmlns:a16="http://schemas.microsoft.com/office/drawing/2014/main" id="{198ED6F5-2068-574B-BEC8-7D39AE349F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49E1F6-A250-5541-81BD-1DCAD25FC2D4}"/>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82375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122F-D021-4246-A0BA-6A799290EA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18D358-4DD8-3C4D-BA3F-34CF897AC772}"/>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4" name="Footer Placeholder 3">
            <a:extLst>
              <a:ext uri="{FF2B5EF4-FFF2-40B4-BE49-F238E27FC236}">
                <a16:creationId xmlns:a16="http://schemas.microsoft.com/office/drawing/2014/main" id="{9704C432-85CD-E241-86DB-9AE880D158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E32F6-18E0-C44A-B14F-2248AF56D43A}"/>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380693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7419C-1CAC-644C-A94E-82E59928A399}"/>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3" name="Footer Placeholder 2">
            <a:extLst>
              <a:ext uri="{FF2B5EF4-FFF2-40B4-BE49-F238E27FC236}">
                <a16:creationId xmlns:a16="http://schemas.microsoft.com/office/drawing/2014/main" id="{DA7A31C7-9AAA-A94D-8408-0E78C813BB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7D67EB-AC8A-6742-B5CB-C254D013D3FF}"/>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71207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4435-89DA-7043-872A-4ADE58DB4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85728E-9BF1-5F40-A445-D25499005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0E429D-0B5D-CB42-80D9-F4D918FC3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C921C4-0EF8-6F47-A51F-492D06015C8C}"/>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6" name="Footer Placeholder 5">
            <a:extLst>
              <a:ext uri="{FF2B5EF4-FFF2-40B4-BE49-F238E27FC236}">
                <a16:creationId xmlns:a16="http://schemas.microsoft.com/office/drawing/2014/main" id="{04B90065-D431-534E-9A2D-1EE8596A9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9E21A-CE5F-744A-B075-7901D0FA129B}"/>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174835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50E-61A7-0847-9B40-3995BD141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C5F1EB-91AA-B645-83BB-940C47B57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7887C-6E93-3842-A243-F544B3FC1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7A414E-C459-3F48-B6C5-7A2D5481FF9C}"/>
              </a:ext>
            </a:extLst>
          </p:cNvPr>
          <p:cNvSpPr>
            <a:spLocks noGrp="1"/>
          </p:cNvSpPr>
          <p:nvPr>
            <p:ph type="dt" sz="half" idx="10"/>
          </p:nvPr>
        </p:nvSpPr>
        <p:spPr/>
        <p:txBody>
          <a:bodyPr/>
          <a:lstStyle/>
          <a:p>
            <a:fld id="{9C5130C7-CAE6-AB4B-90A8-5FBD3EBA401B}" type="datetimeFigureOut">
              <a:rPr lang="en-US" smtClean="0"/>
              <a:t>11/27/18</a:t>
            </a:fld>
            <a:endParaRPr lang="en-US"/>
          </a:p>
        </p:txBody>
      </p:sp>
      <p:sp>
        <p:nvSpPr>
          <p:cNvPr id="6" name="Footer Placeholder 5">
            <a:extLst>
              <a:ext uri="{FF2B5EF4-FFF2-40B4-BE49-F238E27FC236}">
                <a16:creationId xmlns:a16="http://schemas.microsoft.com/office/drawing/2014/main" id="{66DC6461-5723-4847-BF57-2616C76D7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E3BD5-36FA-3F42-8F2B-EB5A186C21A7}"/>
              </a:ext>
            </a:extLst>
          </p:cNvPr>
          <p:cNvSpPr>
            <a:spLocks noGrp="1"/>
          </p:cNvSpPr>
          <p:nvPr>
            <p:ph type="sldNum" sz="quarter" idx="12"/>
          </p:nvPr>
        </p:nvSpPr>
        <p:spPr/>
        <p:txBody>
          <a:bodyPr/>
          <a:lstStyle/>
          <a:p>
            <a:fld id="{2280273F-6015-2849-8E2B-DD9055139BDF}" type="slidenum">
              <a:rPr lang="en-US" smtClean="0"/>
              <a:t>‹#›</a:t>
            </a:fld>
            <a:endParaRPr lang="en-US"/>
          </a:p>
        </p:txBody>
      </p:sp>
    </p:spTree>
    <p:extLst>
      <p:ext uri="{BB962C8B-B14F-4D97-AF65-F5344CB8AC3E}">
        <p14:creationId xmlns:p14="http://schemas.microsoft.com/office/powerpoint/2010/main" val="344614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A9F1B7-0E45-AA48-8C4D-C8BCE0661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919339-5DB3-0D45-9FFD-073704A07D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D230E-3E5C-9B46-9293-93FC58807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130C7-CAE6-AB4B-90A8-5FBD3EBA401B}" type="datetimeFigureOut">
              <a:rPr lang="en-US" smtClean="0"/>
              <a:t>11/27/18</a:t>
            </a:fld>
            <a:endParaRPr lang="en-US"/>
          </a:p>
        </p:txBody>
      </p:sp>
      <p:sp>
        <p:nvSpPr>
          <p:cNvPr id="5" name="Footer Placeholder 4">
            <a:extLst>
              <a:ext uri="{FF2B5EF4-FFF2-40B4-BE49-F238E27FC236}">
                <a16:creationId xmlns:a16="http://schemas.microsoft.com/office/drawing/2014/main" id="{9CE90CD6-6382-3B4C-8DDE-558521866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3EEFA-9345-784D-9CCA-FC78CE020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0273F-6015-2849-8E2B-DD9055139BDF}" type="slidenum">
              <a:rPr lang="en-US" smtClean="0"/>
              <a:t>‹#›</a:t>
            </a:fld>
            <a:endParaRPr lang="en-US"/>
          </a:p>
        </p:txBody>
      </p:sp>
    </p:spTree>
    <p:extLst>
      <p:ext uri="{BB962C8B-B14F-4D97-AF65-F5344CB8AC3E}">
        <p14:creationId xmlns:p14="http://schemas.microsoft.com/office/powerpoint/2010/main" val="252076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g"/><Relationship Id="rId7" Type="http://schemas.openxmlformats.org/officeDocument/2006/relationships/image" Target="../media/image7.png"/><Relationship Id="rId12" Type="http://schemas.openxmlformats.org/officeDocument/2006/relationships/hyperlink" Target="https://academic.mattweirick.com/talks/2018-11-27-mst-present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academic.mattweirick.com/files/mst-presentation-20181127.pptx" TargetMode="External"/><Relationship Id="rId5" Type="http://schemas.openxmlformats.org/officeDocument/2006/relationships/image" Target="../media/image5.png"/><Relationship Id="rId10" Type="http://schemas.openxmlformats.org/officeDocument/2006/relationships/hyperlink" Target="mailto:matt@mattweirick.com" TargetMode="External"/><Relationship Id="rId4" Type="http://schemas.openxmlformats.org/officeDocument/2006/relationships/image" Target="../media/image1.PNG"/><Relationship Id="rId9" Type="http://schemas.openxmlformats.org/officeDocument/2006/relationships/hyperlink" Target="https://academic.mattweiric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D992-7B98-4245-AADF-56B90A323226}"/>
              </a:ext>
            </a:extLst>
          </p:cNvPr>
          <p:cNvSpPr>
            <a:spLocks noGrp="1"/>
          </p:cNvSpPr>
          <p:nvPr>
            <p:ph type="ctrTitle"/>
          </p:nvPr>
        </p:nvSpPr>
        <p:spPr>
          <a:xfrm>
            <a:off x="1524000" y="1122363"/>
            <a:ext cx="9144000" cy="2387600"/>
          </a:xfrm>
        </p:spPr>
        <p:txBody>
          <a:bodyPr>
            <a:noAutofit/>
          </a:bodyPr>
          <a:lstStyle/>
          <a:p>
            <a:r>
              <a:rPr lang="en-US" sz="4800" dirty="0">
                <a:latin typeface="Footlight MT Light" panose="0204060206030A020304" pitchFamily="18" charset="77"/>
                <a:ea typeface="Meiryo" panose="020B0604030504040204" pitchFamily="34" charset="-128"/>
              </a:rPr>
              <a:t>Data and Health and Information, Oh My! </a:t>
            </a:r>
            <a:br>
              <a:rPr lang="en-US" sz="4800" dirty="0">
                <a:latin typeface="Footlight MT Light" panose="0204060206030A020304" pitchFamily="18" charset="77"/>
                <a:ea typeface="Meiryo" panose="020B0604030504040204" pitchFamily="34" charset="-128"/>
              </a:rPr>
            </a:br>
            <a:r>
              <a:rPr lang="en-US" sz="3200" dirty="0">
                <a:latin typeface="Footlight MT Light" panose="0204060206030A020304" pitchFamily="18" charset="77"/>
                <a:ea typeface="Meiryo" panose="020B0604030504040204" pitchFamily="34" charset="-128"/>
              </a:rPr>
              <a:t>Information Literacy/</a:t>
            </a:r>
            <a:r>
              <a:rPr lang="en-US" sz="3200" dirty="0" err="1">
                <a:latin typeface="Footlight MT Light" panose="0204060206030A020304" pitchFamily="18" charset="77"/>
                <a:ea typeface="Meiryo" panose="020B0604030504040204" pitchFamily="34" charset="-128"/>
              </a:rPr>
              <a:t>ies</a:t>
            </a:r>
            <a:r>
              <a:rPr lang="en-US" sz="3200" dirty="0">
                <a:latin typeface="Footlight MT Light" panose="0204060206030A020304" pitchFamily="18" charset="77"/>
                <a:ea typeface="Meiryo" panose="020B0604030504040204" pitchFamily="34" charset="-128"/>
              </a:rPr>
              <a:t> In &amp; Beyond the Classroom</a:t>
            </a:r>
            <a:endParaRPr lang="en-US" sz="4800" dirty="0">
              <a:latin typeface="Footlight MT Light" panose="0204060206030A020304" pitchFamily="18" charset="77"/>
              <a:ea typeface="Meiryo" panose="020B0604030504040204" pitchFamily="34" charset="-128"/>
            </a:endParaRPr>
          </a:p>
        </p:txBody>
      </p:sp>
      <p:pic>
        <p:nvPicPr>
          <p:cNvPr id="6" name="Picture 5">
            <a:extLst>
              <a:ext uri="{FF2B5EF4-FFF2-40B4-BE49-F238E27FC236}">
                <a16:creationId xmlns:a16="http://schemas.microsoft.com/office/drawing/2014/main" id="{FF9A054A-C514-0349-B7B6-C877F61798BE}"/>
              </a:ext>
            </a:extLst>
          </p:cNvPr>
          <p:cNvPicPr>
            <a:picLocks noChangeAspect="1"/>
          </p:cNvPicPr>
          <p:nvPr/>
        </p:nvPicPr>
        <p:blipFill>
          <a:blip r:embed="rId2"/>
          <a:stretch>
            <a:fillRect/>
          </a:stretch>
        </p:blipFill>
        <p:spPr>
          <a:xfrm>
            <a:off x="4028807" y="4533543"/>
            <a:ext cx="4134386" cy="2324457"/>
          </a:xfrm>
          <a:prstGeom prst="rect">
            <a:avLst/>
          </a:prstGeom>
        </p:spPr>
      </p:pic>
      <p:sp>
        <p:nvSpPr>
          <p:cNvPr id="3" name="Subtitle 2">
            <a:extLst>
              <a:ext uri="{FF2B5EF4-FFF2-40B4-BE49-F238E27FC236}">
                <a16:creationId xmlns:a16="http://schemas.microsoft.com/office/drawing/2014/main" id="{D7B2CF4B-76DC-EC4D-B3CE-F37B9E8596E7}"/>
              </a:ext>
            </a:extLst>
          </p:cNvPr>
          <p:cNvSpPr>
            <a:spLocks noGrp="1"/>
          </p:cNvSpPr>
          <p:nvPr>
            <p:ph type="subTitle" idx="1"/>
          </p:nvPr>
        </p:nvSpPr>
        <p:spPr>
          <a:xfrm>
            <a:off x="1524000" y="3900495"/>
            <a:ext cx="9144000" cy="1655762"/>
          </a:xfrm>
        </p:spPr>
        <p:txBody>
          <a:bodyPr>
            <a:normAutofit/>
          </a:bodyPr>
          <a:lstStyle/>
          <a:p>
            <a:r>
              <a:rPr lang="en-US" sz="3000" dirty="0"/>
              <a:t>Matthew </a:t>
            </a:r>
            <a:r>
              <a:rPr lang="en-US" sz="3000" dirty="0" err="1"/>
              <a:t>Weirick</a:t>
            </a:r>
            <a:r>
              <a:rPr lang="en-US" sz="3000" dirty="0"/>
              <a:t> Johnson, MSLS</a:t>
            </a:r>
          </a:p>
          <a:p>
            <a:r>
              <a:rPr lang="en-US" sz="3000" dirty="0" err="1"/>
              <a:t>academic.mattweirick.com</a:t>
            </a:r>
            <a:endParaRPr lang="en-US" sz="3000" dirty="0"/>
          </a:p>
        </p:txBody>
      </p:sp>
    </p:spTree>
    <p:extLst>
      <p:ext uri="{BB962C8B-B14F-4D97-AF65-F5344CB8AC3E}">
        <p14:creationId xmlns:p14="http://schemas.microsoft.com/office/powerpoint/2010/main" val="270983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47CB-F7AE-F443-B724-5516FC5F7F74}"/>
              </a:ext>
            </a:extLst>
          </p:cNvPr>
          <p:cNvSpPr>
            <a:spLocks noGrp="1"/>
          </p:cNvSpPr>
          <p:nvPr>
            <p:ph type="title"/>
          </p:nvPr>
        </p:nvSpPr>
        <p:spPr/>
        <p:txBody>
          <a:bodyPr/>
          <a:lstStyle/>
          <a:p>
            <a:r>
              <a:rPr lang="en-US" dirty="0">
                <a:latin typeface="Footlight MT Light" panose="0204060206030A020304" pitchFamily="18" charset="77"/>
              </a:rPr>
              <a:t>Issues with Surveillance &amp; Personal Health</a:t>
            </a:r>
          </a:p>
        </p:txBody>
      </p:sp>
      <p:sp>
        <p:nvSpPr>
          <p:cNvPr id="3" name="Content Placeholder 2">
            <a:extLst>
              <a:ext uri="{FF2B5EF4-FFF2-40B4-BE49-F238E27FC236}">
                <a16:creationId xmlns:a16="http://schemas.microsoft.com/office/drawing/2014/main" id="{DE385C0B-4A64-6C4E-B921-662D9BEBAD6A}"/>
              </a:ext>
            </a:extLst>
          </p:cNvPr>
          <p:cNvSpPr>
            <a:spLocks noGrp="1"/>
          </p:cNvSpPr>
          <p:nvPr>
            <p:ph idx="1"/>
          </p:nvPr>
        </p:nvSpPr>
        <p:spPr/>
        <p:txBody>
          <a:bodyPr>
            <a:normAutofit fontScale="92500" lnSpcReduction="20000"/>
          </a:bodyPr>
          <a:lstStyle/>
          <a:p>
            <a:r>
              <a:rPr lang="en-US" sz="3000" dirty="0"/>
              <a:t>Focus of interventions on obesity and diabetes (Farmer et al 2007; O’Kane et al 2008; Simon et al 2008; Rosser et al 2009; Allen et al 2013; Carter et al 2013; </a:t>
            </a:r>
            <a:r>
              <a:rPr lang="en-US" sz="3000" dirty="0" err="1"/>
              <a:t>Klonoff</a:t>
            </a:r>
            <a:r>
              <a:rPr lang="en-US" sz="3000" dirty="0"/>
              <a:t> 2013; </a:t>
            </a:r>
            <a:r>
              <a:rPr lang="en-US" sz="3000" dirty="0" err="1"/>
              <a:t>Heintzman</a:t>
            </a:r>
            <a:r>
              <a:rPr lang="en-US" sz="3000" dirty="0"/>
              <a:t> 2015; Gilmore 2016; Rehman et al 2017)</a:t>
            </a:r>
          </a:p>
          <a:p>
            <a:r>
              <a:rPr lang="en-US" sz="3000" dirty="0"/>
              <a:t>Dissolving separation between public &amp; private &amp; learned expectations of control (Rich &amp; Miah 2017)</a:t>
            </a:r>
          </a:p>
          <a:p>
            <a:r>
              <a:rPr lang="en-US" sz="3000" dirty="0"/>
              <a:t>Legal issues and the sharing of personal health data (Shilton 2012, Hall 2014, Pickard &amp; Swan 2014, </a:t>
            </a:r>
            <a:r>
              <a:rPr lang="en-US" sz="3000" dirty="0" err="1"/>
              <a:t>Sipek</a:t>
            </a:r>
            <a:r>
              <a:rPr lang="en-US" sz="3000" dirty="0"/>
              <a:t> 2014, </a:t>
            </a:r>
            <a:r>
              <a:rPr lang="en-US" sz="3000" dirty="0" err="1"/>
              <a:t>Kostkova</a:t>
            </a:r>
            <a:r>
              <a:rPr lang="en-US" sz="3000" dirty="0"/>
              <a:t> 2016</a:t>
            </a:r>
          </a:p>
          <a:p>
            <a:r>
              <a:rPr lang="en-US" sz="3000" dirty="0"/>
              <a:t>Fitbit data used against a women in rape case (Hill 2015, Moon 2015)</a:t>
            </a:r>
          </a:p>
          <a:p>
            <a:r>
              <a:rPr lang="en-US" sz="3000" dirty="0"/>
              <a:t>Fitbit data used in personal injury lawsuit (Gibbs 2014, Olson 2014, Alba 2016)</a:t>
            </a:r>
          </a:p>
          <a:p>
            <a:endParaRPr lang="en-US" dirty="0"/>
          </a:p>
        </p:txBody>
      </p:sp>
    </p:spTree>
    <p:extLst>
      <p:ext uri="{BB962C8B-B14F-4D97-AF65-F5344CB8AC3E}">
        <p14:creationId xmlns:p14="http://schemas.microsoft.com/office/powerpoint/2010/main" val="207474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3A75-BC1E-C148-8B39-0D9E679E00E4}"/>
              </a:ext>
            </a:extLst>
          </p:cNvPr>
          <p:cNvSpPr>
            <a:spLocks noGrp="1"/>
          </p:cNvSpPr>
          <p:nvPr>
            <p:ph type="title"/>
          </p:nvPr>
        </p:nvSpPr>
        <p:spPr/>
        <p:txBody>
          <a:bodyPr/>
          <a:lstStyle/>
          <a:p>
            <a:r>
              <a:rPr lang="en-US" dirty="0">
                <a:latin typeface="Footlight MT Light" panose="0204060206030A020304" pitchFamily="18" charset="77"/>
              </a:rPr>
              <a:t>Data Information Literacy for Personal Health (DILPH)</a:t>
            </a:r>
          </a:p>
        </p:txBody>
      </p:sp>
      <p:sp>
        <p:nvSpPr>
          <p:cNvPr id="3" name="Content Placeholder 2">
            <a:extLst>
              <a:ext uri="{FF2B5EF4-FFF2-40B4-BE49-F238E27FC236}">
                <a16:creationId xmlns:a16="http://schemas.microsoft.com/office/drawing/2014/main" id="{2764140E-470B-8245-9355-E4418B8BEC84}"/>
              </a:ext>
            </a:extLst>
          </p:cNvPr>
          <p:cNvSpPr>
            <a:spLocks noGrp="1"/>
          </p:cNvSpPr>
          <p:nvPr>
            <p:ph idx="1"/>
          </p:nvPr>
        </p:nvSpPr>
        <p:spPr>
          <a:xfrm>
            <a:off x="838200" y="1825625"/>
            <a:ext cx="8024446" cy="4351338"/>
          </a:xfrm>
        </p:spPr>
        <p:txBody>
          <a:bodyPr/>
          <a:lstStyle/>
          <a:p>
            <a:r>
              <a:rPr lang="en-US" dirty="0"/>
              <a:t>Focus on data and information ethics, surveillance capitalism, biopolitics, technological sublime </a:t>
            </a:r>
          </a:p>
          <a:p>
            <a:r>
              <a:rPr lang="en-US" dirty="0"/>
              <a:t>“educating people about these possibilities, about how personal health data is being tracked and used, and about what people can do. We are constantly being surveilled, but DILPH should make individuals more aware of that surveillance while helping them define how they are known” (Johnson, 2017/2018)</a:t>
            </a:r>
          </a:p>
          <a:p>
            <a:endParaRPr lang="en-US" dirty="0"/>
          </a:p>
        </p:txBody>
      </p:sp>
      <p:pic>
        <p:nvPicPr>
          <p:cNvPr id="5" name="Picture 4">
            <a:extLst>
              <a:ext uri="{FF2B5EF4-FFF2-40B4-BE49-F238E27FC236}">
                <a16:creationId xmlns:a16="http://schemas.microsoft.com/office/drawing/2014/main" id="{670530AC-E134-8843-B6F1-3A412B078CF8}"/>
              </a:ext>
            </a:extLst>
          </p:cNvPr>
          <p:cNvPicPr>
            <a:picLocks noChangeAspect="1"/>
          </p:cNvPicPr>
          <p:nvPr/>
        </p:nvPicPr>
        <p:blipFill>
          <a:blip r:embed="rId3"/>
          <a:stretch>
            <a:fillRect/>
          </a:stretch>
        </p:blipFill>
        <p:spPr>
          <a:xfrm>
            <a:off x="9250973" y="2724944"/>
            <a:ext cx="2552700" cy="2552700"/>
          </a:xfrm>
          <a:prstGeom prst="rect">
            <a:avLst/>
          </a:prstGeom>
        </p:spPr>
      </p:pic>
    </p:spTree>
    <p:extLst>
      <p:ext uri="{BB962C8B-B14F-4D97-AF65-F5344CB8AC3E}">
        <p14:creationId xmlns:p14="http://schemas.microsoft.com/office/powerpoint/2010/main" val="649387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E2A9-2A43-584C-B286-61D96908DEE7}"/>
              </a:ext>
            </a:extLst>
          </p:cNvPr>
          <p:cNvSpPr>
            <a:spLocks noGrp="1"/>
          </p:cNvSpPr>
          <p:nvPr>
            <p:ph type="title"/>
          </p:nvPr>
        </p:nvSpPr>
        <p:spPr/>
        <p:txBody>
          <a:bodyPr/>
          <a:lstStyle/>
          <a:p>
            <a:r>
              <a:rPr lang="en-US" dirty="0">
                <a:latin typeface="Footlight MT Light" panose="0204060206030A020304" pitchFamily="18" charset="77"/>
              </a:rPr>
              <a:t>Social Ecological Model</a:t>
            </a:r>
          </a:p>
        </p:txBody>
      </p:sp>
      <p:graphicFrame>
        <p:nvGraphicFramePr>
          <p:cNvPr id="4" name="Content Placeholder 3">
            <a:extLst>
              <a:ext uri="{FF2B5EF4-FFF2-40B4-BE49-F238E27FC236}">
                <a16:creationId xmlns:a16="http://schemas.microsoft.com/office/drawing/2014/main" id="{122CC078-DDC7-BC40-98D5-5E5732FC0A68}"/>
              </a:ext>
            </a:extLst>
          </p:cNvPr>
          <p:cNvGraphicFramePr>
            <a:graphicFrameLocks noGrp="1"/>
          </p:cNvGraphicFramePr>
          <p:nvPr>
            <p:ph idx="1"/>
            <p:extLst>
              <p:ext uri="{D42A27DB-BD31-4B8C-83A1-F6EECF244321}">
                <p14:modId xmlns:p14="http://schemas.microsoft.com/office/powerpoint/2010/main" val="39377918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42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6C30-B5ED-054E-A660-02263EFF4616}"/>
              </a:ext>
            </a:extLst>
          </p:cNvPr>
          <p:cNvSpPr>
            <a:spLocks noGrp="1"/>
          </p:cNvSpPr>
          <p:nvPr>
            <p:ph type="title"/>
          </p:nvPr>
        </p:nvSpPr>
        <p:spPr/>
        <p:txBody>
          <a:bodyPr/>
          <a:lstStyle/>
          <a:p>
            <a:r>
              <a:rPr lang="en-US" dirty="0">
                <a:latin typeface="Footlight MT Light" panose="0204060206030A020304" pitchFamily="18" charset="77"/>
              </a:rPr>
              <a:t>Appraisal, &amp; Information Literacy</a:t>
            </a:r>
          </a:p>
        </p:txBody>
      </p:sp>
      <p:sp>
        <p:nvSpPr>
          <p:cNvPr id="3" name="Content Placeholder 2">
            <a:extLst>
              <a:ext uri="{FF2B5EF4-FFF2-40B4-BE49-F238E27FC236}">
                <a16:creationId xmlns:a16="http://schemas.microsoft.com/office/drawing/2014/main" id="{21D83174-D448-FC4A-AD83-C51B9AF2DBE9}"/>
              </a:ext>
            </a:extLst>
          </p:cNvPr>
          <p:cNvSpPr>
            <a:spLocks noGrp="1"/>
          </p:cNvSpPr>
          <p:nvPr>
            <p:ph idx="1"/>
          </p:nvPr>
        </p:nvSpPr>
        <p:spPr/>
        <p:txBody>
          <a:bodyPr>
            <a:normAutofit/>
          </a:bodyPr>
          <a:lstStyle/>
          <a:p>
            <a:r>
              <a:rPr lang="en-US" sz="3000" dirty="0"/>
              <a:t>Evaluating methods &amp; results</a:t>
            </a:r>
          </a:p>
          <a:p>
            <a:r>
              <a:rPr lang="en-US" sz="3000" dirty="0"/>
              <a:t>Evaluating searches used in systematic reviews/meta-analyses</a:t>
            </a:r>
          </a:p>
          <a:p>
            <a:r>
              <a:rPr lang="en-US" sz="3000" dirty="0"/>
              <a:t>Evaluating authors &amp; publishers</a:t>
            </a:r>
          </a:p>
          <a:p>
            <a:r>
              <a:rPr lang="en-US" sz="3000" dirty="0"/>
              <a:t>Evaluating applicability </a:t>
            </a:r>
          </a:p>
          <a:p>
            <a:r>
              <a:rPr lang="en-US" sz="3000" dirty="0"/>
              <a:t>Evaluating bias</a:t>
            </a:r>
          </a:p>
          <a:p>
            <a:r>
              <a:rPr lang="en-US" sz="3000" dirty="0"/>
              <a:t>Decision-making in light of inconsistency</a:t>
            </a:r>
          </a:p>
          <a:p>
            <a:r>
              <a:rPr lang="en-US" sz="3000" dirty="0"/>
              <a:t>Evaluating limitations</a:t>
            </a:r>
          </a:p>
        </p:txBody>
      </p:sp>
    </p:spTree>
    <p:extLst>
      <p:ext uri="{BB962C8B-B14F-4D97-AF65-F5344CB8AC3E}">
        <p14:creationId xmlns:p14="http://schemas.microsoft.com/office/powerpoint/2010/main" val="238648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5944-C5C8-F748-BACA-A31E59A766B6}"/>
              </a:ext>
            </a:extLst>
          </p:cNvPr>
          <p:cNvSpPr>
            <a:spLocks noGrp="1"/>
          </p:cNvSpPr>
          <p:nvPr>
            <p:ph type="title"/>
          </p:nvPr>
        </p:nvSpPr>
        <p:spPr/>
        <p:txBody>
          <a:bodyPr/>
          <a:lstStyle/>
          <a:p>
            <a:r>
              <a:rPr lang="en-US" dirty="0">
                <a:latin typeface="Footlight MT Light" panose="0204060206030A020304" pitchFamily="18" charset="77"/>
              </a:rPr>
              <a:t>Barriers to IL Appraisal in Research Settings Settings</a:t>
            </a:r>
          </a:p>
        </p:txBody>
      </p:sp>
      <p:sp>
        <p:nvSpPr>
          <p:cNvPr id="3" name="Content Placeholder 2">
            <a:extLst>
              <a:ext uri="{FF2B5EF4-FFF2-40B4-BE49-F238E27FC236}">
                <a16:creationId xmlns:a16="http://schemas.microsoft.com/office/drawing/2014/main" id="{7AF2FDE6-A614-C746-86C5-5DEEE40B410C}"/>
              </a:ext>
            </a:extLst>
          </p:cNvPr>
          <p:cNvSpPr>
            <a:spLocks noGrp="1"/>
          </p:cNvSpPr>
          <p:nvPr>
            <p:ph idx="1"/>
          </p:nvPr>
        </p:nvSpPr>
        <p:spPr/>
        <p:txBody>
          <a:bodyPr>
            <a:normAutofit/>
          </a:bodyPr>
          <a:lstStyle/>
          <a:p>
            <a:r>
              <a:rPr lang="en-US" sz="3000" dirty="0"/>
              <a:t>Limits on time</a:t>
            </a:r>
          </a:p>
          <a:p>
            <a:r>
              <a:rPr lang="en-US" sz="3000" dirty="0"/>
              <a:t>Access to resources</a:t>
            </a:r>
          </a:p>
          <a:p>
            <a:r>
              <a:rPr lang="en-US" sz="3000" dirty="0"/>
              <a:t>Emergency settings</a:t>
            </a:r>
          </a:p>
          <a:p>
            <a:r>
              <a:rPr lang="en-US" sz="3000" dirty="0"/>
              <a:t>Time to publish</a:t>
            </a:r>
          </a:p>
          <a:p>
            <a:r>
              <a:rPr lang="en-US" sz="3000" dirty="0"/>
              <a:t>Unaware of or misunderstanding IL appraisal</a:t>
            </a:r>
          </a:p>
        </p:txBody>
      </p:sp>
    </p:spTree>
    <p:extLst>
      <p:ext uri="{BB962C8B-B14F-4D97-AF65-F5344CB8AC3E}">
        <p14:creationId xmlns:p14="http://schemas.microsoft.com/office/powerpoint/2010/main" val="1431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AA1C-113F-0B4F-BA20-FDDF51FCD5CA}"/>
              </a:ext>
            </a:extLst>
          </p:cNvPr>
          <p:cNvSpPr>
            <a:spLocks noGrp="1"/>
          </p:cNvSpPr>
          <p:nvPr>
            <p:ph type="title"/>
          </p:nvPr>
        </p:nvSpPr>
        <p:spPr/>
        <p:txBody>
          <a:bodyPr/>
          <a:lstStyle/>
          <a:p>
            <a:r>
              <a:rPr lang="en-US" dirty="0">
                <a:latin typeface="Footlight MT Light" panose="0204060206030A020304" pitchFamily="18" charset="77"/>
              </a:rPr>
              <a:t>IL &amp; Conducting Research Research</a:t>
            </a:r>
          </a:p>
        </p:txBody>
      </p:sp>
      <p:sp>
        <p:nvSpPr>
          <p:cNvPr id="3" name="Content Placeholder 2">
            <a:extLst>
              <a:ext uri="{FF2B5EF4-FFF2-40B4-BE49-F238E27FC236}">
                <a16:creationId xmlns:a16="http://schemas.microsoft.com/office/drawing/2014/main" id="{256B1D50-3C29-3E4A-916C-0FA0769CF45F}"/>
              </a:ext>
            </a:extLst>
          </p:cNvPr>
          <p:cNvSpPr>
            <a:spLocks noGrp="1"/>
          </p:cNvSpPr>
          <p:nvPr>
            <p:ph idx="1"/>
          </p:nvPr>
        </p:nvSpPr>
        <p:spPr/>
        <p:txBody>
          <a:bodyPr>
            <a:normAutofit/>
          </a:bodyPr>
          <a:lstStyle/>
          <a:p>
            <a:r>
              <a:rPr lang="en-US" sz="3000" dirty="0"/>
              <a:t>Knowledge Synthesis (collecting &amp; sharing information)</a:t>
            </a:r>
          </a:p>
          <a:p>
            <a:r>
              <a:rPr lang="en-US" sz="3000" dirty="0"/>
              <a:t>Original Research (identifying and filling knowledge gaps)</a:t>
            </a:r>
          </a:p>
          <a:p>
            <a:r>
              <a:rPr lang="en-US" sz="3000" dirty="0"/>
              <a:t>Foundational Information (e.g. performing lab tests)</a:t>
            </a:r>
          </a:p>
        </p:txBody>
      </p:sp>
    </p:spTree>
    <p:extLst>
      <p:ext uri="{BB962C8B-B14F-4D97-AF65-F5344CB8AC3E}">
        <p14:creationId xmlns:p14="http://schemas.microsoft.com/office/powerpoint/2010/main" val="16236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A298-6A76-0643-B187-91FAB77A549F}"/>
              </a:ext>
            </a:extLst>
          </p:cNvPr>
          <p:cNvSpPr>
            <a:spLocks noGrp="1"/>
          </p:cNvSpPr>
          <p:nvPr>
            <p:ph type="title"/>
          </p:nvPr>
        </p:nvSpPr>
        <p:spPr/>
        <p:txBody>
          <a:bodyPr/>
          <a:lstStyle/>
          <a:p>
            <a:r>
              <a:rPr lang="en-US" dirty="0">
                <a:latin typeface="Footlight MT Light" panose="0204060206030A020304" pitchFamily="18" charset="77"/>
              </a:rPr>
              <a:t>Teaching IL beyond IL Classes</a:t>
            </a:r>
          </a:p>
        </p:txBody>
      </p:sp>
      <p:sp>
        <p:nvSpPr>
          <p:cNvPr id="3" name="Content Placeholder 2">
            <a:extLst>
              <a:ext uri="{FF2B5EF4-FFF2-40B4-BE49-F238E27FC236}">
                <a16:creationId xmlns:a16="http://schemas.microsoft.com/office/drawing/2014/main" id="{67BF1086-34C0-1C48-884D-BE92711BDB26}"/>
              </a:ext>
            </a:extLst>
          </p:cNvPr>
          <p:cNvSpPr>
            <a:spLocks noGrp="1"/>
          </p:cNvSpPr>
          <p:nvPr>
            <p:ph idx="1"/>
          </p:nvPr>
        </p:nvSpPr>
        <p:spPr/>
        <p:txBody>
          <a:bodyPr>
            <a:normAutofit/>
          </a:bodyPr>
          <a:lstStyle/>
          <a:p>
            <a:r>
              <a:rPr lang="en-US" sz="3000" dirty="0"/>
              <a:t>Include IL throughout a course</a:t>
            </a:r>
          </a:p>
          <a:p>
            <a:r>
              <a:rPr lang="en-US" sz="3000" dirty="0"/>
              <a:t>Include IL across the curriculum</a:t>
            </a:r>
          </a:p>
          <a:p>
            <a:r>
              <a:rPr lang="en-US" sz="3000" dirty="0"/>
              <a:t>Demonstrate searches and the process of information-seeking</a:t>
            </a:r>
          </a:p>
          <a:p>
            <a:r>
              <a:rPr lang="en-US" sz="3000" dirty="0"/>
              <a:t>Demonstrate effective information behaviors</a:t>
            </a:r>
          </a:p>
          <a:p>
            <a:r>
              <a:rPr lang="en-US" sz="3000" dirty="0"/>
              <a:t>Provide instructions on how you found resources instead of providing links to resources</a:t>
            </a:r>
          </a:p>
        </p:txBody>
      </p:sp>
    </p:spTree>
    <p:extLst>
      <p:ext uri="{BB962C8B-B14F-4D97-AF65-F5344CB8AC3E}">
        <p14:creationId xmlns:p14="http://schemas.microsoft.com/office/powerpoint/2010/main" val="396998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59000"/>
          </a:schemeClr>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2CFEBEAA-DA1D-E64F-AE08-32270EC7E2E2}"/>
              </a:ext>
            </a:extLst>
          </p:cNvPr>
          <p:cNvPicPr>
            <a:picLocks noChangeAspect="1"/>
          </p:cNvPicPr>
          <p:nvPr/>
        </p:nvPicPr>
        <p:blipFill>
          <a:blip r:embed="rId3"/>
          <a:stretch>
            <a:fillRect/>
          </a:stretch>
        </p:blipFill>
        <p:spPr>
          <a:xfrm>
            <a:off x="-364599" y="-201599"/>
            <a:ext cx="12556599" cy="7059599"/>
          </a:xfrm>
          <a:prstGeom prst="rect">
            <a:avLst/>
          </a:prstGeom>
        </p:spPr>
      </p:pic>
      <p:sp>
        <p:nvSpPr>
          <p:cNvPr id="33" name="Rectangle 32">
            <a:extLst>
              <a:ext uri="{FF2B5EF4-FFF2-40B4-BE49-F238E27FC236}">
                <a16:creationId xmlns:a16="http://schemas.microsoft.com/office/drawing/2014/main" id="{8C75B12F-500D-064D-89D6-B0EF311BD663}"/>
              </a:ext>
            </a:extLst>
          </p:cNvPr>
          <p:cNvSpPr/>
          <p:nvPr/>
        </p:nvSpPr>
        <p:spPr>
          <a:xfrm>
            <a:off x="-423867" y="4517726"/>
            <a:ext cx="12675135" cy="2473024"/>
          </a:xfrm>
          <a:prstGeom prst="rect">
            <a:avLst/>
          </a:prstGeom>
          <a:solidFill>
            <a:srgbClr val="D1C2D5"/>
          </a:solidFill>
          <a:ln w="31750" cap="rnd">
            <a:noFill/>
            <a:round/>
          </a:ln>
          <a:effectLst>
            <a:glow rad="342900">
              <a:srgbClr val="D1C2D5">
                <a:alpha val="85000"/>
              </a:srgbClr>
            </a:glo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57836004-51C6-3F47-AE1B-46E7275C67D1}"/>
              </a:ext>
            </a:extLst>
          </p:cNvPr>
          <p:cNvPicPr>
            <a:picLocks noChangeAspect="1"/>
          </p:cNvPicPr>
          <p:nvPr/>
        </p:nvPicPr>
        <p:blipFill>
          <a:blip r:embed="rId4"/>
          <a:stretch>
            <a:fillRect/>
          </a:stretch>
        </p:blipFill>
        <p:spPr>
          <a:xfrm>
            <a:off x="1185271" y="4599918"/>
            <a:ext cx="4134386" cy="2324457"/>
          </a:xfrm>
          <a:prstGeom prst="rect">
            <a:avLst/>
          </a:prstGeom>
        </p:spPr>
      </p:pic>
      <p:grpSp>
        <p:nvGrpSpPr>
          <p:cNvPr id="37" name="Group 36">
            <a:extLst>
              <a:ext uri="{FF2B5EF4-FFF2-40B4-BE49-F238E27FC236}">
                <a16:creationId xmlns:a16="http://schemas.microsoft.com/office/drawing/2014/main" id="{1AE91BEE-717A-9243-82CA-B81EACB6DCAB}"/>
              </a:ext>
            </a:extLst>
          </p:cNvPr>
          <p:cNvGrpSpPr/>
          <p:nvPr/>
        </p:nvGrpSpPr>
        <p:grpSpPr>
          <a:xfrm>
            <a:off x="4676195" y="4884983"/>
            <a:ext cx="7351682" cy="1754326"/>
            <a:chOff x="5740405" y="4682426"/>
            <a:chExt cx="6736207" cy="1754326"/>
          </a:xfrm>
        </p:grpSpPr>
        <p:pic>
          <p:nvPicPr>
            <p:cNvPr id="19" name="Picture 18">
              <a:extLst>
                <a:ext uri="{FF2B5EF4-FFF2-40B4-BE49-F238E27FC236}">
                  <a16:creationId xmlns:a16="http://schemas.microsoft.com/office/drawing/2014/main" id="{31C2660D-6738-2248-B676-71EA3E3CA5A0}"/>
                </a:ext>
              </a:extLst>
            </p:cNvPr>
            <p:cNvPicPr>
              <a:picLocks noChangeAspect="1"/>
            </p:cNvPicPr>
            <p:nvPr/>
          </p:nvPicPr>
          <p:blipFill>
            <a:blip r:embed="rId5"/>
            <a:stretch>
              <a:fillRect/>
            </a:stretch>
          </p:blipFill>
          <p:spPr>
            <a:xfrm>
              <a:off x="5740405" y="5020774"/>
              <a:ext cx="220128" cy="220128"/>
            </a:xfrm>
            <a:prstGeom prst="rect">
              <a:avLst/>
            </a:prstGeom>
          </p:spPr>
        </p:pic>
        <p:pic>
          <p:nvPicPr>
            <p:cNvPr id="23" name="Picture 22">
              <a:extLst>
                <a:ext uri="{FF2B5EF4-FFF2-40B4-BE49-F238E27FC236}">
                  <a16:creationId xmlns:a16="http://schemas.microsoft.com/office/drawing/2014/main" id="{71A27037-2BF2-ED47-B522-A33A49A9CCE5}"/>
                </a:ext>
              </a:extLst>
            </p:cNvPr>
            <p:cNvPicPr>
              <a:picLocks noChangeAspect="1"/>
            </p:cNvPicPr>
            <p:nvPr/>
          </p:nvPicPr>
          <p:blipFill>
            <a:blip r:embed="rId6"/>
            <a:stretch>
              <a:fillRect/>
            </a:stretch>
          </p:blipFill>
          <p:spPr>
            <a:xfrm>
              <a:off x="5740405" y="5301846"/>
              <a:ext cx="220128" cy="220128"/>
            </a:xfrm>
            <a:prstGeom prst="rect">
              <a:avLst/>
            </a:prstGeom>
          </p:spPr>
        </p:pic>
        <p:pic>
          <p:nvPicPr>
            <p:cNvPr id="27" name="Picture 26">
              <a:extLst>
                <a:ext uri="{FF2B5EF4-FFF2-40B4-BE49-F238E27FC236}">
                  <a16:creationId xmlns:a16="http://schemas.microsoft.com/office/drawing/2014/main" id="{0F0A45E7-78DA-C147-8426-8372035D9EA0}"/>
                </a:ext>
              </a:extLst>
            </p:cNvPr>
            <p:cNvPicPr>
              <a:picLocks noChangeAspect="1"/>
            </p:cNvPicPr>
            <p:nvPr/>
          </p:nvPicPr>
          <p:blipFill>
            <a:blip r:embed="rId7"/>
            <a:stretch>
              <a:fillRect/>
            </a:stretch>
          </p:blipFill>
          <p:spPr>
            <a:xfrm>
              <a:off x="5740405" y="5582918"/>
              <a:ext cx="220128" cy="220128"/>
            </a:xfrm>
            <a:prstGeom prst="rect">
              <a:avLst/>
            </a:prstGeom>
          </p:spPr>
        </p:pic>
        <p:pic>
          <p:nvPicPr>
            <p:cNvPr id="29" name="Picture 28">
              <a:extLst>
                <a:ext uri="{FF2B5EF4-FFF2-40B4-BE49-F238E27FC236}">
                  <a16:creationId xmlns:a16="http://schemas.microsoft.com/office/drawing/2014/main" id="{A3B81335-F9FF-6542-B9D4-4D46A25A0D27}"/>
                </a:ext>
              </a:extLst>
            </p:cNvPr>
            <p:cNvPicPr>
              <a:picLocks noChangeAspect="1"/>
            </p:cNvPicPr>
            <p:nvPr/>
          </p:nvPicPr>
          <p:blipFill>
            <a:blip r:embed="rId8"/>
            <a:stretch>
              <a:fillRect/>
            </a:stretch>
          </p:blipFill>
          <p:spPr>
            <a:xfrm>
              <a:off x="5740405" y="5863990"/>
              <a:ext cx="220128" cy="220128"/>
            </a:xfrm>
            <a:prstGeom prst="rect">
              <a:avLst/>
            </a:prstGeom>
          </p:spPr>
        </p:pic>
        <p:sp>
          <p:nvSpPr>
            <p:cNvPr id="30" name="TextBox 29">
              <a:extLst>
                <a:ext uri="{FF2B5EF4-FFF2-40B4-BE49-F238E27FC236}">
                  <a16:creationId xmlns:a16="http://schemas.microsoft.com/office/drawing/2014/main" id="{E0D4483F-9C95-0D41-9CC5-2CE26615272C}"/>
                </a:ext>
              </a:extLst>
            </p:cNvPr>
            <p:cNvSpPr txBox="1"/>
            <p:nvPr/>
          </p:nvSpPr>
          <p:spPr>
            <a:xfrm>
              <a:off x="5994400" y="4682426"/>
              <a:ext cx="6482212" cy="1754326"/>
            </a:xfrm>
            <a:prstGeom prst="rect">
              <a:avLst/>
            </a:prstGeom>
            <a:noFill/>
          </p:spPr>
          <p:txBody>
            <a:bodyPr wrap="square" rtlCol="0">
              <a:spAutoFit/>
            </a:bodyPr>
            <a:lstStyle/>
            <a:p>
              <a:r>
                <a:rPr lang="en-US" dirty="0">
                  <a:latin typeface="Constantia" panose="02030602050306030303" pitchFamily="18" charset="0"/>
                </a:rPr>
                <a:t>Matthew </a:t>
              </a:r>
              <a:r>
                <a:rPr lang="en-US" dirty="0" err="1">
                  <a:latin typeface="Constantia" panose="02030602050306030303" pitchFamily="18" charset="0"/>
                </a:rPr>
                <a:t>Weirick</a:t>
              </a:r>
              <a:r>
                <a:rPr lang="en-US" dirty="0">
                  <a:latin typeface="Constantia" panose="02030602050306030303" pitchFamily="18" charset="0"/>
                </a:rPr>
                <a:t> Johnson</a:t>
              </a:r>
            </a:p>
            <a:p>
              <a:r>
                <a:rPr lang="en-US" dirty="0">
                  <a:latin typeface="Constantia" panose="02030602050306030303" pitchFamily="18" charset="0"/>
                  <a:hlinkClick r:id="rId9"/>
                </a:rPr>
                <a:t>academic.mattweirick.com</a:t>
              </a:r>
              <a:endParaRPr lang="en-US" dirty="0">
                <a:latin typeface="Constantia" panose="02030602050306030303" pitchFamily="18" charset="0"/>
              </a:endParaRPr>
            </a:p>
            <a:p>
              <a:r>
                <a:rPr lang="en-US" dirty="0">
                  <a:latin typeface="Constantia" panose="02030602050306030303" pitchFamily="18" charset="0"/>
                  <a:hlinkClick r:id="rId10"/>
                </a:rPr>
                <a:t>matt@mattweirick.com</a:t>
              </a:r>
              <a:endParaRPr lang="en-US" dirty="0">
                <a:latin typeface="Constantia" panose="02030602050306030303" pitchFamily="18" charset="0"/>
              </a:endParaRPr>
            </a:p>
            <a:p>
              <a:r>
                <a:rPr lang="en-US" dirty="0">
                  <a:latin typeface="Constantia" panose="02030602050306030303" pitchFamily="18" charset="0"/>
                  <a:hlinkClick r:id="rId11"/>
                </a:rPr>
                <a:t>academic.mattweirick.com/files/mst-presentation-20181127.pptx</a:t>
              </a:r>
              <a:endParaRPr lang="en-US" dirty="0">
                <a:latin typeface="Constantia" panose="02030602050306030303" pitchFamily="18" charset="0"/>
              </a:endParaRPr>
            </a:p>
            <a:p>
              <a:r>
                <a:rPr lang="en-US" dirty="0">
                  <a:latin typeface="Constantia" panose="02030602050306030303" pitchFamily="18" charset="0"/>
                  <a:hlinkClick r:id="rId12"/>
                </a:rPr>
                <a:t>academic.mattweirick.com/talks/2018-11-27-mst-presentation</a:t>
              </a:r>
              <a:endParaRPr lang="en-US" dirty="0">
                <a:latin typeface="Constantia" panose="02030602050306030303" pitchFamily="18" charset="0"/>
              </a:endParaRPr>
            </a:p>
            <a:p>
              <a:endParaRPr lang="en-US" dirty="0">
                <a:latin typeface="Constantia" panose="02030602050306030303" pitchFamily="18" charset="0"/>
              </a:endParaRPr>
            </a:p>
          </p:txBody>
        </p:sp>
      </p:grpSp>
    </p:spTree>
    <p:extLst>
      <p:ext uri="{BB962C8B-B14F-4D97-AF65-F5344CB8AC3E}">
        <p14:creationId xmlns:p14="http://schemas.microsoft.com/office/powerpoint/2010/main" val="79264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6BA1-9CA8-BE46-B24E-5E849D2390C3}"/>
              </a:ext>
            </a:extLst>
          </p:cNvPr>
          <p:cNvSpPr>
            <a:spLocks noGrp="1"/>
          </p:cNvSpPr>
          <p:nvPr>
            <p:ph type="title"/>
          </p:nvPr>
        </p:nvSpPr>
        <p:spPr/>
        <p:txBody>
          <a:bodyPr/>
          <a:lstStyle/>
          <a:p>
            <a:r>
              <a:rPr lang="en-US" dirty="0">
                <a:latin typeface="Footlight MT Light" panose="0204060206030A020304" pitchFamily="18" charset="77"/>
              </a:rPr>
              <a:t>Agenda</a:t>
            </a:r>
          </a:p>
        </p:txBody>
      </p:sp>
      <p:sp>
        <p:nvSpPr>
          <p:cNvPr id="3" name="Content Placeholder 2">
            <a:extLst>
              <a:ext uri="{FF2B5EF4-FFF2-40B4-BE49-F238E27FC236}">
                <a16:creationId xmlns:a16="http://schemas.microsoft.com/office/drawing/2014/main" id="{75609EBF-FCDC-994F-85FE-FF9F943B7493}"/>
              </a:ext>
            </a:extLst>
          </p:cNvPr>
          <p:cNvSpPr>
            <a:spLocks noGrp="1"/>
          </p:cNvSpPr>
          <p:nvPr>
            <p:ph idx="1"/>
          </p:nvPr>
        </p:nvSpPr>
        <p:spPr/>
        <p:txBody>
          <a:bodyPr>
            <a:normAutofit/>
          </a:bodyPr>
          <a:lstStyle/>
          <a:p>
            <a:r>
              <a:rPr lang="en-US" dirty="0"/>
              <a:t>About Me!</a:t>
            </a:r>
          </a:p>
          <a:p>
            <a:r>
              <a:rPr lang="en-US" dirty="0"/>
              <a:t>Every Day Information &amp; Academic Information</a:t>
            </a:r>
          </a:p>
          <a:p>
            <a:r>
              <a:rPr lang="en-US" dirty="0"/>
              <a:t>Some Information Literacies &amp; Undergraduate Researchers</a:t>
            </a:r>
          </a:p>
          <a:p>
            <a:r>
              <a:rPr lang="en-US" dirty="0"/>
              <a:t>Example: Personal Health Data &amp; Commercial Wearables</a:t>
            </a:r>
          </a:p>
          <a:p>
            <a:r>
              <a:rPr lang="en-US" dirty="0"/>
              <a:t>Incorporating IL practices</a:t>
            </a:r>
          </a:p>
        </p:txBody>
      </p:sp>
    </p:spTree>
    <p:extLst>
      <p:ext uri="{BB962C8B-B14F-4D97-AF65-F5344CB8AC3E}">
        <p14:creationId xmlns:p14="http://schemas.microsoft.com/office/powerpoint/2010/main" val="109427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1384E222-9615-2748-BDFD-4F09D3E10DEF}"/>
              </a:ext>
            </a:extLst>
          </p:cNvPr>
          <p:cNvSpPr/>
          <p:nvPr/>
        </p:nvSpPr>
        <p:spPr>
          <a:xfrm>
            <a:off x="-967154" y="1"/>
            <a:ext cx="7767992" cy="6858000"/>
          </a:xfrm>
          <a:prstGeom prst="roundRect">
            <a:avLst/>
          </a:prstGeom>
          <a:solidFill>
            <a:srgbClr val="D1C2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31CB873-B98A-114A-A002-28E98BE24DA4}"/>
              </a:ext>
            </a:extLst>
          </p:cNvPr>
          <p:cNvPicPr>
            <a:picLocks noGrp="1" noChangeAspect="1"/>
          </p:cNvPicPr>
          <p:nvPr>
            <p:ph idx="1"/>
          </p:nvPr>
        </p:nvPicPr>
        <p:blipFill>
          <a:blip r:embed="rId2"/>
          <a:stretch>
            <a:fillRect/>
          </a:stretch>
        </p:blipFill>
        <p:spPr>
          <a:xfrm>
            <a:off x="0" y="89623"/>
            <a:ext cx="3188708" cy="1792773"/>
          </a:xfrm>
        </p:spPr>
      </p:pic>
      <p:sp>
        <p:nvSpPr>
          <p:cNvPr id="10" name="TextBox 9">
            <a:extLst>
              <a:ext uri="{FF2B5EF4-FFF2-40B4-BE49-F238E27FC236}">
                <a16:creationId xmlns:a16="http://schemas.microsoft.com/office/drawing/2014/main" id="{E6A31E65-4561-464D-8871-7B17870674E0}"/>
              </a:ext>
            </a:extLst>
          </p:cNvPr>
          <p:cNvSpPr txBox="1"/>
          <p:nvPr/>
        </p:nvSpPr>
        <p:spPr>
          <a:xfrm>
            <a:off x="431325" y="1718520"/>
            <a:ext cx="6829423" cy="4893647"/>
          </a:xfrm>
          <a:prstGeom prst="rect">
            <a:avLst/>
          </a:prstGeom>
          <a:noFill/>
        </p:spPr>
        <p:txBody>
          <a:bodyPr wrap="square" rtlCol="0">
            <a:spAutoFit/>
          </a:bodyPr>
          <a:lstStyle/>
          <a:p>
            <a:r>
              <a:rPr lang="en-US" sz="2400" dirty="0"/>
              <a:t>MS in Library Science</a:t>
            </a:r>
          </a:p>
          <a:p>
            <a:pPr lvl="1"/>
            <a:r>
              <a:rPr lang="en-US" sz="2400" dirty="0"/>
              <a:t>Graduate Certificates: </a:t>
            </a:r>
          </a:p>
          <a:p>
            <a:pPr lvl="1"/>
            <a:r>
              <a:rPr lang="en-US" sz="2400" dirty="0"/>
              <a:t>Health Communication</a:t>
            </a:r>
          </a:p>
          <a:p>
            <a:pPr lvl="1"/>
            <a:r>
              <a:rPr lang="en-US" sz="2400" dirty="0"/>
              <a:t>Health Disparities</a:t>
            </a:r>
          </a:p>
          <a:p>
            <a:r>
              <a:rPr lang="en-US" sz="2400" dirty="0"/>
              <a:t>BA in English</a:t>
            </a:r>
          </a:p>
          <a:p>
            <a:endParaRPr lang="en-US" sz="2400" dirty="0"/>
          </a:p>
          <a:p>
            <a:r>
              <a:rPr lang="en-US" sz="2400" u="sng" dirty="0"/>
              <a:t>Current Employment</a:t>
            </a:r>
          </a:p>
          <a:p>
            <a:r>
              <a:rPr lang="en-US" sz="2400" dirty="0"/>
              <a:t>Virtual Reference Librarian – </a:t>
            </a:r>
            <a:r>
              <a:rPr lang="en-US" sz="2400" dirty="0" err="1"/>
              <a:t>Chatstaff</a:t>
            </a:r>
            <a:endParaRPr lang="en-US" sz="2400" dirty="0"/>
          </a:p>
          <a:p>
            <a:r>
              <a:rPr lang="en-US" sz="2400" dirty="0"/>
              <a:t>Health &amp; Wellness Librarian – Care Commons</a:t>
            </a:r>
          </a:p>
          <a:p>
            <a:endParaRPr lang="en-US" sz="2400" dirty="0"/>
          </a:p>
          <a:p>
            <a:r>
              <a:rPr lang="en-US" sz="2400" u="sng" dirty="0"/>
              <a:t>Previous Employment</a:t>
            </a:r>
          </a:p>
          <a:p>
            <a:r>
              <a:rPr lang="en-US" sz="2400" dirty="0"/>
              <a:t>Community Workshop Series Coordinator</a:t>
            </a:r>
          </a:p>
          <a:p>
            <a:r>
              <a:rPr lang="en-US" sz="2400" dirty="0"/>
              <a:t>Research &amp; Education Library Intern</a:t>
            </a:r>
          </a:p>
        </p:txBody>
      </p:sp>
      <p:pic>
        <p:nvPicPr>
          <p:cNvPr id="13" name="Picture 12">
            <a:extLst>
              <a:ext uri="{FF2B5EF4-FFF2-40B4-BE49-F238E27FC236}">
                <a16:creationId xmlns:a16="http://schemas.microsoft.com/office/drawing/2014/main" id="{29983190-7637-004D-8483-40025E288A00}"/>
              </a:ext>
            </a:extLst>
          </p:cNvPr>
          <p:cNvPicPr>
            <a:picLocks noChangeAspect="1"/>
          </p:cNvPicPr>
          <p:nvPr/>
        </p:nvPicPr>
        <p:blipFill rotWithShape="1">
          <a:blip r:embed="rId3"/>
          <a:srcRect l="8959" r="8959"/>
          <a:stretch/>
        </p:blipFill>
        <p:spPr>
          <a:xfrm>
            <a:off x="6996979" y="845760"/>
            <a:ext cx="5107999" cy="5107999"/>
          </a:xfrm>
          <a:prstGeom prst="ellipse">
            <a:avLst/>
          </a:prstGeom>
        </p:spPr>
      </p:pic>
    </p:spTree>
    <p:extLst>
      <p:ext uri="{BB962C8B-B14F-4D97-AF65-F5344CB8AC3E}">
        <p14:creationId xmlns:p14="http://schemas.microsoft.com/office/powerpoint/2010/main" val="129826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6961D52-8D25-4D4B-B136-FD6BEA817308}"/>
              </a:ext>
            </a:extLst>
          </p:cNvPr>
          <p:cNvSpPr/>
          <p:nvPr/>
        </p:nvSpPr>
        <p:spPr>
          <a:xfrm>
            <a:off x="1277816" y="-1389184"/>
            <a:ext cx="9636369" cy="9636369"/>
          </a:xfrm>
          <a:prstGeom prst="ellipse">
            <a:avLst/>
          </a:prstGeom>
          <a:solidFill>
            <a:srgbClr val="D6C8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7E59EB84-059A-0D48-B84F-335D7D18328F}"/>
              </a:ext>
            </a:extLst>
          </p:cNvPr>
          <p:cNvGraphicFramePr/>
          <p:nvPr>
            <p:extLst>
              <p:ext uri="{D42A27DB-BD31-4B8C-83A1-F6EECF244321}">
                <p14:modId xmlns:p14="http://schemas.microsoft.com/office/powerpoint/2010/main" val="2591381523"/>
              </p:ext>
            </p:extLst>
          </p:nvPr>
        </p:nvGraphicFramePr>
        <p:xfrm>
          <a:off x="2032000" y="-49238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C17BAF05-962A-404F-9D32-9545FACE5796}"/>
              </a:ext>
            </a:extLst>
          </p:cNvPr>
          <p:cNvGraphicFramePr/>
          <p:nvPr>
            <p:extLst>
              <p:ext uri="{D42A27DB-BD31-4B8C-83A1-F6EECF244321}">
                <p14:modId xmlns:p14="http://schemas.microsoft.com/office/powerpoint/2010/main" val="758608100"/>
              </p:ext>
            </p:extLst>
          </p:nvPr>
        </p:nvGraphicFramePr>
        <p:xfrm>
          <a:off x="2032000" y="1895953"/>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a:extLst>
              <a:ext uri="{FF2B5EF4-FFF2-40B4-BE49-F238E27FC236}">
                <a16:creationId xmlns:a16="http://schemas.microsoft.com/office/drawing/2014/main" id="{2FFC7CDE-325B-7A41-A9DB-CAD66C12E13A}"/>
              </a:ext>
            </a:extLst>
          </p:cNvPr>
          <p:cNvSpPr txBox="1"/>
          <p:nvPr/>
        </p:nvSpPr>
        <p:spPr>
          <a:xfrm>
            <a:off x="3089031" y="5785338"/>
            <a:ext cx="6013939" cy="553998"/>
          </a:xfrm>
          <a:prstGeom prst="rect">
            <a:avLst/>
          </a:prstGeom>
          <a:noFill/>
        </p:spPr>
        <p:txBody>
          <a:bodyPr wrap="square" rtlCol="0">
            <a:spAutoFit/>
          </a:bodyPr>
          <a:lstStyle/>
          <a:p>
            <a:pPr algn="ctr"/>
            <a:r>
              <a:rPr lang="en-US" sz="3000" dirty="0"/>
              <a:t>Information Sharing</a:t>
            </a:r>
          </a:p>
        </p:txBody>
      </p:sp>
    </p:spTree>
    <p:extLst>
      <p:ext uri="{BB962C8B-B14F-4D97-AF65-F5344CB8AC3E}">
        <p14:creationId xmlns:p14="http://schemas.microsoft.com/office/powerpoint/2010/main" val="238608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C78E-A262-EF4E-965C-6A400BA04232}"/>
              </a:ext>
            </a:extLst>
          </p:cNvPr>
          <p:cNvSpPr>
            <a:spLocks noGrp="1"/>
          </p:cNvSpPr>
          <p:nvPr>
            <p:ph type="title"/>
          </p:nvPr>
        </p:nvSpPr>
        <p:spPr/>
        <p:txBody>
          <a:bodyPr/>
          <a:lstStyle/>
          <a:p>
            <a:r>
              <a:rPr lang="en-US" dirty="0">
                <a:latin typeface="Footlight MT Light" panose="0204060206030A020304" pitchFamily="18" charset="77"/>
              </a:rPr>
              <a:t>Information</a:t>
            </a:r>
            <a:r>
              <a:rPr lang="en-US" dirty="0"/>
              <a:t> </a:t>
            </a:r>
            <a:r>
              <a:rPr lang="en-US" dirty="0">
                <a:latin typeface="Footlight MT Light" panose="0204060206030A020304" pitchFamily="18" charset="77"/>
              </a:rPr>
              <a:t>Literacy</a:t>
            </a:r>
          </a:p>
        </p:txBody>
      </p:sp>
      <p:sp>
        <p:nvSpPr>
          <p:cNvPr id="3" name="Content Placeholder 2">
            <a:extLst>
              <a:ext uri="{FF2B5EF4-FFF2-40B4-BE49-F238E27FC236}">
                <a16:creationId xmlns:a16="http://schemas.microsoft.com/office/drawing/2014/main" id="{ECBF0543-E58C-B14D-B93A-18BDBB604EDE}"/>
              </a:ext>
            </a:extLst>
          </p:cNvPr>
          <p:cNvSpPr>
            <a:spLocks noGrp="1"/>
          </p:cNvSpPr>
          <p:nvPr>
            <p:ph idx="1"/>
          </p:nvPr>
        </p:nvSpPr>
        <p:spPr/>
        <p:txBody>
          <a:bodyPr>
            <a:normAutofit/>
          </a:bodyPr>
          <a:lstStyle/>
          <a:p>
            <a:r>
              <a:rPr lang="en-US" dirty="0"/>
              <a:t>Information Literacy: an individual’s ability to understand when information is needed and find, evaluate, and use the necessary information</a:t>
            </a:r>
          </a:p>
          <a:p>
            <a:r>
              <a:rPr lang="en-US" dirty="0"/>
              <a:t>Critical Information Literacy: a process that “examines the social construction and political dimensions of information, and problematizes information’s development, use, and purposes with the intent of prompting students to think critically about such forces and act upon this knowledge” (</a:t>
            </a:r>
            <a:r>
              <a:rPr lang="en-US" dirty="0" err="1"/>
              <a:t>Tewell</a:t>
            </a:r>
            <a:r>
              <a:rPr lang="en-US" dirty="0"/>
              <a:t> 36)</a:t>
            </a:r>
          </a:p>
        </p:txBody>
      </p:sp>
    </p:spTree>
    <p:extLst>
      <p:ext uri="{BB962C8B-B14F-4D97-AF65-F5344CB8AC3E}">
        <p14:creationId xmlns:p14="http://schemas.microsoft.com/office/powerpoint/2010/main" val="78590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E31E-4ED1-7044-A3AA-B86D4CBC4541}"/>
              </a:ext>
            </a:extLst>
          </p:cNvPr>
          <p:cNvSpPr>
            <a:spLocks noGrp="1"/>
          </p:cNvSpPr>
          <p:nvPr>
            <p:ph type="title"/>
          </p:nvPr>
        </p:nvSpPr>
        <p:spPr/>
        <p:txBody>
          <a:bodyPr/>
          <a:lstStyle/>
          <a:p>
            <a:r>
              <a:rPr lang="en-US" dirty="0">
                <a:latin typeface="Footlight MT Light" panose="0204060206030A020304" pitchFamily="18" charset="77"/>
              </a:rPr>
              <a:t>Recognizing Undergraduate Researchers</a:t>
            </a:r>
          </a:p>
        </p:txBody>
      </p:sp>
      <p:sp>
        <p:nvSpPr>
          <p:cNvPr id="3" name="Content Placeholder 2">
            <a:extLst>
              <a:ext uri="{FF2B5EF4-FFF2-40B4-BE49-F238E27FC236}">
                <a16:creationId xmlns:a16="http://schemas.microsoft.com/office/drawing/2014/main" id="{703F1E33-5478-614D-95A5-4607A10F3E22}"/>
              </a:ext>
            </a:extLst>
          </p:cNvPr>
          <p:cNvSpPr>
            <a:spLocks noGrp="1"/>
          </p:cNvSpPr>
          <p:nvPr>
            <p:ph idx="1"/>
          </p:nvPr>
        </p:nvSpPr>
        <p:spPr/>
        <p:txBody>
          <a:bodyPr>
            <a:normAutofit/>
          </a:bodyPr>
          <a:lstStyle/>
          <a:p>
            <a:r>
              <a:rPr lang="en-US" dirty="0"/>
              <a:t>Researcher-as-producer</a:t>
            </a:r>
          </a:p>
          <a:p>
            <a:r>
              <a:rPr lang="en-US" dirty="0"/>
              <a:t>Researcher-as-consumer</a:t>
            </a:r>
          </a:p>
          <a:p>
            <a:r>
              <a:rPr lang="en-US" dirty="0"/>
              <a:t>Student-as-researcher</a:t>
            </a:r>
          </a:p>
          <a:p>
            <a:endParaRPr lang="en-US" dirty="0"/>
          </a:p>
        </p:txBody>
      </p:sp>
    </p:spTree>
    <p:extLst>
      <p:ext uri="{BB962C8B-B14F-4D97-AF65-F5344CB8AC3E}">
        <p14:creationId xmlns:p14="http://schemas.microsoft.com/office/powerpoint/2010/main" val="342153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00E1-A534-074D-8840-CBC8A5D7BEA8}"/>
              </a:ext>
            </a:extLst>
          </p:cNvPr>
          <p:cNvSpPr>
            <a:spLocks noGrp="1"/>
          </p:cNvSpPr>
          <p:nvPr>
            <p:ph type="title"/>
          </p:nvPr>
        </p:nvSpPr>
        <p:spPr/>
        <p:txBody>
          <a:bodyPr/>
          <a:lstStyle/>
          <a:p>
            <a:r>
              <a:rPr lang="en-US" dirty="0">
                <a:latin typeface="Footlight MT Light" panose="0204060206030A020304" pitchFamily="18" charset="77"/>
              </a:rPr>
              <a:t>Other Literacies </a:t>
            </a:r>
          </a:p>
        </p:txBody>
      </p:sp>
      <p:sp>
        <p:nvSpPr>
          <p:cNvPr id="3" name="Content Placeholder 2">
            <a:extLst>
              <a:ext uri="{FF2B5EF4-FFF2-40B4-BE49-F238E27FC236}">
                <a16:creationId xmlns:a16="http://schemas.microsoft.com/office/drawing/2014/main" id="{2B18FB6A-1F94-6E41-B787-1408C07456E2}"/>
              </a:ext>
            </a:extLst>
          </p:cNvPr>
          <p:cNvSpPr>
            <a:spLocks noGrp="1"/>
          </p:cNvSpPr>
          <p:nvPr>
            <p:ph idx="1"/>
          </p:nvPr>
        </p:nvSpPr>
        <p:spPr/>
        <p:txBody>
          <a:bodyPr/>
          <a:lstStyle/>
          <a:p>
            <a:r>
              <a:rPr lang="en-US" dirty="0"/>
              <a:t>Data Information Literacy &amp; Data Management </a:t>
            </a:r>
          </a:p>
          <a:p>
            <a:pPr lvl="1"/>
            <a:r>
              <a:rPr lang="en-US" dirty="0"/>
              <a:t>Open data and issues with openness </a:t>
            </a:r>
          </a:p>
          <a:p>
            <a:r>
              <a:rPr lang="en-US" dirty="0"/>
              <a:t>Appraisal of a variety of sources (i.e. news articles, academic articles, media sources)</a:t>
            </a:r>
          </a:p>
          <a:p>
            <a:r>
              <a:rPr lang="en-US" dirty="0"/>
              <a:t>Digital information literacy (e.g. citation managers, data software)</a:t>
            </a:r>
          </a:p>
        </p:txBody>
      </p:sp>
    </p:spTree>
    <p:extLst>
      <p:ext uri="{BB962C8B-B14F-4D97-AF65-F5344CB8AC3E}">
        <p14:creationId xmlns:p14="http://schemas.microsoft.com/office/powerpoint/2010/main" val="243140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6C8D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00E1-A534-074D-8840-CBC8A5D7BEA8}"/>
              </a:ext>
            </a:extLst>
          </p:cNvPr>
          <p:cNvSpPr>
            <a:spLocks noGrp="1"/>
          </p:cNvSpPr>
          <p:nvPr>
            <p:ph type="title"/>
          </p:nvPr>
        </p:nvSpPr>
        <p:spPr/>
        <p:txBody>
          <a:bodyPr/>
          <a:lstStyle/>
          <a:p>
            <a:r>
              <a:rPr lang="en-US" dirty="0">
                <a:latin typeface="Footlight MT Light" panose="0204060206030A020304" pitchFamily="18" charset="77"/>
              </a:rPr>
              <a:t>Literacy vs. Information Literacy</a:t>
            </a:r>
          </a:p>
        </p:txBody>
      </p:sp>
      <p:sp>
        <p:nvSpPr>
          <p:cNvPr id="3" name="Content Placeholder 2">
            <a:extLst>
              <a:ext uri="{FF2B5EF4-FFF2-40B4-BE49-F238E27FC236}">
                <a16:creationId xmlns:a16="http://schemas.microsoft.com/office/drawing/2014/main" id="{2B18FB6A-1F94-6E41-B787-1408C07456E2}"/>
              </a:ext>
            </a:extLst>
          </p:cNvPr>
          <p:cNvSpPr>
            <a:spLocks noGrp="1"/>
          </p:cNvSpPr>
          <p:nvPr>
            <p:ph idx="1"/>
          </p:nvPr>
        </p:nvSpPr>
        <p:spPr/>
        <p:txBody>
          <a:bodyPr/>
          <a:lstStyle/>
          <a:p>
            <a:r>
              <a:rPr lang="en-US" dirty="0"/>
              <a:t>Digital Literacy:</a:t>
            </a:r>
          </a:p>
          <a:p>
            <a:pPr lvl="1"/>
            <a:r>
              <a:rPr lang="en-US" dirty="0"/>
              <a:t>The ability to use digital tools (e.g. using Zotero to manage citations)</a:t>
            </a:r>
          </a:p>
          <a:p>
            <a:pPr lvl="1"/>
            <a:r>
              <a:rPr lang="en-US" dirty="0"/>
              <a:t>The ability to find, evaluate, and create content using digital tools (e.g. designing a document in InDesign; finding InDesign documents on the web)</a:t>
            </a:r>
          </a:p>
          <a:p>
            <a:r>
              <a:rPr lang="en-US" dirty="0"/>
              <a:t>Digital Information Literacy:</a:t>
            </a:r>
          </a:p>
          <a:p>
            <a:pPr lvl="1"/>
            <a:r>
              <a:rPr lang="en-US" dirty="0"/>
              <a:t>Merges with components of IL</a:t>
            </a:r>
          </a:p>
          <a:p>
            <a:pPr lvl="1"/>
            <a:r>
              <a:rPr lang="en-US" dirty="0"/>
              <a:t>In addition to using tools, students learn when to find new information about those tools and how to evaluate and use that information</a:t>
            </a:r>
          </a:p>
          <a:p>
            <a:r>
              <a:rPr lang="en-US" dirty="0"/>
              <a:t>Teaching students how to help themselves</a:t>
            </a:r>
          </a:p>
        </p:txBody>
      </p:sp>
    </p:spTree>
    <p:extLst>
      <p:ext uri="{BB962C8B-B14F-4D97-AF65-F5344CB8AC3E}">
        <p14:creationId xmlns:p14="http://schemas.microsoft.com/office/powerpoint/2010/main" val="263661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1145-867A-CF45-A494-B147B0B18BF3}"/>
              </a:ext>
            </a:extLst>
          </p:cNvPr>
          <p:cNvSpPr>
            <a:spLocks noGrp="1"/>
          </p:cNvSpPr>
          <p:nvPr>
            <p:ph type="title"/>
          </p:nvPr>
        </p:nvSpPr>
        <p:spPr/>
        <p:txBody>
          <a:bodyPr/>
          <a:lstStyle/>
          <a:p>
            <a:r>
              <a:rPr lang="en-US" dirty="0">
                <a:latin typeface="Footlight MT Light" panose="0204060206030A020304" pitchFamily="18" charset="77"/>
              </a:rPr>
              <a:t>Wearable Health Technology</a:t>
            </a:r>
          </a:p>
        </p:txBody>
      </p:sp>
      <p:sp>
        <p:nvSpPr>
          <p:cNvPr id="3" name="Content Placeholder 2">
            <a:extLst>
              <a:ext uri="{FF2B5EF4-FFF2-40B4-BE49-F238E27FC236}">
                <a16:creationId xmlns:a16="http://schemas.microsoft.com/office/drawing/2014/main" id="{62E85E14-7E3F-4643-9AA6-4E5A52D1FE38}"/>
              </a:ext>
            </a:extLst>
          </p:cNvPr>
          <p:cNvSpPr>
            <a:spLocks noGrp="1"/>
          </p:cNvSpPr>
          <p:nvPr>
            <p:ph idx="1"/>
          </p:nvPr>
        </p:nvSpPr>
        <p:spPr/>
        <p:txBody>
          <a:bodyPr>
            <a:noAutofit/>
          </a:bodyPr>
          <a:lstStyle/>
          <a:p>
            <a:r>
              <a:rPr lang="en-US" dirty="0"/>
              <a:t>Refers to a broad array of technology used to monitor various health data through technologies that are worn by an individual</a:t>
            </a:r>
          </a:p>
          <a:p>
            <a:r>
              <a:rPr lang="en-US" dirty="0"/>
              <a:t>Companies own your personal health data (</a:t>
            </a:r>
            <a:r>
              <a:rPr lang="en-US" dirty="0" err="1"/>
              <a:t>Kostkova</a:t>
            </a:r>
            <a:r>
              <a:rPr lang="en-US" dirty="0"/>
              <a:t> et al 2016)</a:t>
            </a:r>
          </a:p>
          <a:p>
            <a:r>
              <a:rPr lang="en-US" dirty="0"/>
              <a:t>Consumers wearables are quickly entering the market for self-surveillance to improve physical health &amp; develop new habits (</a:t>
            </a:r>
            <a:r>
              <a:rPr lang="en-US" dirty="0" err="1"/>
              <a:t>Bravata</a:t>
            </a:r>
            <a:r>
              <a:rPr lang="en-US" dirty="0"/>
              <a:t> 2007; Rosser 2009; Carter 2015; </a:t>
            </a:r>
            <a:r>
              <a:rPr lang="en-US" dirty="0" err="1"/>
              <a:t>Piwek</a:t>
            </a:r>
            <a:r>
              <a:rPr lang="en-US" dirty="0"/>
              <a:t> et al 2016, Rosser et al)</a:t>
            </a:r>
          </a:p>
          <a:p>
            <a:r>
              <a:rPr lang="en-US" dirty="0"/>
              <a:t>Consumer options vary widely in terms of use &amp; design e.g. smartwatches or wristbands, headbands, etc. (</a:t>
            </a:r>
            <a:r>
              <a:rPr lang="en-US" dirty="0" err="1"/>
              <a:t>Piwek</a:t>
            </a:r>
            <a:r>
              <a:rPr lang="en-US" dirty="0"/>
              <a:t> et al 2016)</a:t>
            </a:r>
          </a:p>
          <a:p>
            <a:r>
              <a:rPr lang="en-US" dirty="0"/>
              <a:t>Functions </a:t>
            </a:r>
            <a:r>
              <a:rPr lang="en-US" dirty="0" err="1"/>
              <a:t>incl</a:t>
            </a:r>
            <a:r>
              <a:rPr lang="en-US" dirty="0"/>
              <a:t> sleep tracker, pedometer, thermometer, accelerometer, HR monitor, altimeter, GPS, oximeter (</a:t>
            </a:r>
            <a:r>
              <a:rPr lang="en-US" dirty="0" err="1"/>
              <a:t>Piwek</a:t>
            </a:r>
            <a:r>
              <a:rPr lang="en-US" dirty="0"/>
              <a:t> et al 2016)</a:t>
            </a:r>
          </a:p>
          <a:p>
            <a:pPr marL="0" indent="0">
              <a:buNone/>
            </a:pPr>
            <a:endParaRPr lang="en-US" dirty="0"/>
          </a:p>
        </p:txBody>
      </p:sp>
    </p:spTree>
    <p:extLst>
      <p:ext uri="{BB962C8B-B14F-4D97-AF65-F5344CB8AC3E}">
        <p14:creationId xmlns:p14="http://schemas.microsoft.com/office/powerpoint/2010/main" val="232438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6729</TotalTime>
  <Words>1035</Words>
  <Application>Microsoft Macintosh PowerPoint</Application>
  <PresentationFormat>Widescreen</PresentationFormat>
  <Paragraphs>108</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Meiryo</vt:lpstr>
      <vt:lpstr>Arial</vt:lpstr>
      <vt:lpstr>Calibri</vt:lpstr>
      <vt:lpstr>Calibri Light</vt:lpstr>
      <vt:lpstr>Constantia</vt:lpstr>
      <vt:lpstr>Footlight MT Light</vt:lpstr>
      <vt:lpstr>Office Theme</vt:lpstr>
      <vt:lpstr>Data and Health and Information, Oh My!  Information Literacy/ies In &amp; Beyond the Classroom</vt:lpstr>
      <vt:lpstr>Agenda</vt:lpstr>
      <vt:lpstr>PowerPoint Presentation</vt:lpstr>
      <vt:lpstr>PowerPoint Presentation</vt:lpstr>
      <vt:lpstr>Information Literacy</vt:lpstr>
      <vt:lpstr>Recognizing Undergraduate Researchers</vt:lpstr>
      <vt:lpstr>Other Literacies </vt:lpstr>
      <vt:lpstr>Literacy vs. Information Literacy</vt:lpstr>
      <vt:lpstr>Wearable Health Technology</vt:lpstr>
      <vt:lpstr>Issues with Surveillance &amp; Personal Health</vt:lpstr>
      <vt:lpstr>Data Information Literacy for Personal Health (DILPH)</vt:lpstr>
      <vt:lpstr>Social Ecological Model</vt:lpstr>
      <vt:lpstr>Appraisal, &amp; Information Literacy</vt:lpstr>
      <vt:lpstr>Barriers to IL Appraisal in Research Settings Settings</vt:lpstr>
      <vt:lpstr>IL &amp; Conducting Research Research</vt:lpstr>
      <vt:lpstr>Teaching IL beyond IL Classes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and Future Best Practices for Evidence-Based Information Seeking for Nursing</dc:title>
  <dc:creator>Matthew Johnson</dc:creator>
  <cp:lastModifiedBy>Microsoft Office User</cp:lastModifiedBy>
  <cp:revision>60</cp:revision>
  <dcterms:created xsi:type="dcterms:W3CDTF">2018-10-03T18:39:03Z</dcterms:created>
  <dcterms:modified xsi:type="dcterms:W3CDTF">2018-11-28T05:11:29Z</dcterms:modified>
</cp:coreProperties>
</file>