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1"/>
  </p:notesMasterIdLst>
  <p:sldIdLst>
    <p:sldId id="256" r:id="rId3"/>
    <p:sldId id="269" r:id="rId4"/>
    <p:sldId id="264" r:id="rId5"/>
    <p:sldId id="298" r:id="rId6"/>
    <p:sldId id="280" r:id="rId7"/>
    <p:sldId id="275" r:id="rId8"/>
    <p:sldId id="315" r:id="rId9"/>
    <p:sldId id="316" r:id="rId10"/>
    <p:sldId id="320" r:id="rId11"/>
    <p:sldId id="314" r:id="rId12"/>
    <p:sldId id="319" r:id="rId13"/>
    <p:sldId id="317" r:id="rId14"/>
    <p:sldId id="321" r:id="rId15"/>
    <p:sldId id="318" r:id="rId16"/>
    <p:sldId id="312" r:id="rId17"/>
    <p:sldId id="297" r:id="rId18"/>
    <p:sldId id="29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C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1"/>
    <p:restoredTop sz="73310"/>
  </p:normalViewPr>
  <p:slideViewPr>
    <p:cSldViewPr snapToGrid="0" snapToObjects="1">
      <p:cViewPr varScale="1">
        <p:scale>
          <a:sx n="84" d="100"/>
          <a:sy n="84" d="100"/>
        </p:scale>
        <p:origin x="1928" y="184"/>
      </p:cViewPr>
      <p:guideLst/>
    </p:cSldViewPr>
  </p:slideViewPr>
  <p:outlineViewPr>
    <p:cViewPr>
      <p:scale>
        <a:sx n="33" d="100"/>
        <a:sy n="33" d="100"/>
      </p:scale>
      <p:origin x="0" y="-952"/>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6AF0FD-57A8-4409-9C83-D354BB3CAF9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6B174E3-5E84-41D6-BBD8-A6F8B546F6E5}">
      <dgm:prSet/>
      <dgm:spPr/>
      <dgm:t>
        <a:bodyPr/>
        <a:lstStyle/>
        <a:p>
          <a:r>
            <a:rPr lang="en-US"/>
            <a:t>Whole Student</a:t>
          </a:r>
        </a:p>
      </dgm:t>
    </dgm:pt>
    <dgm:pt modelId="{6EEB269A-89D3-4192-9BA3-E884BA1CAD69}" type="parTrans" cxnId="{D92868BC-110B-4763-9BAE-9D5F891B1639}">
      <dgm:prSet/>
      <dgm:spPr/>
      <dgm:t>
        <a:bodyPr/>
        <a:lstStyle/>
        <a:p>
          <a:endParaRPr lang="en-US"/>
        </a:p>
      </dgm:t>
    </dgm:pt>
    <dgm:pt modelId="{82CFC83E-1BA5-43FA-841C-A082E335624A}" type="sibTrans" cxnId="{D92868BC-110B-4763-9BAE-9D5F891B1639}">
      <dgm:prSet/>
      <dgm:spPr/>
      <dgm:t>
        <a:bodyPr/>
        <a:lstStyle/>
        <a:p>
          <a:endParaRPr lang="en-US"/>
        </a:p>
      </dgm:t>
    </dgm:pt>
    <dgm:pt modelId="{235065C6-0375-410E-A9A8-0457EC2A7691}">
      <dgm:prSet/>
      <dgm:spPr/>
      <dgm:t>
        <a:bodyPr/>
        <a:lstStyle/>
        <a:p>
          <a:r>
            <a:rPr lang="en-US"/>
            <a:t>Advising and Co-Curricular Supports</a:t>
          </a:r>
        </a:p>
      </dgm:t>
    </dgm:pt>
    <dgm:pt modelId="{36C1C046-EEAA-43FD-88EE-E0C9EEEE7EC9}" type="parTrans" cxnId="{CB484F9E-83F2-46AD-826B-DB6AF1EA7F75}">
      <dgm:prSet/>
      <dgm:spPr/>
      <dgm:t>
        <a:bodyPr/>
        <a:lstStyle/>
        <a:p>
          <a:endParaRPr lang="en-US"/>
        </a:p>
      </dgm:t>
    </dgm:pt>
    <dgm:pt modelId="{C7E5A21D-B988-4A3C-8534-DD62D5CFF10A}" type="sibTrans" cxnId="{CB484F9E-83F2-46AD-826B-DB6AF1EA7F75}">
      <dgm:prSet/>
      <dgm:spPr/>
      <dgm:t>
        <a:bodyPr/>
        <a:lstStyle/>
        <a:p>
          <a:endParaRPr lang="en-US"/>
        </a:p>
      </dgm:t>
    </dgm:pt>
    <dgm:pt modelId="{D4170D6B-500D-40F6-B8EC-62E20094D83A}">
      <dgm:prSet/>
      <dgm:spPr/>
      <dgm:t>
        <a:bodyPr/>
        <a:lstStyle/>
        <a:p>
          <a:r>
            <a:rPr lang="en-US"/>
            <a:t>Student Success Technology</a:t>
          </a:r>
        </a:p>
      </dgm:t>
    </dgm:pt>
    <dgm:pt modelId="{F164EE41-8858-4086-999D-4487ADA3258F}" type="parTrans" cxnId="{9963F1E7-6D13-48D9-8A6F-F4AE30749A6A}">
      <dgm:prSet/>
      <dgm:spPr/>
      <dgm:t>
        <a:bodyPr/>
        <a:lstStyle/>
        <a:p>
          <a:endParaRPr lang="en-US"/>
        </a:p>
      </dgm:t>
    </dgm:pt>
    <dgm:pt modelId="{218AB408-FD26-49BF-8D05-9065A0C23C74}" type="sibTrans" cxnId="{9963F1E7-6D13-48D9-8A6F-F4AE30749A6A}">
      <dgm:prSet/>
      <dgm:spPr/>
      <dgm:t>
        <a:bodyPr/>
        <a:lstStyle/>
        <a:p>
          <a:endParaRPr lang="en-US"/>
        </a:p>
      </dgm:t>
    </dgm:pt>
    <dgm:pt modelId="{ECC543B9-C3ED-D44D-9840-98A0BF2F0223}" type="pres">
      <dgm:prSet presAssocID="{D96AF0FD-57A8-4409-9C83-D354BB3CAF9E}" presName="hierChild1" presStyleCnt="0">
        <dgm:presLayoutVars>
          <dgm:chPref val="1"/>
          <dgm:dir/>
          <dgm:animOne val="branch"/>
          <dgm:animLvl val="lvl"/>
          <dgm:resizeHandles/>
        </dgm:presLayoutVars>
      </dgm:prSet>
      <dgm:spPr/>
    </dgm:pt>
    <dgm:pt modelId="{2E6578DE-6457-304E-BC1F-6E67802439BE}" type="pres">
      <dgm:prSet presAssocID="{D6B174E3-5E84-41D6-BBD8-A6F8B546F6E5}" presName="hierRoot1" presStyleCnt="0"/>
      <dgm:spPr/>
    </dgm:pt>
    <dgm:pt modelId="{6E547342-9A36-A74C-BE8D-27570E4D16BA}" type="pres">
      <dgm:prSet presAssocID="{D6B174E3-5E84-41D6-BBD8-A6F8B546F6E5}" presName="composite" presStyleCnt="0"/>
      <dgm:spPr/>
    </dgm:pt>
    <dgm:pt modelId="{49512353-BAF4-3A40-83AF-57D61B23EF93}" type="pres">
      <dgm:prSet presAssocID="{D6B174E3-5E84-41D6-BBD8-A6F8B546F6E5}" presName="background" presStyleLbl="node0" presStyleIdx="0" presStyleCnt="3"/>
      <dgm:spPr/>
    </dgm:pt>
    <dgm:pt modelId="{48442D4E-BF80-BA4D-BB38-24CAE139CD3D}" type="pres">
      <dgm:prSet presAssocID="{D6B174E3-5E84-41D6-BBD8-A6F8B546F6E5}" presName="text" presStyleLbl="fgAcc0" presStyleIdx="0" presStyleCnt="3">
        <dgm:presLayoutVars>
          <dgm:chPref val="3"/>
        </dgm:presLayoutVars>
      </dgm:prSet>
      <dgm:spPr/>
    </dgm:pt>
    <dgm:pt modelId="{69304FDC-E2B6-9D4F-ABA1-68423C46A7E0}" type="pres">
      <dgm:prSet presAssocID="{D6B174E3-5E84-41D6-BBD8-A6F8B546F6E5}" presName="hierChild2" presStyleCnt="0"/>
      <dgm:spPr/>
    </dgm:pt>
    <dgm:pt modelId="{773683D7-6591-FA40-9ED0-0B5801D7B60F}" type="pres">
      <dgm:prSet presAssocID="{235065C6-0375-410E-A9A8-0457EC2A7691}" presName="hierRoot1" presStyleCnt="0"/>
      <dgm:spPr/>
    </dgm:pt>
    <dgm:pt modelId="{A1922733-94DB-7449-86DB-DF2EDB13AC22}" type="pres">
      <dgm:prSet presAssocID="{235065C6-0375-410E-A9A8-0457EC2A7691}" presName="composite" presStyleCnt="0"/>
      <dgm:spPr/>
    </dgm:pt>
    <dgm:pt modelId="{3B3F29F9-8347-484A-9CAE-0DBF5F56E71D}" type="pres">
      <dgm:prSet presAssocID="{235065C6-0375-410E-A9A8-0457EC2A7691}" presName="background" presStyleLbl="node0" presStyleIdx="1" presStyleCnt="3"/>
      <dgm:spPr/>
    </dgm:pt>
    <dgm:pt modelId="{EFED47DC-E58F-A44D-AD51-06B98A00AE2F}" type="pres">
      <dgm:prSet presAssocID="{235065C6-0375-410E-A9A8-0457EC2A7691}" presName="text" presStyleLbl="fgAcc0" presStyleIdx="1" presStyleCnt="3">
        <dgm:presLayoutVars>
          <dgm:chPref val="3"/>
        </dgm:presLayoutVars>
      </dgm:prSet>
      <dgm:spPr/>
    </dgm:pt>
    <dgm:pt modelId="{6435C87B-5D4D-844F-A4F1-92079DC5EF5D}" type="pres">
      <dgm:prSet presAssocID="{235065C6-0375-410E-A9A8-0457EC2A7691}" presName="hierChild2" presStyleCnt="0"/>
      <dgm:spPr/>
    </dgm:pt>
    <dgm:pt modelId="{7100D36D-DD33-0748-B090-C39422D5B722}" type="pres">
      <dgm:prSet presAssocID="{D4170D6B-500D-40F6-B8EC-62E20094D83A}" presName="hierRoot1" presStyleCnt="0"/>
      <dgm:spPr/>
    </dgm:pt>
    <dgm:pt modelId="{27EF5D6E-CE3E-A843-B3FA-BF1C7002EA75}" type="pres">
      <dgm:prSet presAssocID="{D4170D6B-500D-40F6-B8EC-62E20094D83A}" presName="composite" presStyleCnt="0"/>
      <dgm:spPr/>
    </dgm:pt>
    <dgm:pt modelId="{6E60A00C-A503-C34F-B61A-6515EA9B2045}" type="pres">
      <dgm:prSet presAssocID="{D4170D6B-500D-40F6-B8EC-62E20094D83A}" presName="background" presStyleLbl="node0" presStyleIdx="2" presStyleCnt="3"/>
      <dgm:spPr/>
    </dgm:pt>
    <dgm:pt modelId="{D31E7E1D-71F1-7246-AF1B-D5BA6C0E0BEB}" type="pres">
      <dgm:prSet presAssocID="{D4170D6B-500D-40F6-B8EC-62E20094D83A}" presName="text" presStyleLbl="fgAcc0" presStyleIdx="2" presStyleCnt="3">
        <dgm:presLayoutVars>
          <dgm:chPref val="3"/>
        </dgm:presLayoutVars>
      </dgm:prSet>
      <dgm:spPr/>
    </dgm:pt>
    <dgm:pt modelId="{B6CCAB1E-582B-514B-91D4-93FD67698425}" type="pres">
      <dgm:prSet presAssocID="{D4170D6B-500D-40F6-B8EC-62E20094D83A}" presName="hierChild2" presStyleCnt="0"/>
      <dgm:spPr/>
    </dgm:pt>
  </dgm:ptLst>
  <dgm:cxnLst>
    <dgm:cxn modelId="{96FD0777-C2F2-D44F-9D44-0F765E248C7F}" type="presOf" srcId="{D6B174E3-5E84-41D6-BBD8-A6F8B546F6E5}" destId="{48442D4E-BF80-BA4D-BB38-24CAE139CD3D}" srcOrd="0" destOrd="0" presId="urn:microsoft.com/office/officeart/2005/8/layout/hierarchy1"/>
    <dgm:cxn modelId="{CB484F9E-83F2-46AD-826B-DB6AF1EA7F75}" srcId="{D96AF0FD-57A8-4409-9C83-D354BB3CAF9E}" destId="{235065C6-0375-410E-A9A8-0457EC2A7691}" srcOrd="1" destOrd="0" parTransId="{36C1C046-EEAA-43FD-88EE-E0C9EEEE7EC9}" sibTransId="{C7E5A21D-B988-4A3C-8534-DD62D5CFF10A}"/>
    <dgm:cxn modelId="{D92868BC-110B-4763-9BAE-9D5F891B1639}" srcId="{D96AF0FD-57A8-4409-9C83-D354BB3CAF9E}" destId="{D6B174E3-5E84-41D6-BBD8-A6F8B546F6E5}" srcOrd="0" destOrd="0" parTransId="{6EEB269A-89D3-4192-9BA3-E884BA1CAD69}" sibTransId="{82CFC83E-1BA5-43FA-841C-A082E335624A}"/>
    <dgm:cxn modelId="{7F9DADCF-F24A-994D-A10D-F0C5ECC8D60B}" type="presOf" srcId="{235065C6-0375-410E-A9A8-0457EC2A7691}" destId="{EFED47DC-E58F-A44D-AD51-06B98A00AE2F}" srcOrd="0" destOrd="0" presId="urn:microsoft.com/office/officeart/2005/8/layout/hierarchy1"/>
    <dgm:cxn modelId="{8903BCDC-AED9-A848-9374-EB2C7722B88B}" type="presOf" srcId="{D96AF0FD-57A8-4409-9C83-D354BB3CAF9E}" destId="{ECC543B9-C3ED-D44D-9840-98A0BF2F0223}" srcOrd="0" destOrd="0" presId="urn:microsoft.com/office/officeart/2005/8/layout/hierarchy1"/>
    <dgm:cxn modelId="{9963F1E7-6D13-48D9-8A6F-F4AE30749A6A}" srcId="{D96AF0FD-57A8-4409-9C83-D354BB3CAF9E}" destId="{D4170D6B-500D-40F6-B8EC-62E20094D83A}" srcOrd="2" destOrd="0" parTransId="{F164EE41-8858-4086-999D-4487ADA3258F}" sibTransId="{218AB408-FD26-49BF-8D05-9065A0C23C74}"/>
    <dgm:cxn modelId="{884707FD-9694-AE48-9585-7271F9CC6BFA}" type="presOf" srcId="{D4170D6B-500D-40F6-B8EC-62E20094D83A}" destId="{D31E7E1D-71F1-7246-AF1B-D5BA6C0E0BEB}" srcOrd="0" destOrd="0" presId="urn:microsoft.com/office/officeart/2005/8/layout/hierarchy1"/>
    <dgm:cxn modelId="{0E3492C5-559A-124F-9042-8D21D2EBE1DF}" type="presParOf" srcId="{ECC543B9-C3ED-D44D-9840-98A0BF2F0223}" destId="{2E6578DE-6457-304E-BC1F-6E67802439BE}" srcOrd="0" destOrd="0" presId="urn:microsoft.com/office/officeart/2005/8/layout/hierarchy1"/>
    <dgm:cxn modelId="{4A3D7B5E-539E-D744-98B2-4D7414509468}" type="presParOf" srcId="{2E6578DE-6457-304E-BC1F-6E67802439BE}" destId="{6E547342-9A36-A74C-BE8D-27570E4D16BA}" srcOrd="0" destOrd="0" presId="urn:microsoft.com/office/officeart/2005/8/layout/hierarchy1"/>
    <dgm:cxn modelId="{81D67D56-44AF-934B-843B-B440732FA6DD}" type="presParOf" srcId="{6E547342-9A36-A74C-BE8D-27570E4D16BA}" destId="{49512353-BAF4-3A40-83AF-57D61B23EF93}" srcOrd="0" destOrd="0" presId="urn:microsoft.com/office/officeart/2005/8/layout/hierarchy1"/>
    <dgm:cxn modelId="{231C1B09-180E-A743-B951-0727B8AE7500}" type="presParOf" srcId="{6E547342-9A36-A74C-BE8D-27570E4D16BA}" destId="{48442D4E-BF80-BA4D-BB38-24CAE139CD3D}" srcOrd="1" destOrd="0" presId="urn:microsoft.com/office/officeart/2005/8/layout/hierarchy1"/>
    <dgm:cxn modelId="{D635BB32-B912-F947-8573-B4AEDE96E49D}" type="presParOf" srcId="{2E6578DE-6457-304E-BC1F-6E67802439BE}" destId="{69304FDC-E2B6-9D4F-ABA1-68423C46A7E0}" srcOrd="1" destOrd="0" presId="urn:microsoft.com/office/officeart/2005/8/layout/hierarchy1"/>
    <dgm:cxn modelId="{293E8FDE-24CE-3045-A097-AA145723AFE7}" type="presParOf" srcId="{ECC543B9-C3ED-D44D-9840-98A0BF2F0223}" destId="{773683D7-6591-FA40-9ED0-0B5801D7B60F}" srcOrd="1" destOrd="0" presId="urn:microsoft.com/office/officeart/2005/8/layout/hierarchy1"/>
    <dgm:cxn modelId="{8CBBC32C-EA4B-8244-B5C8-85A69D1DC82B}" type="presParOf" srcId="{773683D7-6591-FA40-9ED0-0B5801D7B60F}" destId="{A1922733-94DB-7449-86DB-DF2EDB13AC22}" srcOrd="0" destOrd="0" presId="urn:microsoft.com/office/officeart/2005/8/layout/hierarchy1"/>
    <dgm:cxn modelId="{ECE87FBF-4224-554F-81A3-805E5D8AED23}" type="presParOf" srcId="{A1922733-94DB-7449-86DB-DF2EDB13AC22}" destId="{3B3F29F9-8347-484A-9CAE-0DBF5F56E71D}" srcOrd="0" destOrd="0" presId="urn:microsoft.com/office/officeart/2005/8/layout/hierarchy1"/>
    <dgm:cxn modelId="{1A488391-9661-8E43-AA0C-C722824B0A17}" type="presParOf" srcId="{A1922733-94DB-7449-86DB-DF2EDB13AC22}" destId="{EFED47DC-E58F-A44D-AD51-06B98A00AE2F}" srcOrd="1" destOrd="0" presId="urn:microsoft.com/office/officeart/2005/8/layout/hierarchy1"/>
    <dgm:cxn modelId="{C7E0467B-33E9-2A4A-999B-51F59C7AE0F6}" type="presParOf" srcId="{773683D7-6591-FA40-9ED0-0B5801D7B60F}" destId="{6435C87B-5D4D-844F-A4F1-92079DC5EF5D}" srcOrd="1" destOrd="0" presId="urn:microsoft.com/office/officeart/2005/8/layout/hierarchy1"/>
    <dgm:cxn modelId="{9C59E707-8848-A54D-895B-DFF40BDFA14E}" type="presParOf" srcId="{ECC543B9-C3ED-D44D-9840-98A0BF2F0223}" destId="{7100D36D-DD33-0748-B090-C39422D5B722}" srcOrd="2" destOrd="0" presId="urn:microsoft.com/office/officeart/2005/8/layout/hierarchy1"/>
    <dgm:cxn modelId="{9072CE96-A249-B240-80DB-57C6440B1FC1}" type="presParOf" srcId="{7100D36D-DD33-0748-B090-C39422D5B722}" destId="{27EF5D6E-CE3E-A843-B3FA-BF1C7002EA75}" srcOrd="0" destOrd="0" presId="urn:microsoft.com/office/officeart/2005/8/layout/hierarchy1"/>
    <dgm:cxn modelId="{C78A887B-1CC5-CD4D-8C4B-9CE46C0D963C}" type="presParOf" srcId="{27EF5D6E-CE3E-A843-B3FA-BF1C7002EA75}" destId="{6E60A00C-A503-C34F-B61A-6515EA9B2045}" srcOrd="0" destOrd="0" presId="urn:microsoft.com/office/officeart/2005/8/layout/hierarchy1"/>
    <dgm:cxn modelId="{C7EE87A0-796B-8E4B-AB7E-FC3E2FFCB56D}" type="presParOf" srcId="{27EF5D6E-CE3E-A843-B3FA-BF1C7002EA75}" destId="{D31E7E1D-71F1-7246-AF1B-D5BA6C0E0BEB}" srcOrd="1" destOrd="0" presId="urn:microsoft.com/office/officeart/2005/8/layout/hierarchy1"/>
    <dgm:cxn modelId="{90DD7542-5A68-1B45-9286-F691EBA943DF}" type="presParOf" srcId="{7100D36D-DD33-0748-B090-C39422D5B722}" destId="{B6CCAB1E-582B-514B-91D4-93FD6769842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D2F114-B8A5-434B-8854-1EC87297502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BEBC5A8-4F40-4AF9-A4B7-A561A561D50D}">
      <dgm:prSet/>
      <dgm:spPr/>
      <dgm:t>
        <a:bodyPr/>
        <a:lstStyle/>
        <a:p>
          <a:r>
            <a:rPr lang="en-US"/>
            <a:t>Learner- and User-centered Design</a:t>
          </a:r>
        </a:p>
      </dgm:t>
    </dgm:pt>
    <dgm:pt modelId="{78140250-59BE-49B8-97C8-D14ACB076DC9}" type="parTrans" cxnId="{870CA0E0-6AFE-4785-8291-9F4B8474EC1D}">
      <dgm:prSet/>
      <dgm:spPr/>
      <dgm:t>
        <a:bodyPr/>
        <a:lstStyle/>
        <a:p>
          <a:endParaRPr lang="en-US"/>
        </a:p>
      </dgm:t>
    </dgm:pt>
    <dgm:pt modelId="{CF64AB43-BFA2-422C-8C9E-A15A3EE2B0F0}" type="sibTrans" cxnId="{870CA0E0-6AFE-4785-8291-9F4B8474EC1D}">
      <dgm:prSet/>
      <dgm:spPr/>
      <dgm:t>
        <a:bodyPr/>
        <a:lstStyle/>
        <a:p>
          <a:endParaRPr lang="en-US"/>
        </a:p>
      </dgm:t>
    </dgm:pt>
    <dgm:pt modelId="{C9D37B1F-F19B-4484-978F-B1E7FE6A5D64}">
      <dgm:prSet/>
      <dgm:spPr/>
      <dgm:t>
        <a:bodyPr/>
        <a:lstStyle/>
        <a:p>
          <a:r>
            <a:rPr lang="en-US" dirty="0"/>
            <a:t>Delivery, Scalability, Efficiency, and Reusability</a:t>
          </a:r>
        </a:p>
      </dgm:t>
    </dgm:pt>
    <dgm:pt modelId="{2F5B96F5-150B-434F-A1AD-804D8C846AA7}" type="parTrans" cxnId="{4F905735-8D71-47B3-A10B-61D19DC37EC2}">
      <dgm:prSet/>
      <dgm:spPr/>
      <dgm:t>
        <a:bodyPr/>
        <a:lstStyle/>
        <a:p>
          <a:endParaRPr lang="en-US"/>
        </a:p>
      </dgm:t>
    </dgm:pt>
    <dgm:pt modelId="{0BEBB269-628A-453F-8827-1FAADB47592C}" type="sibTrans" cxnId="{4F905735-8D71-47B3-A10B-61D19DC37EC2}">
      <dgm:prSet/>
      <dgm:spPr/>
      <dgm:t>
        <a:bodyPr/>
        <a:lstStyle/>
        <a:p>
          <a:endParaRPr lang="en-US"/>
        </a:p>
      </dgm:t>
    </dgm:pt>
    <dgm:pt modelId="{1DF63079-07FE-4A1C-BAD4-16E3DBEF5096}">
      <dgm:prSet/>
      <dgm:spPr/>
      <dgm:t>
        <a:bodyPr/>
        <a:lstStyle/>
        <a:p>
          <a:r>
            <a:rPr lang="en-US" dirty="0"/>
            <a:t>Authentic Assessment</a:t>
          </a:r>
        </a:p>
      </dgm:t>
    </dgm:pt>
    <dgm:pt modelId="{19269259-EC60-4C60-B36C-CF9E20132F0C}" type="parTrans" cxnId="{FD31ACD0-5B58-4349-A357-EEA987E96401}">
      <dgm:prSet/>
      <dgm:spPr/>
      <dgm:t>
        <a:bodyPr/>
        <a:lstStyle/>
        <a:p>
          <a:endParaRPr lang="en-US"/>
        </a:p>
      </dgm:t>
    </dgm:pt>
    <dgm:pt modelId="{0832D91F-A3A9-457F-8241-BA2317C37D4B}" type="sibTrans" cxnId="{FD31ACD0-5B58-4349-A357-EEA987E96401}">
      <dgm:prSet/>
      <dgm:spPr/>
      <dgm:t>
        <a:bodyPr/>
        <a:lstStyle/>
        <a:p>
          <a:endParaRPr lang="en-US"/>
        </a:p>
      </dgm:t>
    </dgm:pt>
    <dgm:pt modelId="{E0A15B34-143B-46F1-BCA8-4CD83C098BB1}">
      <dgm:prSet/>
      <dgm:spPr/>
      <dgm:t>
        <a:bodyPr/>
        <a:lstStyle/>
        <a:p>
          <a:r>
            <a:rPr lang="en-US" dirty="0"/>
            <a:t>Innovation &amp; Change Management</a:t>
          </a:r>
        </a:p>
      </dgm:t>
    </dgm:pt>
    <dgm:pt modelId="{82CD61E1-5D5E-400D-A922-B68F63C0D2EF}" type="parTrans" cxnId="{6ADE8A3B-5567-413B-A5AC-12B8EE5626C4}">
      <dgm:prSet/>
      <dgm:spPr/>
      <dgm:t>
        <a:bodyPr/>
        <a:lstStyle/>
        <a:p>
          <a:endParaRPr lang="en-US"/>
        </a:p>
      </dgm:t>
    </dgm:pt>
    <dgm:pt modelId="{2BD96B69-7FEC-4312-90A8-38F0DAAEE21F}" type="sibTrans" cxnId="{6ADE8A3B-5567-413B-A5AC-12B8EE5626C4}">
      <dgm:prSet/>
      <dgm:spPr/>
      <dgm:t>
        <a:bodyPr/>
        <a:lstStyle/>
        <a:p>
          <a:endParaRPr lang="en-US"/>
        </a:p>
      </dgm:t>
    </dgm:pt>
    <dgm:pt modelId="{A5C6AF00-7678-404D-BE04-CF771ABECB60}">
      <dgm:prSet/>
      <dgm:spPr/>
      <dgm:t>
        <a:bodyPr/>
        <a:lstStyle/>
        <a:p>
          <a:r>
            <a:rPr lang="en-US" dirty="0"/>
            <a:t>Accessible &amp; Anti-Racist Pedagogy</a:t>
          </a:r>
        </a:p>
      </dgm:t>
    </dgm:pt>
    <dgm:pt modelId="{72D791CF-F2C5-4A6D-965D-7986E5DF3810}" type="parTrans" cxnId="{E3446FC5-3F7E-41A7-89A2-67944559AB1E}">
      <dgm:prSet/>
      <dgm:spPr/>
      <dgm:t>
        <a:bodyPr/>
        <a:lstStyle/>
        <a:p>
          <a:endParaRPr lang="en-US"/>
        </a:p>
      </dgm:t>
    </dgm:pt>
    <dgm:pt modelId="{CCD82119-16EC-458E-8C4C-F1899D9C366C}" type="sibTrans" cxnId="{E3446FC5-3F7E-41A7-89A2-67944559AB1E}">
      <dgm:prSet/>
      <dgm:spPr/>
      <dgm:t>
        <a:bodyPr/>
        <a:lstStyle/>
        <a:p>
          <a:endParaRPr lang="en-US"/>
        </a:p>
      </dgm:t>
    </dgm:pt>
    <dgm:pt modelId="{06D9D9DF-E967-464E-92E5-386FE4CA0A73}" type="pres">
      <dgm:prSet presAssocID="{D4D2F114-B8A5-434B-8854-1EC872975021}" presName="vert0" presStyleCnt="0">
        <dgm:presLayoutVars>
          <dgm:dir/>
          <dgm:animOne val="branch"/>
          <dgm:animLvl val="lvl"/>
        </dgm:presLayoutVars>
      </dgm:prSet>
      <dgm:spPr/>
    </dgm:pt>
    <dgm:pt modelId="{DBB56E7A-F297-A74A-BBF1-A4C4BDF674A5}" type="pres">
      <dgm:prSet presAssocID="{BBEBC5A8-4F40-4AF9-A4B7-A561A561D50D}" presName="thickLine" presStyleLbl="alignNode1" presStyleIdx="0" presStyleCnt="5"/>
      <dgm:spPr/>
    </dgm:pt>
    <dgm:pt modelId="{2E074899-67F8-054B-82E1-7D2E3850EBCC}" type="pres">
      <dgm:prSet presAssocID="{BBEBC5A8-4F40-4AF9-A4B7-A561A561D50D}" presName="horz1" presStyleCnt="0"/>
      <dgm:spPr/>
    </dgm:pt>
    <dgm:pt modelId="{918A8501-0C5C-7D40-9B03-A8CDF66F9B49}" type="pres">
      <dgm:prSet presAssocID="{BBEBC5A8-4F40-4AF9-A4B7-A561A561D50D}" presName="tx1" presStyleLbl="revTx" presStyleIdx="0" presStyleCnt="5"/>
      <dgm:spPr/>
    </dgm:pt>
    <dgm:pt modelId="{DD39410B-8561-5E47-BDF3-FE303DA11752}" type="pres">
      <dgm:prSet presAssocID="{BBEBC5A8-4F40-4AF9-A4B7-A561A561D50D}" presName="vert1" presStyleCnt="0"/>
      <dgm:spPr/>
    </dgm:pt>
    <dgm:pt modelId="{CFC05800-4038-7745-AFF7-69486E3F9D51}" type="pres">
      <dgm:prSet presAssocID="{C9D37B1F-F19B-4484-978F-B1E7FE6A5D64}" presName="thickLine" presStyleLbl="alignNode1" presStyleIdx="1" presStyleCnt="5"/>
      <dgm:spPr/>
    </dgm:pt>
    <dgm:pt modelId="{4642E81C-F309-AB4E-9B71-D6F72CEE29BC}" type="pres">
      <dgm:prSet presAssocID="{C9D37B1F-F19B-4484-978F-B1E7FE6A5D64}" presName="horz1" presStyleCnt="0"/>
      <dgm:spPr/>
    </dgm:pt>
    <dgm:pt modelId="{C282EE57-2A1A-3141-A93D-97491DB39EA0}" type="pres">
      <dgm:prSet presAssocID="{C9D37B1F-F19B-4484-978F-B1E7FE6A5D64}" presName="tx1" presStyleLbl="revTx" presStyleIdx="1" presStyleCnt="5"/>
      <dgm:spPr/>
    </dgm:pt>
    <dgm:pt modelId="{8BC71D05-A0FA-3343-A670-92B400E35BD9}" type="pres">
      <dgm:prSet presAssocID="{C9D37B1F-F19B-4484-978F-B1E7FE6A5D64}" presName="vert1" presStyleCnt="0"/>
      <dgm:spPr/>
    </dgm:pt>
    <dgm:pt modelId="{5621A9C8-0BA9-9D42-8816-7CA0EFDDFC1C}" type="pres">
      <dgm:prSet presAssocID="{1DF63079-07FE-4A1C-BAD4-16E3DBEF5096}" presName="thickLine" presStyleLbl="alignNode1" presStyleIdx="2" presStyleCnt="5"/>
      <dgm:spPr/>
    </dgm:pt>
    <dgm:pt modelId="{E92B9E9A-30F9-244A-B9AF-367303C69871}" type="pres">
      <dgm:prSet presAssocID="{1DF63079-07FE-4A1C-BAD4-16E3DBEF5096}" presName="horz1" presStyleCnt="0"/>
      <dgm:spPr/>
    </dgm:pt>
    <dgm:pt modelId="{DAD7D0D4-8CA6-6B49-8F50-E545747A2272}" type="pres">
      <dgm:prSet presAssocID="{1DF63079-07FE-4A1C-BAD4-16E3DBEF5096}" presName="tx1" presStyleLbl="revTx" presStyleIdx="2" presStyleCnt="5"/>
      <dgm:spPr/>
    </dgm:pt>
    <dgm:pt modelId="{87ACE03B-109E-FE44-9AAB-41743166FCEC}" type="pres">
      <dgm:prSet presAssocID="{1DF63079-07FE-4A1C-BAD4-16E3DBEF5096}" presName="vert1" presStyleCnt="0"/>
      <dgm:spPr/>
    </dgm:pt>
    <dgm:pt modelId="{2C6EB479-E2D1-3548-BFE7-67C5BD2B6F4B}" type="pres">
      <dgm:prSet presAssocID="{E0A15B34-143B-46F1-BCA8-4CD83C098BB1}" presName="thickLine" presStyleLbl="alignNode1" presStyleIdx="3" presStyleCnt="5"/>
      <dgm:spPr/>
    </dgm:pt>
    <dgm:pt modelId="{CF6E234F-3986-0448-AE0C-328D05889B47}" type="pres">
      <dgm:prSet presAssocID="{E0A15B34-143B-46F1-BCA8-4CD83C098BB1}" presName="horz1" presStyleCnt="0"/>
      <dgm:spPr/>
    </dgm:pt>
    <dgm:pt modelId="{1173DD51-6197-EA4E-9D3E-C10BA3449917}" type="pres">
      <dgm:prSet presAssocID="{E0A15B34-143B-46F1-BCA8-4CD83C098BB1}" presName="tx1" presStyleLbl="revTx" presStyleIdx="3" presStyleCnt="5"/>
      <dgm:spPr/>
    </dgm:pt>
    <dgm:pt modelId="{AF0842EC-5451-A045-837B-285CB7298C63}" type="pres">
      <dgm:prSet presAssocID="{E0A15B34-143B-46F1-BCA8-4CD83C098BB1}" presName="vert1" presStyleCnt="0"/>
      <dgm:spPr/>
    </dgm:pt>
    <dgm:pt modelId="{9C0962B0-7078-1246-A483-5D81ED4FE914}" type="pres">
      <dgm:prSet presAssocID="{A5C6AF00-7678-404D-BE04-CF771ABECB60}" presName="thickLine" presStyleLbl="alignNode1" presStyleIdx="4" presStyleCnt="5"/>
      <dgm:spPr/>
    </dgm:pt>
    <dgm:pt modelId="{C564268C-45DC-534F-849F-29F1CB5144AE}" type="pres">
      <dgm:prSet presAssocID="{A5C6AF00-7678-404D-BE04-CF771ABECB60}" presName="horz1" presStyleCnt="0"/>
      <dgm:spPr/>
    </dgm:pt>
    <dgm:pt modelId="{DC05CEC3-6DE0-C84B-85BA-F54C2610568A}" type="pres">
      <dgm:prSet presAssocID="{A5C6AF00-7678-404D-BE04-CF771ABECB60}" presName="tx1" presStyleLbl="revTx" presStyleIdx="4" presStyleCnt="5"/>
      <dgm:spPr/>
    </dgm:pt>
    <dgm:pt modelId="{585BA374-B250-AC4E-9436-6AF10573258C}" type="pres">
      <dgm:prSet presAssocID="{A5C6AF00-7678-404D-BE04-CF771ABECB60}" presName="vert1" presStyleCnt="0"/>
      <dgm:spPr/>
    </dgm:pt>
  </dgm:ptLst>
  <dgm:cxnLst>
    <dgm:cxn modelId="{BF9A5F34-ABC6-3445-8A97-B1A98F6BF60D}" type="presOf" srcId="{A5C6AF00-7678-404D-BE04-CF771ABECB60}" destId="{DC05CEC3-6DE0-C84B-85BA-F54C2610568A}" srcOrd="0" destOrd="0" presId="urn:microsoft.com/office/officeart/2008/layout/LinedList"/>
    <dgm:cxn modelId="{4F905735-8D71-47B3-A10B-61D19DC37EC2}" srcId="{D4D2F114-B8A5-434B-8854-1EC872975021}" destId="{C9D37B1F-F19B-4484-978F-B1E7FE6A5D64}" srcOrd="1" destOrd="0" parTransId="{2F5B96F5-150B-434F-A1AD-804D8C846AA7}" sibTransId="{0BEBB269-628A-453F-8827-1FAADB47592C}"/>
    <dgm:cxn modelId="{6ADE8A3B-5567-413B-A5AC-12B8EE5626C4}" srcId="{D4D2F114-B8A5-434B-8854-1EC872975021}" destId="{E0A15B34-143B-46F1-BCA8-4CD83C098BB1}" srcOrd="3" destOrd="0" parTransId="{82CD61E1-5D5E-400D-A922-B68F63C0D2EF}" sibTransId="{2BD96B69-7FEC-4312-90A8-38F0DAAEE21F}"/>
    <dgm:cxn modelId="{66F6C564-178B-D347-8D48-F401397BC4CC}" type="presOf" srcId="{BBEBC5A8-4F40-4AF9-A4B7-A561A561D50D}" destId="{918A8501-0C5C-7D40-9B03-A8CDF66F9B49}" srcOrd="0" destOrd="0" presId="urn:microsoft.com/office/officeart/2008/layout/LinedList"/>
    <dgm:cxn modelId="{77E7C678-85CD-1849-92A0-65260756A3EC}" type="presOf" srcId="{C9D37B1F-F19B-4484-978F-B1E7FE6A5D64}" destId="{C282EE57-2A1A-3141-A93D-97491DB39EA0}" srcOrd="0" destOrd="0" presId="urn:microsoft.com/office/officeart/2008/layout/LinedList"/>
    <dgm:cxn modelId="{3587EAB6-5CDB-0647-8B5B-A0D0A95BE1BF}" type="presOf" srcId="{D4D2F114-B8A5-434B-8854-1EC872975021}" destId="{06D9D9DF-E967-464E-92E5-386FE4CA0A73}" srcOrd="0" destOrd="0" presId="urn:microsoft.com/office/officeart/2008/layout/LinedList"/>
    <dgm:cxn modelId="{E3446FC5-3F7E-41A7-89A2-67944559AB1E}" srcId="{D4D2F114-B8A5-434B-8854-1EC872975021}" destId="{A5C6AF00-7678-404D-BE04-CF771ABECB60}" srcOrd="4" destOrd="0" parTransId="{72D791CF-F2C5-4A6D-965D-7986E5DF3810}" sibTransId="{CCD82119-16EC-458E-8C4C-F1899D9C366C}"/>
    <dgm:cxn modelId="{FD31ACD0-5B58-4349-A357-EEA987E96401}" srcId="{D4D2F114-B8A5-434B-8854-1EC872975021}" destId="{1DF63079-07FE-4A1C-BAD4-16E3DBEF5096}" srcOrd="2" destOrd="0" parTransId="{19269259-EC60-4C60-B36C-CF9E20132F0C}" sibTransId="{0832D91F-A3A9-457F-8241-BA2317C37D4B}"/>
    <dgm:cxn modelId="{870CA0E0-6AFE-4785-8291-9F4B8474EC1D}" srcId="{D4D2F114-B8A5-434B-8854-1EC872975021}" destId="{BBEBC5A8-4F40-4AF9-A4B7-A561A561D50D}" srcOrd="0" destOrd="0" parTransId="{78140250-59BE-49B8-97C8-D14ACB076DC9}" sibTransId="{CF64AB43-BFA2-422C-8C9E-A15A3EE2B0F0}"/>
    <dgm:cxn modelId="{B8E130E1-FE2E-9B4A-9DAE-4E29113F5842}" type="presOf" srcId="{1DF63079-07FE-4A1C-BAD4-16E3DBEF5096}" destId="{DAD7D0D4-8CA6-6B49-8F50-E545747A2272}" srcOrd="0" destOrd="0" presId="urn:microsoft.com/office/officeart/2008/layout/LinedList"/>
    <dgm:cxn modelId="{C45D56E8-0A92-D443-AB41-21DEFB7CEF28}" type="presOf" srcId="{E0A15B34-143B-46F1-BCA8-4CD83C098BB1}" destId="{1173DD51-6197-EA4E-9D3E-C10BA3449917}" srcOrd="0" destOrd="0" presId="urn:microsoft.com/office/officeart/2008/layout/LinedList"/>
    <dgm:cxn modelId="{97FD55EE-55AA-E140-A007-AF1B7A64B3D0}" type="presParOf" srcId="{06D9D9DF-E967-464E-92E5-386FE4CA0A73}" destId="{DBB56E7A-F297-A74A-BBF1-A4C4BDF674A5}" srcOrd="0" destOrd="0" presId="urn:microsoft.com/office/officeart/2008/layout/LinedList"/>
    <dgm:cxn modelId="{8FE2D96E-29D9-9E4D-9967-11D7B8C7F0FB}" type="presParOf" srcId="{06D9D9DF-E967-464E-92E5-386FE4CA0A73}" destId="{2E074899-67F8-054B-82E1-7D2E3850EBCC}" srcOrd="1" destOrd="0" presId="urn:microsoft.com/office/officeart/2008/layout/LinedList"/>
    <dgm:cxn modelId="{E4F94CFF-83EC-9549-8564-B3262F04EDC0}" type="presParOf" srcId="{2E074899-67F8-054B-82E1-7D2E3850EBCC}" destId="{918A8501-0C5C-7D40-9B03-A8CDF66F9B49}" srcOrd="0" destOrd="0" presId="urn:microsoft.com/office/officeart/2008/layout/LinedList"/>
    <dgm:cxn modelId="{11E5FCDE-3B2C-0243-B231-164093E24137}" type="presParOf" srcId="{2E074899-67F8-054B-82E1-7D2E3850EBCC}" destId="{DD39410B-8561-5E47-BDF3-FE303DA11752}" srcOrd="1" destOrd="0" presId="urn:microsoft.com/office/officeart/2008/layout/LinedList"/>
    <dgm:cxn modelId="{925DBE83-6FEA-FD42-8EC2-BE7A9E4132BB}" type="presParOf" srcId="{06D9D9DF-E967-464E-92E5-386FE4CA0A73}" destId="{CFC05800-4038-7745-AFF7-69486E3F9D51}" srcOrd="2" destOrd="0" presId="urn:microsoft.com/office/officeart/2008/layout/LinedList"/>
    <dgm:cxn modelId="{B5B11053-CF2C-9B41-8683-9B7BCED62558}" type="presParOf" srcId="{06D9D9DF-E967-464E-92E5-386FE4CA0A73}" destId="{4642E81C-F309-AB4E-9B71-D6F72CEE29BC}" srcOrd="3" destOrd="0" presId="urn:microsoft.com/office/officeart/2008/layout/LinedList"/>
    <dgm:cxn modelId="{10402664-0E8A-5B43-B619-4757EE72A460}" type="presParOf" srcId="{4642E81C-F309-AB4E-9B71-D6F72CEE29BC}" destId="{C282EE57-2A1A-3141-A93D-97491DB39EA0}" srcOrd="0" destOrd="0" presId="urn:microsoft.com/office/officeart/2008/layout/LinedList"/>
    <dgm:cxn modelId="{45287351-ACFE-244B-BF2A-E59CAF85BB3D}" type="presParOf" srcId="{4642E81C-F309-AB4E-9B71-D6F72CEE29BC}" destId="{8BC71D05-A0FA-3343-A670-92B400E35BD9}" srcOrd="1" destOrd="0" presId="urn:microsoft.com/office/officeart/2008/layout/LinedList"/>
    <dgm:cxn modelId="{48EEFFCE-4F7A-F84D-B81F-F8529F585755}" type="presParOf" srcId="{06D9D9DF-E967-464E-92E5-386FE4CA0A73}" destId="{5621A9C8-0BA9-9D42-8816-7CA0EFDDFC1C}" srcOrd="4" destOrd="0" presId="urn:microsoft.com/office/officeart/2008/layout/LinedList"/>
    <dgm:cxn modelId="{D0A1173E-BA03-754D-BD97-B20B97E23A3E}" type="presParOf" srcId="{06D9D9DF-E967-464E-92E5-386FE4CA0A73}" destId="{E92B9E9A-30F9-244A-B9AF-367303C69871}" srcOrd="5" destOrd="0" presId="urn:microsoft.com/office/officeart/2008/layout/LinedList"/>
    <dgm:cxn modelId="{CC09534C-5EA8-5841-85CE-992041B570F3}" type="presParOf" srcId="{E92B9E9A-30F9-244A-B9AF-367303C69871}" destId="{DAD7D0D4-8CA6-6B49-8F50-E545747A2272}" srcOrd="0" destOrd="0" presId="urn:microsoft.com/office/officeart/2008/layout/LinedList"/>
    <dgm:cxn modelId="{5E0A4882-CE71-F14B-8F4C-01C927B712F8}" type="presParOf" srcId="{E92B9E9A-30F9-244A-B9AF-367303C69871}" destId="{87ACE03B-109E-FE44-9AAB-41743166FCEC}" srcOrd="1" destOrd="0" presId="urn:microsoft.com/office/officeart/2008/layout/LinedList"/>
    <dgm:cxn modelId="{E42C7A63-A9E3-564D-ABF5-EA0AA799F35A}" type="presParOf" srcId="{06D9D9DF-E967-464E-92E5-386FE4CA0A73}" destId="{2C6EB479-E2D1-3548-BFE7-67C5BD2B6F4B}" srcOrd="6" destOrd="0" presId="urn:microsoft.com/office/officeart/2008/layout/LinedList"/>
    <dgm:cxn modelId="{A09508DF-8CBE-5C44-B1F0-3F48EEC2B4CA}" type="presParOf" srcId="{06D9D9DF-E967-464E-92E5-386FE4CA0A73}" destId="{CF6E234F-3986-0448-AE0C-328D05889B47}" srcOrd="7" destOrd="0" presId="urn:microsoft.com/office/officeart/2008/layout/LinedList"/>
    <dgm:cxn modelId="{64E1A613-843E-0642-87DF-61AF7F26C1AF}" type="presParOf" srcId="{CF6E234F-3986-0448-AE0C-328D05889B47}" destId="{1173DD51-6197-EA4E-9D3E-C10BA3449917}" srcOrd="0" destOrd="0" presId="urn:microsoft.com/office/officeart/2008/layout/LinedList"/>
    <dgm:cxn modelId="{F49D035B-354F-A941-8CC6-FD2FD66D9618}" type="presParOf" srcId="{CF6E234F-3986-0448-AE0C-328D05889B47}" destId="{AF0842EC-5451-A045-837B-285CB7298C63}" srcOrd="1" destOrd="0" presId="urn:microsoft.com/office/officeart/2008/layout/LinedList"/>
    <dgm:cxn modelId="{2C30B3AC-3FA5-A44A-B07A-DE9F2A8FC724}" type="presParOf" srcId="{06D9D9DF-E967-464E-92E5-386FE4CA0A73}" destId="{9C0962B0-7078-1246-A483-5D81ED4FE914}" srcOrd="8" destOrd="0" presId="urn:microsoft.com/office/officeart/2008/layout/LinedList"/>
    <dgm:cxn modelId="{9862F730-C2C7-2449-B2D8-648876A05E77}" type="presParOf" srcId="{06D9D9DF-E967-464E-92E5-386FE4CA0A73}" destId="{C564268C-45DC-534F-849F-29F1CB5144AE}" srcOrd="9" destOrd="0" presId="urn:microsoft.com/office/officeart/2008/layout/LinedList"/>
    <dgm:cxn modelId="{AA4B982A-C3EB-7F43-AA4A-EE16B89C2243}" type="presParOf" srcId="{C564268C-45DC-534F-849F-29F1CB5144AE}" destId="{DC05CEC3-6DE0-C84B-85BA-F54C2610568A}" srcOrd="0" destOrd="0" presId="urn:microsoft.com/office/officeart/2008/layout/LinedList"/>
    <dgm:cxn modelId="{007DC578-284D-ED48-A83D-8BE4879DFE86}" type="presParOf" srcId="{C564268C-45DC-534F-849F-29F1CB5144AE}" destId="{585BA374-B250-AC4E-9436-6AF10573258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F8DC64-5460-46FB-8277-113FA38AD712}"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F72EA840-FF1B-45FC-AB9C-83DE38A88067}">
      <dgm:prSet custT="1"/>
      <dgm:spPr/>
      <dgm:t>
        <a:bodyPr/>
        <a:lstStyle/>
        <a:p>
          <a:pPr>
            <a:lnSpc>
              <a:spcPct val="100000"/>
            </a:lnSpc>
          </a:pPr>
          <a:r>
            <a:rPr lang="en-US" sz="1600" dirty="0"/>
            <a:t>Consolidated research services</a:t>
          </a:r>
        </a:p>
      </dgm:t>
    </dgm:pt>
    <dgm:pt modelId="{9E22E345-2588-4764-BE26-9C0F3180E83F}" type="parTrans" cxnId="{6B41F930-2A2C-4A59-86B0-2C909C99ADE3}">
      <dgm:prSet/>
      <dgm:spPr/>
      <dgm:t>
        <a:bodyPr/>
        <a:lstStyle/>
        <a:p>
          <a:endParaRPr lang="en-US"/>
        </a:p>
      </dgm:t>
    </dgm:pt>
    <dgm:pt modelId="{4EF296EE-3B88-4ECC-AC62-E1A327604D3C}" type="sibTrans" cxnId="{6B41F930-2A2C-4A59-86B0-2C909C99ADE3}">
      <dgm:prSet/>
      <dgm:spPr/>
      <dgm:t>
        <a:bodyPr/>
        <a:lstStyle/>
        <a:p>
          <a:endParaRPr lang="en-US"/>
        </a:p>
      </dgm:t>
    </dgm:pt>
    <dgm:pt modelId="{5E30F87D-37F9-4A23-8F09-F83FDF0E7E65}">
      <dgm:prSet custT="1"/>
      <dgm:spPr/>
      <dgm:t>
        <a:bodyPr/>
        <a:lstStyle/>
        <a:p>
          <a:pPr>
            <a:lnSpc>
              <a:spcPct val="100000"/>
            </a:lnSpc>
          </a:pPr>
          <a:r>
            <a:rPr lang="en-US" sz="1600" dirty="0"/>
            <a:t>Transitioned service model to empower student workers</a:t>
          </a:r>
        </a:p>
      </dgm:t>
    </dgm:pt>
    <dgm:pt modelId="{D9342375-6905-4FC8-8B22-8C00D5A77024}" type="parTrans" cxnId="{B5A1FBC0-1E43-487E-A83C-9D9FBD0F974C}">
      <dgm:prSet/>
      <dgm:spPr/>
      <dgm:t>
        <a:bodyPr/>
        <a:lstStyle/>
        <a:p>
          <a:endParaRPr lang="en-US"/>
        </a:p>
      </dgm:t>
    </dgm:pt>
    <dgm:pt modelId="{A23DFE32-5081-451A-B8A3-F733FFBAF26D}" type="sibTrans" cxnId="{B5A1FBC0-1E43-487E-A83C-9D9FBD0F974C}">
      <dgm:prSet/>
      <dgm:spPr/>
      <dgm:t>
        <a:bodyPr/>
        <a:lstStyle/>
        <a:p>
          <a:endParaRPr lang="en-US"/>
        </a:p>
      </dgm:t>
    </dgm:pt>
    <dgm:pt modelId="{4224C5DB-A71F-4F5F-8C66-D5261FF889F9}">
      <dgm:prSet custT="1"/>
      <dgm:spPr/>
      <dgm:t>
        <a:bodyPr/>
        <a:lstStyle/>
        <a:p>
          <a:pPr>
            <a:lnSpc>
              <a:spcPct val="100000"/>
            </a:lnSpc>
          </a:pPr>
          <a:r>
            <a:rPr lang="en-US" sz="1600" dirty="0"/>
            <a:t>Collaborated for advanced research workshops</a:t>
          </a:r>
        </a:p>
      </dgm:t>
    </dgm:pt>
    <dgm:pt modelId="{EC585B30-2C86-40D8-AB2A-30C5257CA470}" type="parTrans" cxnId="{791C0215-D4D8-46F7-A58D-9DD4BE3F20BA}">
      <dgm:prSet/>
      <dgm:spPr/>
      <dgm:t>
        <a:bodyPr/>
        <a:lstStyle/>
        <a:p>
          <a:endParaRPr lang="en-US"/>
        </a:p>
      </dgm:t>
    </dgm:pt>
    <dgm:pt modelId="{F7CEFB72-308E-4FF1-949C-8B19B406BCC8}" type="sibTrans" cxnId="{791C0215-D4D8-46F7-A58D-9DD4BE3F20BA}">
      <dgm:prSet/>
      <dgm:spPr/>
      <dgm:t>
        <a:bodyPr/>
        <a:lstStyle/>
        <a:p>
          <a:endParaRPr lang="en-US"/>
        </a:p>
      </dgm:t>
    </dgm:pt>
    <dgm:pt modelId="{4A83B0BB-3596-4EF3-9C1D-DE1467BA80DD}">
      <dgm:prSet custT="1"/>
      <dgm:spPr/>
      <dgm:t>
        <a:bodyPr/>
        <a:lstStyle/>
        <a:p>
          <a:pPr>
            <a:lnSpc>
              <a:spcPct val="100000"/>
            </a:lnSpc>
          </a:pPr>
          <a:r>
            <a:rPr lang="en-US" sz="1600" dirty="0"/>
            <a:t>Prioritized ease for users (online &amp; in-person)</a:t>
          </a:r>
        </a:p>
      </dgm:t>
    </dgm:pt>
    <dgm:pt modelId="{268FC2EC-B02D-48F7-9FFE-3FAB4791008B}" type="parTrans" cxnId="{6D2EB73F-6B9A-4209-9967-383FA574B761}">
      <dgm:prSet/>
      <dgm:spPr/>
      <dgm:t>
        <a:bodyPr/>
        <a:lstStyle/>
        <a:p>
          <a:endParaRPr lang="en-US"/>
        </a:p>
      </dgm:t>
    </dgm:pt>
    <dgm:pt modelId="{DD9DFD64-89C5-4008-B3C9-65A0883B52AC}" type="sibTrans" cxnId="{6D2EB73F-6B9A-4209-9967-383FA574B761}">
      <dgm:prSet/>
      <dgm:spPr/>
      <dgm:t>
        <a:bodyPr/>
        <a:lstStyle/>
        <a:p>
          <a:endParaRPr lang="en-US"/>
        </a:p>
      </dgm:t>
    </dgm:pt>
    <dgm:pt modelId="{C09CE72F-B34E-4C01-997C-C04243E3475F}">
      <dgm:prSet custT="1"/>
      <dgm:spPr/>
      <dgm:t>
        <a:bodyPr/>
        <a:lstStyle/>
        <a:p>
          <a:pPr>
            <a:lnSpc>
              <a:spcPct val="100000"/>
            </a:lnSpc>
          </a:pPr>
          <a:r>
            <a:rPr lang="en-US" sz="1600" dirty="0"/>
            <a:t>Focused on reproducibility and not reinventing the wheel</a:t>
          </a:r>
        </a:p>
      </dgm:t>
    </dgm:pt>
    <dgm:pt modelId="{9749BD39-FC46-4E0E-952E-081EDCBAD305}" type="parTrans" cxnId="{5B27A342-515B-4D04-8B7C-3F99DC1A19D6}">
      <dgm:prSet/>
      <dgm:spPr/>
      <dgm:t>
        <a:bodyPr/>
        <a:lstStyle/>
        <a:p>
          <a:endParaRPr lang="en-US"/>
        </a:p>
      </dgm:t>
    </dgm:pt>
    <dgm:pt modelId="{095100BE-B74F-4BE8-AD5F-89DCF1EA1544}" type="sibTrans" cxnId="{5B27A342-515B-4D04-8B7C-3F99DC1A19D6}">
      <dgm:prSet/>
      <dgm:spPr/>
      <dgm:t>
        <a:bodyPr/>
        <a:lstStyle/>
        <a:p>
          <a:endParaRPr lang="en-US"/>
        </a:p>
      </dgm:t>
    </dgm:pt>
    <dgm:pt modelId="{D85C402C-E54C-41B2-AEAE-8461D8073BBB}" type="pres">
      <dgm:prSet presAssocID="{15F8DC64-5460-46FB-8277-113FA38AD712}" presName="root" presStyleCnt="0">
        <dgm:presLayoutVars>
          <dgm:dir/>
          <dgm:resizeHandles val="exact"/>
        </dgm:presLayoutVars>
      </dgm:prSet>
      <dgm:spPr/>
    </dgm:pt>
    <dgm:pt modelId="{085BD1A5-EA06-4CCD-9184-D2BF247E0E41}" type="pres">
      <dgm:prSet presAssocID="{F72EA840-FF1B-45FC-AB9C-83DE38A88067}" presName="compNode" presStyleCnt="0"/>
      <dgm:spPr/>
    </dgm:pt>
    <dgm:pt modelId="{2D2DFBA4-23A0-4112-94D1-2BAB8C599C9C}" type="pres">
      <dgm:prSet presAssocID="{F72EA840-FF1B-45FC-AB9C-83DE38A8806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3A49C702-BA09-434D-9EC4-97E5BFDCC845}" type="pres">
      <dgm:prSet presAssocID="{F72EA840-FF1B-45FC-AB9C-83DE38A88067}" presName="spaceRect" presStyleCnt="0"/>
      <dgm:spPr/>
    </dgm:pt>
    <dgm:pt modelId="{F5BA39EF-653F-4C13-96EF-CCDF175558E0}" type="pres">
      <dgm:prSet presAssocID="{F72EA840-FF1B-45FC-AB9C-83DE38A88067}" presName="textRect" presStyleLbl="revTx" presStyleIdx="0" presStyleCnt="5">
        <dgm:presLayoutVars>
          <dgm:chMax val="1"/>
          <dgm:chPref val="1"/>
        </dgm:presLayoutVars>
      </dgm:prSet>
      <dgm:spPr/>
    </dgm:pt>
    <dgm:pt modelId="{2EEBD511-F747-490D-AE52-B8A277511901}" type="pres">
      <dgm:prSet presAssocID="{4EF296EE-3B88-4ECC-AC62-E1A327604D3C}" presName="sibTrans" presStyleCnt="0"/>
      <dgm:spPr/>
    </dgm:pt>
    <dgm:pt modelId="{DC0C3B61-B0E6-435E-B56D-8A9E2C7BAD01}" type="pres">
      <dgm:prSet presAssocID="{5E30F87D-37F9-4A23-8F09-F83FDF0E7E65}" presName="compNode" presStyleCnt="0"/>
      <dgm:spPr/>
    </dgm:pt>
    <dgm:pt modelId="{E75A2F68-0949-45F6-9E78-F0F794F8843F}" type="pres">
      <dgm:prSet presAssocID="{5E30F87D-37F9-4A23-8F09-F83FDF0E7E6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1259F5A0-0103-4D03-9B98-50F117E32C84}" type="pres">
      <dgm:prSet presAssocID="{5E30F87D-37F9-4A23-8F09-F83FDF0E7E65}" presName="spaceRect" presStyleCnt="0"/>
      <dgm:spPr/>
    </dgm:pt>
    <dgm:pt modelId="{C25AAD0B-C4B6-4C30-8054-4CBDB4C84A8B}" type="pres">
      <dgm:prSet presAssocID="{5E30F87D-37F9-4A23-8F09-F83FDF0E7E65}" presName="textRect" presStyleLbl="revTx" presStyleIdx="1" presStyleCnt="5">
        <dgm:presLayoutVars>
          <dgm:chMax val="1"/>
          <dgm:chPref val="1"/>
        </dgm:presLayoutVars>
      </dgm:prSet>
      <dgm:spPr/>
    </dgm:pt>
    <dgm:pt modelId="{58C656F9-6115-4B92-AC54-788352A80FA4}" type="pres">
      <dgm:prSet presAssocID="{A23DFE32-5081-451A-B8A3-F733FFBAF26D}" presName="sibTrans" presStyleCnt="0"/>
      <dgm:spPr/>
    </dgm:pt>
    <dgm:pt modelId="{F61F79F3-CAEB-477F-A926-E305DAA868C1}" type="pres">
      <dgm:prSet presAssocID="{4224C5DB-A71F-4F5F-8C66-D5261FF889F9}" presName="compNode" presStyleCnt="0"/>
      <dgm:spPr/>
    </dgm:pt>
    <dgm:pt modelId="{4843A9F3-653E-4A51-9B14-A4AEBAD43843}" type="pres">
      <dgm:prSet presAssocID="{4224C5DB-A71F-4F5F-8C66-D5261FF889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D8AA0351-07D3-475D-8E52-43DFF40955EC}" type="pres">
      <dgm:prSet presAssocID="{4224C5DB-A71F-4F5F-8C66-D5261FF889F9}" presName="spaceRect" presStyleCnt="0"/>
      <dgm:spPr/>
    </dgm:pt>
    <dgm:pt modelId="{03EC257A-D4DD-4A3C-896C-6D8416FA0509}" type="pres">
      <dgm:prSet presAssocID="{4224C5DB-A71F-4F5F-8C66-D5261FF889F9}" presName="textRect" presStyleLbl="revTx" presStyleIdx="2" presStyleCnt="5">
        <dgm:presLayoutVars>
          <dgm:chMax val="1"/>
          <dgm:chPref val="1"/>
        </dgm:presLayoutVars>
      </dgm:prSet>
      <dgm:spPr/>
    </dgm:pt>
    <dgm:pt modelId="{5DB466E1-9F6D-4430-9380-A0F3E911ABDA}" type="pres">
      <dgm:prSet presAssocID="{F7CEFB72-308E-4FF1-949C-8B19B406BCC8}" presName="sibTrans" presStyleCnt="0"/>
      <dgm:spPr/>
    </dgm:pt>
    <dgm:pt modelId="{CACAB7B8-CC3B-4B49-A8B4-1D1516198F8F}" type="pres">
      <dgm:prSet presAssocID="{4A83B0BB-3596-4EF3-9C1D-DE1467BA80DD}" presName="compNode" presStyleCnt="0"/>
      <dgm:spPr/>
    </dgm:pt>
    <dgm:pt modelId="{3FB22CAB-7A67-4687-A060-BD099D2AFF84}" type="pres">
      <dgm:prSet presAssocID="{4A83B0BB-3596-4EF3-9C1D-DE1467BA80D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heatre"/>
        </a:ext>
      </dgm:extLst>
    </dgm:pt>
    <dgm:pt modelId="{D842A9F6-FC88-45AB-BAE9-E82677261D6B}" type="pres">
      <dgm:prSet presAssocID="{4A83B0BB-3596-4EF3-9C1D-DE1467BA80DD}" presName="spaceRect" presStyleCnt="0"/>
      <dgm:spPr/>
    </dgm:pt>
    <dgm:pt modelId="{CA6C785F-218F-48C9-94AE-13A5EC87C29C}" type="pres">
      <dgm:prSet presAssocID="{4A83B0BB-3596-4EF3-9C1D-DE1467BA80DD}" presName="textRect" presStyleLbl="revTx" presStyleIdx="3" presStyleCnt="5">
        <dgm:presLayoutVars>
          <dgm:chMax val="1"/>
          <dgm:chPref val="1"/>
        </dgm:presLayoutVars>
      </dgm:prSet>
      <dgm:spPr/>
    </dgm:pt>
    <dgm:pt modelId="{13C47033-6C0E-447A-8F10-70F08D6B6CF7}" type="pres">
      <dgm:prSet presAssocID="{DD9DFD64-89C5-4008-B3C9-65A0883B52AC}" presName="sibTrans" presStyleCnt="0"/>
      <dgm:spPr/>
    </dgm:pt>
    <dgm:pt modelId="{D6E4F581-9CBF-4772-BF50-48C07016681C}" type="pres">
      <dgm:prSet presAssocID="{C09CE72F-B34E-4C01-997C-C04243E3475F}" presName="compNode" presStyleCnt="0"/>
      <dgm:spPr/>
    </dgm:pt>
    <dgm:pt modelId="{6D57E445-2F4E-45BC-A368-3DA812C991A4}" type="pres">
      <dgm:prSet presAssocID="{C09CE72F-B34E-4C01-997C-C04243E3475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FB4237B4-973E-41C3-BC90-C8C03C4389B2}" type="pres">
      <dgm:prSet presAssocID="{C09CE72F-B34E-4C01-997C-C04243E3475F}" presName="spaceRect" presStyleCnt="0"/>
      <dgm:spPr/>
    </dgm:pt>
    <dgm:pt modelId="{EB1FAE7D-BEC0-4B77-B194-EE80E795A118}" type="pres">
      <dgm:prSet presAssocID="{C09CE72F-B34E-4C01-997C-C04243E3475F}" presName="textRect" presStyleLbl="revTx" presStyleIdx="4" presStyleCnt="5">
        <dgm:presLayoutVars>
          <dgm:chMax val="1"/>
          <dgm:chPref val="1"/>
        </dgm:presLayoutVars>
      </dgm:prSet>
      <dgm:spPr/>
    </dgm:pt>
  </dgm:ptLst>
  <dgm:cxnLst>
    <dgm:cxn modelId="{2F9C5305-E1E6-4F7A-BE6C-E934002C8478}" type="presOf" srcId="{4A83B0BB-3596-4EF3-9C1D-DE1467BA80DD}" destId="{CA6C785F-218F-48C9-94AE-13A5EC87C29C}" srcOrd="0" destOrd="0" presId="urn:microsoft.com/office/officeart/2018/2/layout/IconLabelList"/>
    <dgm:cxn modelId="{791C0215-D4D8-46F7-A58D-9DD4BE3F20BA}" srcId="{15F8DC64-5460-46FB-8277-113FA38AD712}" destId="{4224C5DB-A71F-4F5F-8C66-D5261FF889F9}" srcOrd="2" destOrd="0" parTransId="{EC585B30-2C86-40D8-AB2A-30C5257CA470}" sibTransId="{F7CEFB72-308E-4FF1-949C-8B19B406BCC8}"/>
    <dgm:cxn modelId="{6B41F930-2A2C-4A59-86B0-2C909C99ADE3}" srcId="{15F8DC64-5460-46FB-8277-113FA38AD712}" destId="{F72EA840-FF1B-45FC-AB9C-83DE38A88067}" srcOrd="0" destOrd="0" parTransId="{9E22E345-2588-4764-BE26-9C0F3180E83F}" sibTransId="{4EF296EE-3B88-4ECC-AC62-E1A327604D3C}"/>
    <dgm:cxn modelId="{6D2EB73F-6B9A-4209-9967-383FA574B761}" srcId="{15F8DC64-5460-46FB-8277-113FA38AD712}" destId="{4A83B0BB-3596-4EF3-9C1D-DE1467BA80DD}" srcOrd="3" destOrd="0" parTransId="{268FC2EC-B02D-48F7-9FFE-3FAB4791008B}" sibTransId="{DD9DFD64-89C5-4008-B3C9-65A0883B52AC}"/>
    <dgm:cxn modelId="{44892841-A7A4-433F-A096-953852BA8E33}" type="presOf" srcId="{4224C5DB-A71F-4F5F-8C66-D5261FF889F9}" destId="{03EC257A-D4DD-4A3C-896C-6D8416FA0509}" srcOrd="0" destOrd="0" presId="urn:microsoft.com/office/officeart/2018/2/layout/IconLabelList"/>
    <dgm:cxn modelId="{5B27A342-515B-4D04-8B7C-3F99DC1A19D6}" srcId="{15F8DC64-5460-46FB-8277-113FA38AD712}" destId="{C09CE72F-B34E-4C01-997C-C04243E3475F}" srcOrd="4" destOrd="0" parTransId="{9749BD39-FC46-4E0E-952E-081EDCBAD305}" sibTransId="{095100BE-B74F-4BE8-AD5F-89DCF1EA1544}"/>
    <dgm:cxn modelId="{85455947-331D-4816-BC2C-38BBB6B88715}" type="presOf" srcId="{5E30F87D-37F9-4A23-8F09-F83FDF0E7E65}" destId="{C25AAD0B-C4B6-4C30-8054-4CBDB4C84A8B}" srcOrd="0" destOrd="0" presId="urn:microsoft.com/office/officeart/2018/2/layout/IconLabelList"/>
    <dgm:cxn modelId="{B5A1FBC0-1E43-487E-A83C-9D9FBD0F974C}" srcId="{15F8DC64-5460-46FB-8277-113FA38AD712}" destId="{5E30F87D-37F9-4A23-8F09-F83FDF0E7E65}" srcOrd="1" destOrd="0" parTransId="{D9342375-6905-4FC8-8B22-8C00D5A77024}" sibTransId="{A23DFE32-5081-451A-B8A3-F733FFBAF26D}"/>
    <dgm:cxn modelId="{8091B6C8-008F-4C4D-87D1-38BBA5F494D9}" type="presOf" srcId="{F72EA840-FF1B-45FC-AB9C-83DE38A88067}" destId="{F5BA39EF-653F-4C13-96EF-CCDF175558E0}" srcOrd="0" destOrd="0" presId="urn:microsoft.com/office/officeart/2018/2/layout/IconLabelList"/>
    <dgm:cxn modelId="{4B364BD3-D985-42AF-9219-FE02BE543486}" type="presOf" srcId="{15F8DC64-5460-46FB-8277-113FA38AD712}" destId="{D85C402C-E54C-41B2-AEAE-8461D8073BBB}" srcOrd="0" destOrd="0" presId="urn:microsoft.com/office/officeart/2018/2/layout/IconLabelList"/>
    <dgm:cxn modelId="{9B2B4EEB-3F18-4536-A3B1-0EF760DF367C}" type="presOf" srcId="{C09CE72F-B34E-4C01-997C-C04243E3475F}" destId="{EB1FAE7D-BEC0-4B77-B194-EE80E795A118}" srcOrd="0" destOrd="0" presId="urn:microsoft.com/office/officeart/2018/2/layout/IconLabelList"/>
    <dgm:cxn modelId="{7F410A14-DD5A-48EA-BBDA-474940D30264}" type="presParOf" srcId="{D85C402C-E54C-41B2-AEAE-8461D8073BBB}" destId="{085BD1A5-EA06-4CCD-9184-D2BF247E0E41}" srcOrd="0" destOrd="0" presId="urn:microsoft.com/office/officeart/2018/2/layout/IconLabelList"/>
    <dgm:cxn modelId="{CBBFB89E-AE64-446D-92DD-D1CD67CE50D7}" type="presParOf" srcId="{085BD1A5-EA06-4CCD-9184-D2BF247E0E41}" destId="{2D2DFBA4-23A0-4112-94D1-2BAB8C599C9C}" srcOrd="0" destOrd="0" presId="urn:microsoft.com/office/officeart/2018/2/layout/IconLabelList"/>
    <dgm:cxn modelId="{C7BF8D7A-EDF4-4F23-AE55-7CA396DE9760}" type="presParOf" srcId="{085BD1A5-EA06-4CCD-9184-D2BF247E0E41}" destId="{3A49C702-BA09-434D-9EC4-97E5BFDCC845}" srcOrd="1" destOrd="0" presId="urn:microsoft.com/office/officeart/2018/2/layout/IconLabelList"/>
    <dgm:cxn modelId="{76ABF936-F352-4B14-B10E-677233178375}" type="presParOf" srcId="{085BD1A5-EA06-4CCD-9184-D2BF247E0E41}" destId="{F5BA39EF-653F-4C13-96EF-CCDF175558E0}" srcOrd="2" destOrd="0" presId="urn:microsoft.com/office/officeart/2018/2/layout/IconLabelList"/>
    <dgm:cxn modelId="{C9E63FCB-F2CD-4CC8-8B1D-041627DCF676}" type="presParOf" srcId="{D85C402C-E54C-41B2-AEAE-8461D8073BBB}" destId="{2EEBD511-F747-490D-AE52-B8A277511901}" srcOrd="1" destOrd="0" presId="urn:microsoft.com/office/officeart/2018/2/layout/IconLabelList"/>
    <dgm:cxn modelId="{7B251C4E-FF9C-4255-A2FA-3CE65EC29AA5}" type="presParOf" srcId="{D85C402C-E54C-41B2-AEAE-8461D8073BBB}" destId="{DC0C3B61-B0E6-435E-B56D-8A9E2C7BAD01}" srcOrd="2" destOrd="0" presId="urn:microsoft.com/office/officeart/2018/2/layout/IconLabelList"/>
    <dgm:cxn modelId="{9318E8A5-DDCC-46E2-891D-1B113337C2BA}" type="presParOf" srcId="{DC0C3B61-B0E6-435E-B56D-8A9E2C7BAD01}" destId="{E75A2F68-0949-45F6-9E78-F0F794F8843F}" srcOrd="0" destOrd="0" presId="urn:microsoft.com/office/officeart/2018/2/layout/IconLabelList"/>
    <dgm:cxn modelId="{B65B3EBE-0D0D-43BF-A725-EDE2EAF355CA}" type="presParOf" srcId="{DC0C3B61-B0E6-435E-B56D-8A9E2C7BAD01}" destId="{1259F5A0-0103-4D03-9B98-50F117E32C84}" srcOrd="1" destOrd="0" presId="urn:microsoft.com/office/officeart/2018/2/layout/IconLabelList"/>
    <dgm:cxn modelId="{A5D53EEF-F9CB-4D45-A014-01D8243DE0C1}" type="presParOf" srcId="{DC0C3B61-B0E6-435E-B56D-8A9E2C7BAD01}" destId="{C25AAD0B-C4B6-4C30-8054-4CBDB4C84A8B}" srcOrd="2" destOrd="0" presId="urn:microsoft.com/office/officeart/2018/2/layout/IconLabelList"/>
    <dgm:cxn modelId="{B1C9B13A-D746-48B8-8D12-687116482F03}" type="presParOf" srcId="{D85C402C-E54C-41B2-AEAE-8461D8073BBB}" destId="{58C656F9-6115-4B92-AC54-788352A80FA4}" srcOrd="3" destOrd="0" presId="urn:microsoft.com/office/officeart/2018/2/layout/IconLabelList"/>
    <dgm:cxn modelId="{F22D4221-B009-42E0-9459-68A7EAD70C4D}" type="presParOf" srcId="{D85C402C-E54C-41B2-AEAE-8461D8073BBB}" destId="{F61F79F3-CAEB-477F-A926-E305DAA868C1}" srcOrd="4" destOrd="0" presId="urn:microsoft.com/office/officeart/2018/2/layout/IconLabelList"/>
    <dgm:cxn modelId="{0471D022-02F8-453F-9E3C-59E995829D36}" type="presParOf" srcId="{F61F79F3-CAEB-477F-A926-E305DAA868C1}" destId="{4843A9F3-653E-4A51-9B14-A4AEBAD43843}" srcOrd="0" destOrd="0" presId="urn:microsoft.com/office/officeart/2018/2/layout/IconLabelList"/>
    <dgm:cxn modelId="{8B3EE7EA-F595-4495-8296-CDE8B8F01CA8}" type="presParOf" srcId="{F61F79F3-CAEB-477F-A926-E305DAA868C1}" destId="{D8AA0351-07D3-475D-8E52-43DFF40955EC}" srcOrd="1" destOrd="0" presId="urn:microsoft.com/office/officeart/2018/2/layout/IconLabelList"/>
    <dgm:cxn modelId="{80FCDEE5-AF69-42CB-AACC-78AFA56775D5}" type="presParOf" srcId="{F61F79F3-CAEB-477F-A926-E305DAA868C1}" destId="{03EC257A-D4DD-4A3C-896C-6D8416FA0509}" srcOrd="2" destOrd="0" presId="urn:microsoft.com/office/officeart/2018/2/layout/IconLabelList"/>
    <dgm:cxn modelId="{D0641D8E-F96E-4D23-967A-69F86763E58D}" type="presParOf" srcId="{D85C402C-E54C-41B2-AEAE-8461D8073BBB}" destId="{5DB466E1-9F6D-4430-9380-A0F3E911ABDA}" srcOrd="5" destOrd="0" presId="urn:microsoft.com/office/officeart/2018/2/layout/IconLabelList"/>
    <dgm:cxn modelId="{575A7170-96A0-4834-B060-8411E416A7C0}" type="presParOf" srcId="{D85C402C-E54C-41B2-AEAE-8461D8073BBB}" destId="{CACAB7B8-CC3B-4B49-A8B4-1D1516198F8F}" srcOrd="6" destOrd="0" presId="urn:microsoft.com/office/officeart/2018/2/layout/IconLabelList"/>
    <dgm:cxn modelId="{E14E81D6-7C8D-4165-A249-B1D1B3906E2C}" type="presParOf" srcId="{CACAB7B8-CC3B-4B49-A8B4-1D1516198F8F}" destId="{3FB22CAB-7A67-4687-A060-BD099D2AFF84}" srcOrd="0" destOrd="0" presId="urn:microsoft.com/office/officeart/2018/2/layout/IconLabelList"/>
    <dgm:cxn modelId="{A1080833-DEC9-4DA2-A1DD-4179CAB9CE41}" type="presParOf" srcId="{CACAB7B8-CC3B-4B49-A8B4-1D1516198F8F}" destId="{D842A9F6-FC88-45AB-BAE9-E82677261D6B}" srcOrd="1" destOrd="0" presId="urn:microsoft.com/office/officeart/2018/2/layout/IconLabelList"/>
    <dgm:cxn modelId="{DBB75119-ED5E-48BA-B31E-C34949B7A11F}" type="presParOf" srcId="{CACAB7B8-CC3B-4B49-A8B4-1D1516198F8F}" destId="{CA6C785F-218F-48C9-94AE-13A5EC87C29C}" srcOrd="2" destOrd="0" presId="urn:microsoft.com/office/officeart/2018/2/layout/IconLabelList"/>
    <dgm:cxn modelId="{C97F9FD1-0A1A-4658-8E12-959176B766CB}" type="presParOf" srcId="{D85C402C-E54C-41B2-AEAE-8461D8073BBB}" destId="{13C47033-6C0E-447A-8F10-70F08D6B6CF7}" srcOrd="7" destOrd="0" presId="urn:microsoft.com/office/officeart/2018/2/layout/IconLabelList"/>
    <dgm:cxn modelId="{F7BD8C3B-8C82-4D47-B934-D4E44AA382B5}" type="presParOf" srcId="{D85C402C-E54C-41B2-AEAE-8461D8073BBB}" destId="{D6E4F581-9CBF-4772-BF50-48C07016681C}" srcOrd="8" destOrd="0" presId="urn:microsoft.com/office/officeart/2018/2/layout/IconLabelList"/>
    <dgm:cxn modelId="{EC46A0A1-AD45-4A4E-A5B7-F0A6B47F4EB5}" type="presParOf" srcId="{D6E4F581-9CBF-4772-BF50-48C07016681C}" destId="{6D57E445-2F4E-45BC-A368-3DA812C991A4}" srcOrd="0" destOrd="0" presId="urn:microsoft.com/office/officeart/2018/2/layout/IconLabelList"/>
    <dgm:cxn modelId="{4C441D33-0DB7-4655-B0EE-C8DE1B010379}" type="presParOf" srcId="{D6E4F581-9CBF-4772-BF50-48C07016681C}" destId="{FB4237B4-973E-41C3-BC90-C8C03C4389B2}" srcOrd="1" destOrd="0" presId="urn:microsoft.com/office/officeart/2018/2/layout/IconLabelList"/>
    <dgm:cxn modelId="{3C5C1104-5FD1-4AB9-A53E-AD0A35C2229D}" type="presParOf" srcId="{D6E4F581-9CBF-4772-BF50-48C07016681C}" destId="{EB1FAE7D-BEC0-4B77-B194-EE80E795A11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DDE85B-02AB-4CCF-A84C-AFB3D7FE6E35}"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8E2A160D-8B63-4A6C-B414-37D33D3286C6}">
      <dgm:prSet custT="1"/>
      <dgm:spPr/>
      <dgm:t>
        <a:bodyPr/>
        <a:lstStyle/>
        <a:p>
          <a:r>
            <a:rPr lang="en-US" sz="1700" dirty="0"/>
            <a:t>Faculty &amp; TA Summer Information Literacy Institutes</a:t>
          </a:r>
        </a:p>
      </dgm:t>
    </dgm:pt>
    <dgm:pt modelId="{BEA95D09-3ADE-424F-8D46-800B2E50E0AB}" type="parTrans" cxnId="{F0AD87A1-8285-4610-A55D-04912592B206}">
      <dgm:prSet/>
      <dgm:spPr/>
      <dgm:t>
        <a:bodyPr/>
        <a:lstStyle/>
        <a:p>
          <a:endParaRPr lang="en-US"/>
        </a:p>
      </dgm:t>
    </dgm:pt>
    <dgm:pt modelId="{880AB4E4-BDF2-4B43-8C96-1F736A0D1F71}" type="sibTrans" cxnId="{F0AD87A1-8285-4610-A55D-04912592B206}">
      <dgm:prSet/>
      <dgm:spPr/>
      <dgm:t>
        <a:bodyPr/>
        <a:lstStyle/>
        <a:p>
          <a:endParaRPr lang="en-US"/>
        </a:p>
      </dgm:t>
    </dgm:pt>
    <dgm:pt modelId="{B66DF43F-CDFD-4FBD-852A-AF05B309996F}">
      <dgm:prSet/>
      <dgm:spPr/>
      <dgm:t>
        <a:bodyPr/>
        <a:lstStyle/>
        <a:p>
          <a:r>
            <a:rPr lang="en-US" dirty="0"/>
            <a:t>Credit-bearing courses</a:t>
          </a:r>
        </a:p>
      </dgm:t>
    </dgm:pt>
    <dgm:pt modelId="{0A97BFDB-4875-4132-9A18-5C54149ACBDA}" type="parTrans" cxnId="{0DFF4397-F0F9-45F8-A84C-71EC223E9857}">
      <dgm:prSet/>
      <dgm:spPr/>
      <dgm:t>
        <a:bodyPr/>
        <a:lstStyle/>
        <a:p>
          <a:endParaRPr lang="en-US"/>
        </a:p>
      </dgm:t>
    </dgm:pt>
    <dgm:pt modelId="{0C3A7C3D-FC94-433C-A88E-F3A93C50FF82}" type="sibTrans" cxnId="{0DFF4397-F0F9-45F8-A84C-71EC223E9857}">
      <dgm:prSet/>
      <dgm:spPr/>
      <dgm:t>
        <a:bodyPr/>
        <a:lstStyle/>
        <a:p>
          <a:endParaRPr lang="en-US"/>
        </a:p>
      </dgm:t>
    </dgm:pt>
    <dgm:pt modelId="{B8439929-0C5B-4345-8DB4-7F95680C3DFD}">
      <dgm:prSet/>
      <dgm:spPr/>
      <dgm:t>
        <a:bodyPr/>
        <a:lstStyle/>
        <a:p>
          <a:r>
            <a:rPr lang="en-US" dirty="0"/>
            <a:t>Library Instruction Guidelines</a:t>
          </a:r>
        </a:p>
      </dgm:t>
    </dgm:pt>
    <dgm:pt modelId="{6DE045FD-32B6-4168-AC38-8D8A277CA3C1}" type="parTrans" cxnId="{4C0B10A5-C679-49B0-803F-02D28667E4DD}">
      <dgm:prSet/>
      <dgm:spPr/>
      <dgm:t>
        <a:bodyPr/>
        <a:lstStyle/>
        <a:p>
          <a:endParaRPr lang="en-US"/>
        </a:p>
      </dgm:t>
    </dgm:pt>
    <dgm:pt modelId="{AC2F54C2-3FE2-483D-8D72-9280979AC032}" type="sibTrans" cxnId="{4C0B10A5-C679-49B0-803F-02D28667E4DD}">
      <dgm:prSet/>
      <dgm:spPr/>
      <dgm:t>
        <a:bodyPr/>
        <a:lstStyle/>
        <a:p>
          <a:endParaRPr lang="en-US"/>
        </a:p>
      </dgm:t>
    </dgm:pt>
    <dgm:pt modelId="{F10C3B2D-1ADC-4EB2-A50C-206C5FE72472}">
      <dgm:prSet/>
      <dgm:spPr/>
      <dgm:t>
        <a:bodyPr/>
        <a:lstStyle/>
        <a:p>
          <a:r>
            <a:rPr lang="en-US" dirty="0"/>
            <a:t>Programmatic instructional assessment</a:t>
          </a:r>
        </a:p>
      </dgm:t>
    </dgm:pt>
    <dgm:pt modelId="{5DC04F8E-50D1-4DFC-A071-CE84F887A0C1}" type="parTrans" cxnId="{F4EAC457-1B7D-485B-A246-32B1F993D00E}">
      <dgm:prSet/>
      <dgm:spPr/>
      <dgm:t>
        <a:bodyPr/>
        <a:lstStyle/>
        <a:p>
          <a:endParaRPr lang="en-US"/>
        </a:p>
      </dgm:t>
    </dgm:pt>
    <dgm:pt modelId="{D385E136-E55C-4039-8FED-4087BBB092B0}" type="sibTrans" cxnId="{F4EAC457-1B7D-485B-A246-32B1F993D00E}">
      <dgm:prSet/>
      <dgm:spPr/>
      <dgm:t>
        <a:bodyPr/>
        <a:lstStyle/>
        <a:p>
          <a:endParaRPr lang="en-US"/>
        </a:p>
      </dgm:t>
    </dgm:pt>
    <dgm:pt modelId="{7BB67367-C4F6-43E5-8DF6-7874665696BB}">
      <dgm:prSet/>
      <dgm:spPr/>
      <dgm:t>
        <a:bodyPr/>
        <a:lstStyle/>
        <a:p>
          <a:r>
            <a:rPr lang="en-US" dirty="0"/>
            <a:t>Library instruction training</a:t>
          </a:r>
        </a:p>
      </dgm:t>
    </dgm:pt>
    <dgm:pt modelId="{6361187D-5AD4-4308-A68F-5FD9488E8321}" type="parTrans" cxnId="{AA77D38C-1D8A-4FBB-994B-A3EAFEE2CB07}">
      <dgm:prSet/>
      <dgm:spPr/>
      <dgm:t>
        <a:bodyPr/>
        <a:lstStyle/>
        <a:p>
          <a:endParaRPr lang="en-US"/>
        </a:p>
      </dgm:t>
    </dgm:pt>
    <dgm:pt modelId="{CE6F7BF8-0160-493D-A156-519D0E7DFA71}" type="sibTrans" cxnId="{AA77D38C-1D8A-4FBB-994B-A3EAFEE2CB07}">
      <dgm:prSet/>
      <dgm:spPr/>
      <dgm:t>
        <a:bodyPr/>
        <a:lstStyle/>
        <a:p>
          <a:endParaRPr lang="en-US"/>
        </a:p>
      </dgm:t>
    </dgm:pt>
    <dgm:pt modelId="{BC0D0A10-681B-4CE3-BD9C-98FA46E4D88C}">
      <dgm:prSet/>
      <dgm:spPr/>
      <dgm:t>
        <a:bodyPr/>
        <a:lstStyle/>
        <a:p>
          <a:r>
            <a:rPr lang="en-US" dirty="0"/>
            <a:t>Anti-racist pedagogy workshop series</a:t>
          </a:r>
        </a:p>
      </dgm:t>
    </dgm:pt>
    <dgm:pt modelId="{29E06038-1D42-44C0-8C7D-CD69A49979C8}" type="parTrans" cxnId="{6A5AFF97-3CCD-485D-9518-BE70A4F3052E}">
      <dgm:prSet/>
      <dgm:spPr/>
      <dgm:t>
        <a:bodyPr/>
        <a:lstStyle/>
        <a:p>
          <a:endParaRPr lang="en-US"/>
        </a:p>
      </dgm:t>
    </dgm:pt>
    <dgm:pt modelId="{A6F5258E-74C8-472F-BEAA-13002875137D}" type="sibTrans" cxnId="{6A5AFF97-3CCD-485D-9518-BE70A4F3052E}">
      <dgm:prSet/>
      <dgm:spPr/>
      <dgm:t>
        <a:bodyPr/>
        <a:lstStyle/>
        <a:p>
          <a:endParaRPr lang="en-US"/>
        </a:p>
      </dgm:t>
    </dgm:pt>
    <dgm:pt modelId="{348D0E00-FD0E-1E40-8261-A853ADF6BB1F}" type="pres">
      <dgm:prSet presAssocID="{A3DDE85B-02AB-4CCF-A84C-AFB3D7FE6E35}" presName="linear" presStyleCnt="0">
        <dgm:presLayoutVars>
          <dgm:dir/>
          <dgm:animLvl val="lvl"/>
          <dgm:resizeHandles val="exact"/>
        </dgm:presLayoutVars>
      </dgm:prSet>
      <dgm:spPr/>
    </dgm:pt>
    <dgm:pt modelId="{ABE3AA44-8226-6C46-894F-A6DB26291DED}" type="pres">
      <dgm:prSet presAssocID="{8E2A160D-8B63-4A6C-B414-37D33D3286C6}" presName="parentLin" presStyleCnt="0"/>
      <dgm:spPr/>
    </dgm:pt>
    <dgm:pt modelId="{F6282A67-B086-6940-B59C-DE9016CD665A}" type="pres">
      <dgm:prSet presAssocID="{8E2A160D-8B63-4A6C-B414-37D33D3286C6}" presName="parentLeftMargin" presStyleLbl="node1" presStyleIdx="0" presStyleCnt="6"/>
      <dgm:spPr/>
    </dgm:pt>
    <dgm:pt modelId="{08F1893A-F777-BF45-9239-961D4012CFB6}" type="pres">
      <dgm:prSet presAssocID="{8E2A160D-8B63-4A6C-B414-37D33D3286C6}" presName="parentText" presStyleLbl="node1" presStyleIdx="0" presStyleCnt="6">
        <dgm:presLayoutVars>
          <dgm:chMax val="0"/>
          <dgm:bulletEnabled val="1"/>
        </dgm:presLayoutVars>
      </dgm:prSet>
      <dgm:spPr/>
    </dgm:pt>
    <dgm:pt modelId="{EC69452D-B6C2-C242-8E90-15B1D611339D}" type="pres">
      <dgm:prSet presAssocID="{8E2A160D-8B63-4A6C-B414-37D33D3286C6}" presName="negativeSpace" presStyleCnt="0"/>
      <dgm:spPr/>
    </dgm:pt>
    <dgm:pt modelId="{F84F21C2-2ED3-B446-ADBE-5C11CA145E7D}" type="pres">
      <dgm:prSet presAssocID="{8E2A160D-8B63-4A6C-B414-37D33D3286C6}" presName="childText" presStyleLbl="conFgAcc1" presStyleIdx="0" presStyleCnt="6">
        <dgm:presLayoutVars>
          <dgm:bulletEnabled val="1"/>
        </dgm:presLayoutVars>
      </dgm:prSet>
      <dgm:spPr/>
    </dgm:pt>
    <dgm:pt modelId="{C285FE63-E032-1840-A80E-0D774744FF9C}" type="pres">
      <dgm:prSet presAssocID="{880AB4E4-BDF2-4B43-8C96-1F736A0D1F71}" presName="spaceBetweenRectangles" presStyleCnt="0"/>
      <dgm:spPr/>
    </dgm:pt>
    <dgm:pt modelId="{74973764-3364-4448-AF1B-0CAF82B359B8}" type="pres">
      <dgm:prSet presAssocID="{B66DF43F-CDFD-4FBD-852A-AF05B309996F}" presName="parentLin" presStyleCnt="0"/>
      <dgm:spPr/>
    </dgm:pt>
    <dgm:pt modelId="{34033232-F987-6742-974C-2172AD05E1D7}" type="pres">
      <dgm:prSet presAssocID="{B66DF43F-CDFD-4FBD-852A-AF05B309996F}" presName="parentLeftMargin" presStyleLbl="node1" presStyleIdx="0" presStyleCnt="6"/>
      <dgm:spPr/>
    </dgm:pt>
    <dgm:pt modelId="{920AB619-6C23-3141-BFB2-3CA6D0AA24CD}" type="pres">
      <dgm:prSet presAssocID="{B66DF43F-CDFD-4FBD-852A-AF05B309996F}" presName="parentText" presStyleLbl="node1" presStyleIdx="1" presStyleCnt="6">
        <dgm:presLayoutVars>
          <dgm:chMax val="0"/>
          <dgm:bulletEnabled val="1"/>
        </dgm:presLayoutVars>
      </dgm:prSet>
      <dgm:spPr/>
    </dgm:pt>
    <dgm:pt modelId="{D1C60953-0365-3744-B005-17F01FCA604A}" type="pres">
      <dgm:prSet presAssocID="{B66DF43F-CDFD-4FBD-852A-AF05B309996F}" presName="negativeSpace" presStyleCnt="0"/>
      <dgm:spPr/>
    </dgm:pt>
    <dgm:pt modelId="{3AE24F72-A769-0D42-8E94-A30C31151BFF}" type="pres">
      <dgm:prSet presAssocID="{B66DF43F-CDFD-4FBD-852A-AF05B309996F}" presName="childText" presStyleLbl="conFgAcc1" presStyleIdx="1" presStyleCnt="6">
        <dgm:presLayoutVars>
          <dgm:bulletEnabled val="1"/>
        </dgm:presLayoutVars>
      </dgm:prSet>
      <dgm:spPr/>
    </dgm:pt>
    <dgm:pt modelId="{0BA21945-B0CD-A840-ADFE-1DFD4538DF66}" type="pres">
      <dgm:prSet presAssocID="{0C3A7C3D-FC94-433C-A88E-F3A93C50FF82}" presName="spaceBetweenRectangles" presStyleCnt="0"/>
      <dgm:spPr/>
    </dgm:pt>
    <dgm:pt modelId="{8F6CC272-C988-5845-94DF-0BDD47858CF4}" type="pres">
      <dgm:prSet presAssocID="{B8439929-0C5B-4345-8DB4-7F95680C3DFD}" presName="parentLin" presStyleCnt="0"/>
      <dgm:spPr/>
    </dgm:pt>
    <dgm:pt modelId="{FD8DDC55-E02B-CF40-8926-5D8C9DED626C}" type="pres">
      <dgm:prSet presAssocID="{B8439929-0C5B-4345-8DB4-7F95680C3DFD}" presName="parentLeftMargin" presStyleLbl="node1" presStyleIdx="1" presStyleCnt="6"/>
      <dgm:spPr/>
    </dgm:pt>
    <dgm:pt modelId="{B820C1FC-6E2B-7F4B-96C9-5F5B0F297EA7}" type="pres">
      <dgm:prSet presAssocID="{B8439929-0C5B-4345-8DB4-7F95680C3DFD}" presName="parentText" presStyleLbl="node1" presStyleIdx="2" presStyleCnt="6">
        <dgm:presLayoutVars>
          <dgm:chMax val="0"/>
          <dgm:bulletEnabled val="1"/>
        </dgm:presLayoutVars>
      </dgm:prSet>
      <dgm:spPr/>
    </dgm:pt>
    <dgm:pt modelId="{061D0F1E-1295-4B40-9F77-958C7039D128}" type="pres">
      <dgm:prSet presAssocID="{B8439929-0C5B-4345-8DB4-7F95680C3DFD}" presName="negativeSpace" presStyleCnt="0"/>
      <dgm:spPr/>
    </dgm:pt>
    <dgm:pt modelId="{ACDE507C-FD8E-3444-AE42-6D2E36FE5E0C}" type="pres">
      <dgm:prSet presAssocID="{B8439929-0C5B-4345-8DB4-7F95680C3DFD}" presName="childText" presStyleLbl="conFgAcc1" presStyleIdx="2" presStyleCnt="6">
        <dgm:presLayoutVars>
          <dgm:bulletEnabled val="1"/>
        </dgm:presLayoutVars>
      </dgm:prSet>
      <dgm:spPr/>
    </dgm:pt>
    <dgm:pt modelId="{BBD4F2EE-4E6A-1C4F-8138-337C8BFDE880}" type="pres">
      <dgm:prSet presAssocID="{AC2F54C2-3FE2-483D-8D72-9280979AC032}" presName="spaceBetweenRectangles" presStyleCnt="0"/>
      <dgm:spPr/>
    </dgm:pt>
    <dgm:pt modelId="{00793976-4E85-F743-B7F7-BE279AD9ED26}" type="pres">
      <dgm:prSet presAssocID="{F10C3B2D-1ADC-4EB2-A50C-206C5FE72472}" presName="parentLin" presStyleCnt="0"/>
      <dgm:spPr/>
    </dgm:pt>
    <dgm:pt modelId="{A2051162-7DD4-1D45-BC2D-E44162E9184C}" type="pres">
      <dgm:prSet presAssocID="{F10C3B2D-1ADC-4EB2-A50C-206C5FE72472}" presName="parentLeftMargin" presStyleLbl="node1" presStyleIdx="2" presStyleCnt="6"/>
      <dgm:spPr/>
    </dgm:pt>
    <dgm:pt modelId="{8F30B29F-BAF7-814B-993B-E3FF322D57D9}" type="pres">
      <dgm:prSet presAssocID="{F10C3B2D-1ADC-4EB2-A50C-206C5FE72472}" presName="parentText" presStyleLbl="node1" presStyleIdx="3" presStyleCnt="6">
        <dgm:presLayoutVars>
          <dgm:chMax val="0"/>
          <dgm:bulletEnabled val="1"/>
        </dgm:presLayoutVars>
      </dgm:prSet>
      <dgm:spPr/>
    </dgm:pt>
    <dgm:pt modelId="{A4A1FC7C-9399-604F-976D-5798683D1B31}" type="pres">
      <dgm:prSet presAssocID="{F10C3B2D-1ADC-4EB2-A50C-206C5FE72472}" presName="negativeSpace" presStyleCnt="0"/>
      <dgm:spPr/>
    </dgm:pt>
    <dgm:pt modelId="{BE83B090-E4C5-534B-951C-93004B4F3F9F}" type="pres">
      <dgm:prSet presAssocID="{F10C3B2D-1ADC-4EB2-A50C-206C5FE72472}" presName="childText" presStyleLbl="conFgAcc1" presStyleIdx="3" presStyleCnt="6">
        <dgm:presLayoutVars>
          <dgm:bulletEnabled val="1"/>
        </dgm:presLayoutVars>
      </dgm:prSet>
      <dgm:spPr/>
    </dgm:pt>
    <dgm:pt modelId="{3641DBE3-B733-224D-A7E2-E6E34AD2F13E}" type="pres">
      <dgm:prSet presAssocID="{D385E136-E55C-4039-8FED-4087BBB092B0}" presName="spaceBetweenRectangles" presStyleCnt="0"/>
      <dgm:spPr/>
    </dgm:pt>
    <dgm:pt modelId="{816A4A98-5037-414C-887B-EA8439C70B29}" type="pres">
      <dgm:prSet presAssocID="{7BB67367-C4F6-43E5-8DF6-7874665696BB}" presName="parentLin" presStyleCnt="0"/>
      <dgm:spPr/>
    </dgm:pt>
    <dgm:pt modelId="{18847F33-641C-8548-91EF-10C65BE3114F}" type="pres">
      <dgm:prSet presAssocID="{7BB67367-C4F6-43E5-8DF6-7874665696BB}" presName="parentLeftMargin" presStyleLbl="node1" presStyleIdx="3" presStyleCnt="6"/>
      <dgm:spPr/>
    </dgm:pt>
    <dgm:pt modelId="{81CFA7A4-3613-D941-98C2-3EA9E0E20E45}" type="pres">
      <dgm:prSet presAssocID="{7BB67367-C4F6-43E5-8DF6-7874665696BB}" presName="parentText" presStyleLbl="node1" presStyleIdx="4" presStyleCnt="6">
        <dgm:presLayoutVars>
          <dgm:chMax val="0"/>
          <dgm:bulletEnabled val="1"/>
        </dgm:presLayoutVars>
      </dgm:prSet>
      <dgm:spPr/>
    </dgm:pt>
    <dgm:pt modelId="{8D159218-0043-0348-B3CA-61022C6CC6AE}" type="pres">
      <dgm:prSet presAssocID="{7BB67367-C4F6-43E5-8DF6-7874665696BB}" presName="negativeSpace" presStyleCnt="0"/>
      <dgm:spPr/>
    </dgm:pt>
    <dgm:pt modelId="{BEFC6CE2-5240-AA4E-B938-08C88DABA49C}" type="pres">
      <dgm:prSet presAssocID="{7BB67367-C4F6-43E5-8DF6-7874665696BB}" presName="childText" presStyleLbl="conFgAcc1" presStyleIdx="4" presStyleCnt="6">
        <dgm:presLayoutVars>
          <dgm:bulletEnabled val="1"/>
        </dgm:presLayoutVars>
      </dgm:prSet>
      <dgm:spPr/>
    </dgm:pt>
    <dgm:pt modelId="{5A40574A-8BEC-C242-A46B-3E2DE9606813}" type="pres">
      <dgm:prSet presAssocID="{CE6F7BF8-0160-493D-A156-519D0E7DFA71}" presName="spaceBetweenRectangles" presStyleCnt="0"/>
      <dgm:spPr/>
    </dgm:pt>
    <dgm:pt modelId="{65CB4D96-E9A0-7F4C-BED5-689C25D4219C}" type="pres">
      <dgm:prSet presAssocID="{BC0D0A10-681B-4CE3-BD9C-98FA46E4D88C}" presName="parentLin" presStyleCnt="0"/>
      <dgm:spPr/>
    </dgm:pt>
    <dgm:pt modelId="{F7E32372-3D72-274C-9157-487A939440E8}" type="pres">
      <dgm:prSet presAssocID="{BC0D0A10-681B-4CE3-BD9C-98FA46E4D88C}" presName="parentLeftMargin" presStyleLbl="node1" presStyleIdx="4" presStyleCnt="6"/>
      <dgm:spPr/>
    </dgm:pt>
    <dgm:pt modelId="{3AC10CE2-D548-C342-A1AE-2F2D52996043}" type="pres">
      <dgm:prSet presAssocID="{BC0D0A10-681B-4CE3-BD9C-98FA46E4D88C}" presName="parentText" presStyleLbl="node1" presStyleIdx="5" presStyleCnt="6">
        <dgm:presLayoutVars>
          <dgm:chMax val="0"/>
          <dgm:bulletEnabled val="1"/>
        </dgm:presLayoutVars>
      </dgm:prSet>
      <dgm:spPr/>
    </dgm:pt>
    <dgm:pt modelId="{85433617-31E9-6141-BEA6-3AC29D219E5F}" type="pres">
      <dgm:prSet presAssocID="{BC0D0A10-681B-4CE3-BD9C-98FA46E4D88C}" presName="negativeSpace" presStyleCnt="0"/>
      <dgm:spPr/>
    </dgm:pt>
    <dgm:pt modelId="{175A8F9F-4D3D-C047-BEC8-FE2B77F3C425}" type="pres">
      <dgm:prSet presAssocID="{BC0D0A10-681B-4CE3-BD9C-98FA46E4D88C}" presName="childText" presStyleLbl="conFgAcc1" presStyleIdx="5" presStyleCnt="6">
        <dgm:presLayoutVars>
          <dgm:bulletEnabled val="1"/>
        </dgm:presLayoutVars>
      </dgm:prSet>
      <dgm:spPr/>
    </dgm:pt>
  </dgm:ptLst>
  <dgm:cxnLst>
    <dgm:cxn modelId="{5AB84F0B-77C9-3846-A79B-D79DD6BEDC87}" type="presOf" srcId="{BC0D0A10-681B-4CE3-BD9C-98FA46E4D88C}" destId="{F7E32372-3D72-274C-9157-487A939440E8}" srcOrd="0" destOrd="0" presId="urn:microsoft.com/office/officeart/2005/8/layout/list1"/>
    <dgm:cxn modelId="{7D762B39-A99C-D740-8B5A-63B0D7028C08}" type="presOf" srcId="{B8439929-0C5B-4345-8DB4-7F95680C3DFD}" destId="{FD8DDC55-E02B-CF40-8926-5D8C9DED626C}" srcOrd="0" destOrd="0" presId="urn:microsoft.com/office/officeart/2005/8/layout/list1"/>
    <dgm:cxn modelId="{A67A8147-008C-E043-A817-A7A045668F55}" type="presOf" srcId="{8E2A160D-8B63-4A6C-B414-37D33D3286C6}" destId="{F6282A67-B086-6940-B59C-DE9016CD665A}" srcOrd="0" destOrd="0" presId="urn:microsoft.com/office/officeart/2005/8/layout/list1"/>
    <dgm:cxn modelId="{1A352B4A-04E4-B949-B490-A3C7C95F06E0}" type="presOf" srcId="{B66DF43F-CDFD-4FBD-852A-AF05B309996F}" destId="{34033232-F987-6742-974C-2172AD05E1D7}" srcOrd="0" destOrd="0" presId="urn:microsoft.com/office/officeart/2005/8/layout/list1"/>
    <dgm:cxn modelId="{0A662652-60CD-B343-880C-16E31C0BFB87}" type="presOf" srcId="{7BB67367-C4F6-43E5-8DF6-7874665696BB}" destId="{18847F33-641C-8548-91EF-10C65BE3114F}" srcOrd="0" destOrd="0" presId="urn:microsoft.com/office/officeart/2005/8/layout/list1"/>
    <dgm:cxn modelId="{C6578056-F427-EB48-A4CD-95AABF6E0778}" type="presOf" srcId="{B66DF43F-CDFD-4FBD-852A-AF05B309996F}" destId="{920AB619-6C23-3141-BFB2-3CA6D0AA24CD}" srcOrd="1" destOrd="0" presId="urn:microsoft.com/office/officeart/2005/8/layout/list1"/>
    <dgm:cxn modelId="{F4EAC457-1B7D-485B-A246-32B1F993D00E}" srcId="{A3DDE85B-02AB-4CCF-A84C-AFB3D7FE6E35}" destId="{F10C3B2D-1ADC-4EB2-A50C-206C5FE72472}" srcOrd="3" destOrd="0" parTransId="{5DC04F8E-50D1-4DFC-A071-CE84F887A0C1}" sibTransId="{D385E136-E55C-4039-8FED-4087BBB092B0}"/>
    <dgm:cxn modelId="{AA77D38C-1D8A-4FBB-994B-A3EAFEE2CB07}" srcId="{A3DDE85B-02AB-4CCF-A84C-AFB3D7FE6E35}" destId="{7BB67367-C4F6-43E5-8DF6-7874665696BB}" srcOrd="4" destOrd="0" parTransId="{6361187D-5AD4-4308-A68F-5FD9488E8321}" sibTransId="{CE6F7BF8-0160-493D-A156-519D0E7DFA71}"/>
    <dgm:cxn modelId="{74069C90-0507-7640-8E5D-BD7A497E160A}" type="presOf" srcId="{7BB67367-C4F6-43E5-8DF6-7874665696BB}" destId="{81CFA7A4-3613-D941-98C2-3EA9E0E20E45}" srcOrd="1" destOrd="0" presId="urn:microsoft.com/office/officeart/2005/8/layout/list1"/>
    <dgm:cxn modelId="{0DFF4397-F0F9-45F8-A84C-71EC223E9857}" srcId="{A3DDE85B-02AB-4CCF-A84C-AFB3D7FE6E35}" destId="{B66DF43F-CDFD-4FBD-852A-AF05B309996F}" srcOrd="1" destOrd="0" parTransId="{0A97BFDB-4875-4132-9A18-5C54149ACBDA}" sibTransId="{0C3A7C3D-FC94-433C-A88E-F3A93C50FF82}"/>
    <dgm:cxn modelId="{6A5AFF97-3CCD-485D-9518-BE70A4F3052E}" srcId="{A3DDE85B-02AB-4CCF-A84C-AFB3D7FE6E35}" destId="{BC0D0A10-681B-4CE3-BD9C-98FA46E4D88C}" srcOrd="5" destOrd="0" parTransId="{29E06038-1D42-44C0-8C7D-CD69A49979C8}" sibTransId="{A6F5258E-74C8-472F-BEAA-13002875137D}"/>
    <dgm:cxn modelId="{F0AD87A1-8285-4610-A55D-04912592B206}" srcId="{A3DDE85B-02AB-4CCF-A84C-AFB3D7FE6E35}" destId="{8E2A160D-8B63-4A6C-B414-37D33D3286C6}" srcOrd="0" destOrd="0" parTransId="{BEA95D09-3ADE-424F-8D46-800B2E50E0AB}" sibTransId="{880AB4E4-BDF2-4B43-8C96-1F736A0D1F71}"/>
    <dgm:cxn modelId="{4C0B10A5-C679-49B0-803F-02D28667E4DD}" srcId="{A3DDE85B-02AB-4CCF-A84C-AFB3D7FE6E35}" destId="{B8439929-0C5B-4345-8DB4-7F95680C3DFD}" srcOrd="2" destOrd="0" parTransId="{6DE045FD-32B6-4168-AC38-8D8A277CA3C1}" sibTransId="{AC2F54C2-3FE2-483D-8D72-9280979AC032}"/>
    <dgm:cxn modelId="{77CAD9B2-CB63-AD4E-9B22-7FCEDFC7F09C}" type="presOf" srcId="{F10C3B2D-1ADC-4EB2-A50C-206C5FE72472}" destId="{8F30B29F-BAF7-814B-993B-E3FF322D57D9}" srcOrd="1" destOrd="0" presId="urn:microsoft.com/office/officeart/2005/8/layout/list1"/>
    <dgm:cxn modelId="{88D559B9-EE79-0547-B2F8-478268F0CFF2}" type="presOf" srcId="{F10C3B2D-1ADC-4EB2-A50C-206C5FE72472}" destId="{A2051162-7DD4-1D45-BC2D-E44162E9184C}" srcOrd="0" destOrd="0" presId="urn:microsoft.com/office/officeart/2005/8/layout/list1"/>
    <dgm:cxn modelId="{454AE0C6-1FBF-884C-8CE3-E73F43E90369}" type="presOf" srcId="{8E2A160D-8B63-4A6C-B414-37D33D3286C6}" destId="{08F1893A-F777-BF45-9239-961D4012CFB6}" srcOrd="1" destOrd="0" presId="urn:microsoft.com/office/officeart/2005/8/layout/list1"/>
    <dgm:cxn modelId="{A80636C9-E7B5-8A4C-9794-9D1CE5594C4C}" type="presOf" srcId="{B8439929-0C5B-4345-8DB4-7F95680C3DFD}" destId="{B820C1FC-6E2B-7F4B-96C9-5F5B0F297EA7}" srcOrd="1" destOrd="0" presId="urn:microsoft.com/office/officeart/2005/8/layout/list1"/>
    <dgm:cxn modelId="{934AB4D7-D4DB-2641-A4B6-C9E5E4CFF33B}" type="presOf" srcId="{A3DDE85B-02AB-4CCF-A84C-AFB3D7FE6E35}" destId="{348D0E00-FD0E-1E40-8261-A853ADF6BB1F}" srcOrd="0" destOrd="0" presId="urn:microsoft.com/office/officeart/2005/8/layout/list1"/>
    <dgm:cxn modelId="{13921BFF-0F35-AC48-8173-3402AB4B3211}" type="presOf" srcId="{BC0D0A10-681B-4CE3-BD9C-98FA46E4D88C}" destId="{3AC10CE2-D548-C342-A1AE-2F2D52996043}" srcOrd="1" destOrd="0" presId="urn:microsoft.com/office/officeart/2005/8/layout/list1"/>
    <dgm:cxn modelId="{99B35603-D6B3-7440-9FE3-78E022FE1955}" type="presParOf" srcId="{348D0E00-FD0E-1E40-8261-A853ADF6BB1F}" destId="{ABE3AA44-8226-6C46-894F-A6DB26291DED}" srcOrd="0" destOrd="0" presId="urn:microsoft.com/office/officeart/2005/8/layout/list1"/>
    <dgm:cxn modelId="{10D6ED50-5B43-1148-A4B9-9CF98F0D03B7}" type="presParOf" srcId="{ABE3AA44-8226-6C46-894F-A6DB26291DED}" destId="{F6282A67-B086-6940-B59C-DE9016CD665A}" srcOrd="0" destOrd="0" presId="urn:microsoft.com/office/officeart/2005/8/layout/list1"/>
    <dgm:cxn modelId="{F32AA88A-BAC8-754C-A1F9-13C465B1C77E}" type="presParOf" srcId="{ABE3AA44-8226-6C46-894F-A6DB26291DED}" destId="{08F1893A-F777-BF45-9239-961D4012CFB6}" srcOrd="1" destOrd="0" presId="urn:microsoft.com/office/officeart/2005/8/layout/list1"/>
    <dgm:cxn modelId="{C05F34C2-FF66-7043-9227-280A077D5F21}" type="presParOf" srcId="{348D0E00-FD0E-1E40-8261-A853ADF6BB1F}" destId="{EC69452D-B6C2-C242-8E90-15B1D611339D}" srcOrd="1" destOrd="0" presId="urn:microsoft.com/office/officeart/2005/8/layout/list1"/>
    <dgm:cxn modelId="{B30DF3BA-F8CB-7946-A07B-DE346E730966}" type="presParOf" srcId="{348D0E00-FD0E-1E40-8261-A853ADF6BB1F}" destId="{F84F21C2-2ED3-B446-ADBE-5C11CA145E7D}" srcOrd="2" destOrd="0" presId="urn:microsoft.com/office/officeart/2005/8/layout/list1"/>
    <dgm:cxn modelId="{85197188-EF59-B74A-9DE5-DF2C69EFDE8E}" type="presParOf" srcId="{348D0E00-FD0E-1E40-8261-A853ADF6BB1F}" destId="{C285FE63-E032-1840-A80E-0D774744FF9C}" srcOrd="3" destOrd="0" presId="urn:microsoft.com/office/officeart/2005/8/layout/list1"/>
    <dgm:cxn modelId="{27646FC6-60D7-2A4B-A8F0-B4CEDCD4DBFD}" type="presParOf" srcId="{348D0E00-FD0E-1E40-8261-A853ADF6BB1F}" destId="{74973764-3364-4448-AF1B-0CAF82B359B8}" srcOrd="4" destOrd="0" presId="urn:microsoft.com/office/officeart/2005/8/layout/list1"/>
    <dgm:cxn modelId="{159ACDC3-CB2E-CA41-A9AC-11D794A789AF}" type="presParOf" srcId="{74973764-3364-4448-AF1B-0CAF82B359B8}" destId="{34033232-F987-6742-974C-2172AD05E1D7}" srcOrd="0" destOrd="0" presId="urn:microsoft.com/office/officeart/2005/8/layout/list1"/>
    <dgm:cxn modelId="{6EF5BC14-707A-314B-848B-A1F9BFEB6AA4}" type="presParOf" srcId="{74973764-3364-4448-AF1B-0CAF82B359B8}" destId="{920AB619-6C23-3141-BFB2-3CA6D0AA24CD}" srcOrd="1" destOrd="0" presId="urn:microsoft.com/office/officeart/2005/8/layout/list1"/>
    <dgm:cxn modelId="{91CAF3FD-272D-9E41-A260-354A53B240A5}" type="presParOf" srcId="{348D0E00-FD0E-1E40-8261-A853ADF6BB1F}" destId="{D1C60953-0365-3744-B005-17F01FCA604A}" srcOrd="5" destOrd="0" presId="urn:microsoft.com/office/officeart/2005/8/layout/list1"/>
    <dgm:cxn modelId="{65F35F46-3305-F04A-BEF9-A6307823818B}" type="presParOf" srcId="{348D0E00-FD0E-1E40-8261-A853ADF6BB1F}" destId="{3AE24F72-A769-0D42-8E94-A30C31151BFF}" srcOrd="6" destOrd="0" presId="urn:microsoft.com/office/officeart/2005/8/layout/list1"/>
    <dgm:cxn modelId="{E4C99F60-B07E-494A-9E6B-3766FAA73C8A}" type="presParOf" srcId="{348D0E00-FD0E-1E40-8261-A853ADF6BB1F}" destId="{0BA21945-B0CD-A840-ADFE-1DFD4538DF66}" srcOrd="7" destOrd="0" presId="urn:microsoft.com/office/officeart/2005/8/layout/list1"/>
    <dgm:cxn modelId="{0F6E8BAC-175B-E14E-823F-4C95DE06423E}" type="presParOf" srcId="{348D0E00-FD0E-1E40-8261-A853ADF6BB1F}" destId="{8F6CC272-C988-5845-94DF-0BDD47858CF4}" srcOrd="8" destOrd="0" presId="urn:microsoft.com/office/officeart/2005/8/layout/list1"/>
    <dgm:cxn modelId="{98582B34-23B1-CC4B-AA46-D2FD372CCB31}" type="presParOf" srcId="{8F6CC272-C988-5845-94DF-0BDD47858CF4}" destId="{FD8DDC55-E02B-CF40-8926-5D8C9DED626C}" srcOrd="0" destOrd="0" presId="urn:microsoft.com/office/officeart/2005/8/layout/list1"/>
    <dgm:cxn modelId="{E88F69C9-665A-7749-9897-88BC2EC1FCBF}" type="presParOf" srcId="{8F6CC272-C988-5845-94DF-0BDD47858CF4}" destId="{B820C1FC-6E2B-7F4B-96C9-5F5B0F297EA7}" srcOrd="1" destOrd="0" presId="urn:microsoft.com/office/officeart/2005/8/layout/list1"/>
    <dgm:cxn modelId="{C6B66638-9B31-D744-B2DE-AA22FF2B0340}" type="presParOf" srcId="{348D0E00-FD0E-1E40-8261-A853ADF6BB1F}" destId="{061D0F1E-1295-4B40-9F77-958C7039D128}" srcOrd="9" destOrd="0" presId="urn:microsoft.com/office/officeart/2005/8/layout/list1"/>
    <dgm:cxn modelId="{7B764B5B-C7B4-6642-8756-1DF20C73A88F}" type="presParOf" srcId="{348D0E00-FD0E-1E40-8261-A853ADF6BB1F}" destId="{ACDE507C-FD8E-3444-AE42-6D2E36FE5E0C}" srcOrd="10" destOrd="0" presId="urn:microsoft.com/office/officeart/2005/8/layout/list1"/>
    <dgm:cxn modelId="{4AFE8097-E3D0-AE44-9EC8-A1EC432837B8}" type="presParOf" srcId="{348D0E00-FD0E-1E40-8261-A853ADF6BB1F}" destId="{BBD4F2EE-4E6A-1C4F-8138-337C8BFDE880}" srcOrd="11" destOrd="0" presId="urn:microsoft.com/office/officeart/2005/8/layout/list1"/>
    <dgm:cxn modelId="{C31D2BBF-884C-B544-86C6-083A0B4943BD}" type="presParOf" srcId="{348D0E00-FD0E-1E40-8261-A853ADF6BB1F}" destId="{00793976-4E85-F743-B7F7-BE279AD9ED26}" srcOrd="12" destOrd="0" presId="urn:microsoft.com/office/officeart/2005/8/layout/list1"/>
    <dgm:cxn modelId="{3B982D6A-0C93-674C-92AF-99A6F6D0E40F}" type="presParOf" srcId="{00793976-4E85-F743-B7F7-BE279AD9ED26}" destId="{A2051162-7DD4-1D45-BC2D-E44162E9184C}" srcOrd="0" destOrd="0" presId="urn:microsoft.com/office/officeart/2005/8/layout/list1"/>
    <dgm:cxn modelId="{4E1C830D-9D12-3149-9C5E-9D667E65EECA}" type="presParOf" srcId="{00793976-4E85-F743-B7F7-BE279AD9ED26}" destId="{8F30B29F-BAF7-814B-993B-E3FF322D57D9}" srcOrd="1" destOrd="0" presId="urn:microsoft.com/office/officeart/2005/8/layout/list1"/>
    <dgm:cxn modelId="{7AD27C5E-6F5E-A64E-9A98-A8DDD8C465E1}" type="presParOf" srcId="{348D0E00-FD0E-1E40-8261-A853ADF6BB1F}" destId="{A4A1FC7C-9399-604F-976D-5798683D1B31}" srcOrd="13" destOrd="0" presId="urn:microsoft.com/office/officeart/2005/8/layout/list1"/>
    <dgm:cxn modelId="{AFE0323C-81F0-2A45-9F00-746BAC7A34DC}" type="presParOf" srcId="{348D0E00-FD0E-1E40-8261-A853ADF6BB1F}" destId="{BE83B090-E4C5-534B-951C-93004B4F3F9F}" srcOrd="14" destOrd="0" presId="urn:microsoft.com/office/officeart/2005/8/layout/list1"/>
    <dgm:cxn modelId="{BA719146-44BA-E542-B45F-4380AD07D809}" type="presParOf" srcId="{348D0E00-FD0E-1E40-8261-A853ADF6BB1F}" destId="{3641DBE3-B733-224D-A7E2-E6E34AD2F13E}" srcOrd="15" destOrd="0" presId="urn:microsoft.com/office/officeart/2005/8/layout/list1"/>
    <dgm:cxn modelId="{143F6570-92D5-0140-B1E1-8B5A0D9A4453}" type="presParOf" srcId="{348D0E00-FD0E-1E40-8261-A853ADF6BB1F}" destId="{816A4A98-5037-414C-887B-EA8439C70B29}" srcOrd="16" destOrd="0" presId="urn:microsoft.com/office/officeart/2005/8/layout/list1"/>
    <dgm:cxn modelId="{87FCE795-A59D-8A41-AA98-1E0607A39C34}" type="presParOf" srcId="{816A4A98-5037-414C-887B-EA8439C70B29}" destId="{18847F33-641C-8548-91EF-10C65BE3114F}" srcOrd="0" destOrd="0" presId="urn:microsoft.com/office/officeart/2005/8/layout/list1"/>
    <dgm:cxn modelId="{05225408-D3E8-F948-9AEC-7CB8CDABB55C}" type="presParOf" srcId="{816A4A98-5037-414C-887B-EA8439C70B29}" destId="{81CFA7A4-3613-D941-98C2-3EA9E0E20E45}" srcOrd="1" destOrd="0" presId="urn:microsoft.com/office/officeart/2005/8/layout/list1"/>
    <dgm:cxn modelId="{101EBE3A-DAE6-F24E-9060-EE4501D1A810}" type="presParOf" srcId="{348D0E00-FD0E-1E40-8261-A853ADF6BB1F}" destId="{8D159218-0043-0348-B3CA-61022C6CC6AE}" srcOrd="17" destOrd="0" presId="urn:microsoft.com/office/officeart/2005/8/layout/list1"/>
    <dgm:cxn modelId="{B61D7842-85B3-D14E-AFCB-F8A5E57A24C7}" type="presParOf" srcId="{348D0E00-FD0E-1E40-8261-A853ADF6BB1F}" destId="{BEFC6CE2-5240-AA4E-B938-08C88DABA49C}" srcOrd="18" destOrd="0" presId="urn:microsoft.com/office/officeart/2005/8/layout/list1"/>
    <dgm:cxn modelId="{6CFFF699-83D0-0449-820C-8638CD950C1D}" type="presParOf" srcId="{348D0E00-FD0E-1E40-8261-A853ADF6BB1F}" destId="{5A40574A-8BEC-C242-A46B-3E2DE9606813}" srcOrd="19" destOrd="0" presId="urn:microsoft.com/office/officeart/2005/8/layout/list1"/>
    <dgm:cxn modelId="{349AE6A4-7E30-9641-A1A4-1DEA3FB39158}" type="presParOf" srcId="{348D0E00-FD0E-1E40-8261-A853ADF6BB1F}" destId="{65CB4D96-E9A0-7F4C-BED5-689C25D4219C}" srcOrd="20" destOrd="0" presId="urn:microsoft.com/office/officeart/2005/8/layout/list1"/>
    <dgm:cxn modelId="{AD03B7A3-4B6F-6C4C-AF14-5775A4AF92E9}" type="presParOf" srcId="{65CB4D96-E9A0-7F4C-BED5-689C25D4219C}" destId="{F7E32372-3D72-274C-9157-487A939440E8}" srcOrd="0" destOrd="0" presId="urn:microsoft.com/office/officeart/2005/8/layout/list1"/>
    <dgm:cxn modelId="{66D9AF3D-357F-DB4D-8CED-5F273219CF17}" type="presParOf" srcId="{65CB4D96-E9A0-7F4C-BED5-689C25D4219C}" destId="{3AC10CE2-D548-C342-A1AE-2F2D52996043}" srcOrd="1" destOrd="0" presId="urn:microsoft.com/office/officeart/2005/8/layout/list1"/>
    <dgm:cxn modelId="{34FACFC1-29CE-A049-96C3-D910F98F1537}" type="presParOf" srcId="{348D0E00-FD0E-1E40-8261-A853ADF6BB1F}" destId="{85433617-31E9-6141-BEA6-3AC29D219E5F}" srcOrd="21" destOrd="0" presId="urn:microsoft.com/office/officeart/2005/8/layout/list1"/>
    <dgm:cxn modelId="{578ABFD3-31F4-9647-8CDE-C7CDDB3B7635}" type="presParOf" srcId="{348D0E00-FD0E-1E40-8261-A853ADF6BB1F}" destId="{175A8F9F-4D3D-C047-BEC8-FE2B77F3C425}"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AF5480-B7C9-4CD8-A836-9E118848AE4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A3087A8-D027-490C-A55A-EF6525E0D0C3}">
      <dgm:prSet/>
      <dgm:spPr/>
      <dgm:t>
        <a:bodyPr/>
        <a:lstStyle/>
        <a:p>
          <a:pPr>
            <a:lnSpc>
              <a:spcPct val="100000"/>
            </a:lnSpc>
          </a:pPr>
          <a:r>
            <a:rPr lang="en-US" dirty="0">
              <a:solidFill>
                <a:schemeClr val="bg1"/>
              </a:solidFill>
            </a:rPr>
            <a:t>One-shots and the organization of labor in library instruction</a:t>
          </a:r>
        </a:p>
      </dgm:t>
    </dgm:pt>
    <dgm:pt modelId="{357D6EBB-BB84-4D10-94C3-B35B7009A05D}" type="parTrans" cxnId="{61C54ED1-7719-4C2F-9C1E-6BE10F4B7EDB}">
      <dgm:prSet/>
      <dgm:spPr/>
      <dgm:t>
        <a:bodyPr/>
        <a:lstStyle/>
        <a:p>
          <a:endParaRPr lang="en-US"/>
        </a:p>
      </dgm:t>
    </dgm:pt>
    <dgm:pt modelId="{FD4FE0F2-62DA-4C9E-B1B7-7BE99037487E}" type="sibTrans" cxnId="{61C54ED1-7719-4C2F-9C1E-6BE10F4B7EDB}">
      <dgm:prSet/>
      <dgm:spPr/>
      <dgm:t>
        <a:bodyPr/>
        <a:lstStyle/>
        <a:p>
          <a:endParaRPr lang="en-US"/>
        </a:p>
      </dgm:t>
    </dgm:pt>
    <dgm:pt modelId="{61070E06-D85D-449D-A371-F3A72DA8A41C}">
      <dgm:prSet/>
      <dgm:spPr/>
      <dgm:t>
        <a:bodyPr/>
        <a:lstStyle/>
        <a:p>
          <a:pPr>
            <a:lnSpc>
              <a:spcPct val="100000"/>
            </a:lnSpc>
          </a:pPr>
          <a:r>
            <a:rPr lang="en-US" dirty="0">
              <a:solidFill>
                <a:schemeClr val="bg1"/>
              </a:solidFill>
            </a:rPr>
            <a:t>Campus partnerships &amp; student success</a:t>
          </a:r>
        </a:p>
      </dgm:t>
    </dgm:pt>
    <dgm:pt modelId="{3115ADEF-2343-42B5-99E4-04DD13F95D4C}" type="parTrans" cxnId="{C22ADE5C-29D0-4142-8D50-FE14EE388439}">
      <dgm:prSet/>
      <dgm:spPr/>
      <dgm:t>
        <a:bodyPr/>
        <a:lstStyle/>
        <a:p>
          <a:endParaRPr lang="en-US"/>
        </a:p>
      </dgm:t>
    </dgm:pt>
    <dgm:pt modelId="{61E49F64-1324-4103-8F4F-5F1C3FF76828}" type="sibTrans" cxnId="{C22ADE5C-29D0-4142-8D50-FE14EE388439}">
      <dgm:prSet/>
      <dgm:spPr/>
      <dgm:t>
        <a:bodyPr/>
        <a:lstStyle/>
        <a:p>
          <a:endParaRPr lang="en-US"/>
        </a:p>
      </dgm:t>
    </dgm:pt>
    <dgm:pt modelId="{4573CACB-D0A6-46D8-BD3D-70D0CC9F9389}">
      <dgm:prSet/>
      <dgm:spPr/>
      <dgm:t>
        <a:bodyPr/>
        <a:lstStyle/>
        <a:p>
          <a:pPr>
            <a:lnSpc>
              <a:spcPct val="100000"/>
            </a:lnSpc>
          </a:pPr>
          <a:r>
            <a:rPr lang="en-US" dirty="0">
              <a:solidFill>
                <a:schemeClr val="bg1"/>
              </a:solidFill>
            </a:rPr>
            <a:t>Leveraging collections (open textbooks, open scholarship, open educational resources, special and digital collections) </a:t>
          </a:r>
        </a:p>
      </dgm:t>
    </dgm:pt>
    <dgm:pt modelId="{C6B30C89-DFE6-4EE4-AB21-4FA5791BC715}" type="parTrans" cxnId="{ABCAFB4C-48BF-4E76-B172-B5934AEF648F}">
      <dgm:prSet/>
      <dgm:spPr/>
      <dgm:t>
        <a:bodyPr/>
        <a:lstStyle/>
        <a:p>
          <a:endParaRPr lang="en-US"/>
        </a:p>
      </dgm:t>
    </dgm:pt>
    <dgm:pt modelId="{A8E8DB7C-0BEE-48BB-B593-EB3F8855F3CF}" type="sibTrans" cxnId="{ABCAFB4C-48BF-4E76-B172-B5934AEF648F}">
      <dgm:prSet/>
      <dgm:spPr/>
      <dgm:t>
        <a:bodyPr/>
        <a:lstStyle/>
        <a:p>
          <a:endParaRPr lang="en-US"/>
        </a:p>
      </dgm:t>
    </dgm:pt>
    <dgm:pt modelId="{148B140C-73F4-4E33-8D3D-B068A247E09B}" type="pres">
      <dgm:prSet presAssocID="{89AF5480-B7C9-4CD8-A836-9E118848AE4A}" presName="root" presStyleCnt="0">
        <dgm:presLayoutVars>
          <dgm:dir/>
          <dgm:resizeHandles val="exact"/>
        </dgm:presLayoutVars>
      </dgm:prSet>
      <dgm:spPr/>
    </dgm:pt>
    <dgm:pt modelId="{2F5E6F38-CF5A-48F8-A1DB-52444B091DB2}" type="pres">
      <dgm:prSet presAssocID="{1A3087A8-D027-490C-A55A-EF6525E0D0C3}" presName="compNode" presStyleCnt="0"/>
      <dgm:spPr/>
    </dgm:pt>
    <dgm:pt modelId="{CE714D5F-A261-4002-BD02-D2CB1EC72C14}" type="pres">
      <dgm:prSet presAssocID="{1A3087A8-D027-490C-A55A-EF6525E0D0C3}" presName="bgRect" presStyleLbl="bgShp" presStyleIdx="0" presStyleCnt="3"/>
      <dgm:spPr/>
    </dgm:pt>
    <dgm:pt modelId="{A558D25C-2C3C-4EA9-97F6-B7963DA1F040}" type="pres">
      <dgm:prSet presAssocID="{1A3087A8-D027-490C-A55A-EF6525E0D0C3}" presName="iconRect" presStyleLbl="node1" presStyleIdx="0" presStyleCnt="3"/>
      <dgm:spPr>
        <a:blipFill dpi="0" rotWithShape="1">
          <a:blip xmlns:r="http://schemas.openxmlformats.org/officeDocument/2006/relationships" r:embed="rId1">
            <a:duotone>
              <a:prstClr val="black"/>
              <a:schemeClr val="accent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ooks"/>
        </a:ext>
      </dgm:extLst>
    </dgm:pt>
    <dgm:pt modelId="{416ECF65-AB3D-4107-9BFC-012E712F9CAE}" type="pres">
      <dgm:prSet presAssocID="{1A3087A8-D027-490C-A55A-EF6525E0D0C3}" presName="spaceRect" presStyleCnt="0"/>
      <dgm:spPr/>
    </dgm:pt>
    <dgm:pt modelId="{05A0C738-8B73-4042-996B-9A1AE7043EA2}" type="pres">
      <dgm:prSet presAssocID="{1A3087A8-D027-490C-A55A-EF6525E0D0C3}" presName="parTx" presStyleLbl="revTx" presStyleIdx="0" presStyleCnt="3">
        <dgm:presLayoutVars>
          <dgm:chMax val="0"/>
          <dgm:chPref val="0"/>
        </dgm:presLayoutVars>
      </dgm:prSet>
      <dgm:spPr/>
    </dgm:pt>
    <dgm:pt modelId="{787DF563-CCAD-4C72-8558-294C9109678E}" type="pres">
      <dgm:prSet presAssocID="{FD4FE0F2-62DA-4C9E-B1B7-7BE99037487E}" presName="sibTrans" presStyleCnt="0"/>
      <dgm:spPr/>
    </dgm:pt>
    <dgm:pt modelId="{D2875AA2-C976-4977-9270-A3C39E568235}" type="pres">
      <dgm:prSet presAssocID="{61070E06-D85D-449D-A371-F3A72DA8A41C}" presName="compNode" presStyleCnt="0"/>
      <dgm:spPr/>
    </dgm:pt>
    <dgm:pt modelId="{DF171DC3-CE85-45C8-B668-F9017ECBCD7C}" type="pres">
      <dgm:prSet presAssocID="{61070E06-D85D-449D-A371-F3A72DA8A41C}" presName="bgRect" presStyleLbl="bgShp" presStyleIdx="1" presStyleCnt="3"/>
      <dgm:spPr/>
    </dgm:pt>
    <dgm:pt modelId="{5C1214BF-619C-4AE2-99AF-72E8E2D72E5B}" type="pres">
      <dgm:prSet presAssocID="{61070E06-D85D-449D-A371-F3A72DA8A41C}" presName="iconRect" presStyleLbl="node1" presStyleIdx="1" presStyleCnt="3"/>
      <dgm:spPr>
        <a:blipFill>
          <a:blip xmlns:r="http://schemas.openxmlformats.org/officeDocument/2006/relationships" r:embed="rId3">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D0BC360F-D525-4AB5-A1D8-FD6AA9AD2940}" type="pres">
      <dgm:prSet presAssocID="{61070E06-D85D-449D-A371-F3A72DA8A41C}" presName="spaceRect" presStyleCnt="0"/>
      <dgm:spPr/>
    </dgm:pt>
    <dgm:pt modelId="{D11E3BE3-1B43-47AA-9623-3D6632CCA430}" type="pres">
      <dgm:prSet presAssocID="{61070E06-D85D-449D-A371-F3A72DA8A41C}" presName="parTx" presStyleLbl="revTx" presStyleIdx="1" presStyleCnt="3">
        <dgm:presLayoutVars>
          <dgm:chMax val="0"/>
          <dgm:chPref val="0"/>
        </dgm:presLayoutVars>
      </dgm:prSet>
      <dgm:spPr/>
    </dgm:pt>
    <dgm:pt modelId="{60DB0C84-C3B6-41B0-BFEA-407BC484CC41}" type="pres">
      <dgm:prSet presAssocID="{61E49F64-1324-4103-8F4F-5F1C3FF76828}" presName="sibTrans" presStyleCnt="0"/>
      <dgm:spPr/>
    </dgm:pt>
    <dgm:pt modelId="{5DCC70B8-B378-4714-90F3-79FE51D5636E}" type="pres">
      <dgm:prSet presAssocID="{4573CACB-D0A6-46D8-BD3D-70D0CC9F9389}" presName="compNode" presStyleCnt="0"/>
      <dgm:spPr/>
    </dgm:pt>
    <dgm:pt modelId="{B322B044-ECB0-415F-B75C-345A190DA5C1}" type="pres">
      <dgm:prSet presAssocID="{4573CACB-D0A6-46D8-BD3D-70D0CC9F9389}" presName="bgRect" presStyleLbl="bgShp" presStyleIdx="2" presStyleCnt="3"/>
      <dgm:spPr/>
    </dgm:pt>
    <dgm:pt modelId="{302763C2-5019-4ADF-AC7C-33ABB87E3BA2}" type="pres">
      <dgm:prSet presAssocID="{4573CACB-D0A6-46D8-BD3D-70D0CC9F9389}" presName="iconRect" presStyleLbl="node1" presStyleIdx="2" presStyleCnt="3"/>
      <dgm:spPr>
        <a:blipFill>
          <a:blip xmlns:r="http://schemas.openxmlformats.org/officeDocument/2006/relationships" r:embed="rId5">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oolhouse"/>
        </a:ext>
      </dgm:extLst>
    </dgm:pt>
    <dgm:pt modelId="{D4A8D772-200F-4442-8C2D-77B89CFE7BB3}" type="pres">
      <dgm:prSet presAssocID="{4573CACB-D0A6-46D8-BD3D-70D0CC9F9389}" presName="spaceRect" presStyleCnt="0"/>
      <dgm:spPr/>
    </dgm:pt>
    <dgm:pt modelId="{CAAD475B-F17E-40A9-8522-4CAD9A2BCA56}" type="pres">
      <dgm:prSet presAssocID="{4573CACB-D0A6-46D8-BD3D-70D0CC9F9389}" presName="parTx" presStyleLbl="revTx" presStyleIdx="2" presStyleCnt="3">
        <dgm:presLayoutVars>
          <dgm:chMax val="0"/>
          <dgm:chPref val="0"/>
        </dgm:presLayoutVars>
      </dgm:prSet>
      <dgm:spPr/>
    </dgm:pt>
  </dgm:ptLst>
  <dgm:cxnLst>
    <dgm:cxn modelId="{ABCAFB4C-48BF-4E76-B172-B5934AEF648F}" srcId="{89AF5480-B7C9-4CD8-A836-9E118848AE4A}" destId="{4573CACB-D0A6-46D8-BD3D-70D0CC9F9389}" srcOrd="2" destOrd="0" parTransId="{C6B30C89-DFE6-4EE4-AB21-4FA5791BC715}" sibTransId="{A8E8DB7C-0BEE-48BB-B593-EB3F8855F3CF}"/>
    <dgm:cxn modelId="{C22ADE5C-29D0-4142-8D50-FE14EE388439}" srcId="{89AF5480-B7C9-4CD8-A836-9E118848AE4A}" destId="{61070E06-D85D-449D-A371-F3A72DA8A41C}" srcOrd="1" destOrd="0" parTransId="{3115ADEF-2343-42B5-99E4-04DD13F95D4C}" sibTransId="{61E49F64-1324-4103-8F4F-5F1C3FF76828}"/>
    <dgm:cxn modelId="{75AB7761-4C4B-414C-80F9-6E77722B1D14}" type="presOf" srcId="{4573CACB-D0A6-46D8-BD3D-70D0CC9F9389}" destId="{CAAD475B-F17E-40A9-8522-4CAD9A2BCA56}" srcOrd="0" destOrd="0" presId="urn:microsoft.com/office/officeart/2018/2/layout/IconVerticalSolidList"/>
    <dgm:cxn modelId="{8020B367-151F-4BAB-83CD-8F0096091051}" type="presOf" srcId="{61070E06-D85D-449D-A371-F3A72DA8A41C}" destId="{D11E3BE3-1B43-47AA-9623-3D6632CCA430}" srcOrd="0" destOrd="0" presId="urn:microsoft.com/office/officeart/2018/2/layout/IconVerticalSolidList"/>
    <dgm:cxn modelId="{1F7D22C4-3D6B-424D-8F4C-A118C3AE0B73}" type="presOf" srcId="{1A3087A8-D027-490C-A55A-EF6525E0D0C3}" destId="{05A0C738-8B73-4042-996B-9A1AE7043EA2}" srcOrd="0" destOrd="0" presId="urn:microsoft.com/office/officeart/2018/2/layout/IconVerticalSolidList"/>
    <dgm:cxn modelId="{605485C7-63DC-4A38-B228-A4F25DDF4993}" type="presOf" srcId="{89AF5480-B7C9-4CD8-A836-9E118848AE4A}" destId="{148B140C-73F4-4E33-8D3D-B068A247E09B}" srcOrd="0" destOrd="0" presId="urn:microsoft.com/office/officeart/2018/2/layout/IconVerticalSolidList"/>
    <dgm:cxn modelId="{61C54ED1-7719-4C2F-9C1E-6BE10F4B7EDB}" srcId="{89AF5480-B7C9-4CD8-A836-9E118848AE4A}" destId="{1A3087A8-D027-490C-A55A-EF6525E0D0C3}" srcOrd="0" destOrd="0" parTransId="{357D6EBB-BB84-4D10-94C3-B35B7009A05D}" sibTransId="{FD4FE0F2-62DA-4C9E-B1B7-7BE99037487E}"/>
    <dgm:cxn modelId="{2062A7C5-6F62-48FE-B624-08D55AAF5350}" type="presParOf" srcId="{148B140C-73F4-4E33-8D3D-B068A247E09B}" destId="{2F5E6F38-CF5A-48F8-A1DB-52444B091DB2}" srcOrd="0" destOrd="0" presId="urn:microsoft.com/office/officeart/2018/2/layout/IconVerticalSolidList"/>
    <dgm:cxn modelId="{88ABB433-02EF-42F4-BACB-16065660A8B8}" type="presParOf" srcId="{2F5E6F38-CF5A-48F8-A1DB-52444B091DB2}" destId="{CE714D5F-A261-4002-BD02-D2CB1EC72C14}" srcOrd="0" destOrd="0" presId="urn:microsoft.com/office/officeart/2018/2/layout/IconVerticalSolidList"/>
    <dgm:cxn modelId="{DB1F526A-5D09-4289-9F1E-12B6A64B1BAC}" type="presParOf" srcId="{2F5E6F38-CF5A-48F8-A1DB-52444B091DB2}" destId="{A558D25C-2C3C-4EA9-97F6-B7963DA1F040}" srcOrd="1" destOrd="0" presId="urn:microsoft.com/office/officeart/2018/2/layout/IconVerticalSolidList"/>
    <dgm:cxn modelId="{EC48C491-E6B1-4EAE-9E20-BBF33365F599}" type="presParOf" srcId="{2F5E6F38-CF5A-48F8-A1DB-52444B091DB2}" destId="{416ECF65-AB3D-4107-9BFC-012E712F9CAE}" srcOrd="2" destOrd="0" presId="urn:microsoft.com/office/officeart/2018/2/layout/IconVerticalSolidList"/>
    <dgm:cxn modelId="{1C535FB1-6DE2-4A64-9910-2C2A95AD2DDC}" type="presParOf" srcId="{2F5E6F38-CF5A-48F8-A1DB-52444B091DB2}" destId="{05A0C738-8B73-4042-996B-9A1AE7043EA2}" srcOrd="3" destOrd="0" presId="urn:microsoft.com/office/officeart/2018/2/layout/IconVerticalSolidList"/>
    <dgm:cxn modelId="{71124627-6EB0-4EE4-A888-0D44A2A1A7D1}" type="presParOf" srcId="{148B140C-73F4-4E33-8D3D-B068A247E09B}" destId="{787DF563-CCAD-4C72-8558-294C9109678E}" srcOrd="1" destOrd="0" presId="urn:microsoft.com/office/officeart/2018/2/layout/IconVerticalSolidList"/>
    <dgm:cxn modelId="{80979716-1CD1-4462-B51D-BD38CC30B01E}" type="presParOf" srcId="{148B140C-73F4-4E33-8D3D-B068A247E09B}" destId="{D2875AA2-C976-4977-9270-A3C39E568235}" srcOrd="2" destOrd="0" presId="urn:microsoft.com/office/officeart/2018/2/layout/IconVerticalSolidList"/>
    <dgm:cxn modelId="{A2D150CC-EE46-4897-B9DE-7DECC0332409}" type="presParOf" srcId="{D2875AA2-C976-4977-9270-A3C39E568235}" destId="{DF171DC3-CE85-45C8-B668-F9017ECBCD7C}" srcOrd="0" destOrd="0" presId="urn:microsoft.com/office/officeart/2018/2/layout/IconVerticalSolidList"/>
    <dgm:cxn modelId="{BA2150CB-BCB0-4806-86D5-CCEE69F8AECF}" type="presParOf" srcId="{D2875AA2-C976-4977-9270-A3C39E568235}" destId="{5C1214BF-619C-4AE2-99AF-72E8E2D72E5B}" srcOrd="1" destOrd="0" presId="urn:microsoft.com/office/officeart/2018/2/layout/IconVerticalSolidList"/>
    <dgm:cxn modelId="{8EB2490F-1755-4855-BD9E-3A2F6BE250FA}" type="presParOf" srcId="{D2875AA2-C976-4977-9270-A3C39E568235}" destId="{D0BC360F-D525-4AB5-A1D8-FD6AA9AD2940}" srcOrd="2" destOrd="0" presId="urn:microsoft.com/office/officeart/2018/2/layout/IconVerticalSolidList"/>
    <dgm:cxn modelId="{B7BEB022-2E37-4B8A-BBD9-A6F3EC3A1396}" type="presParOf" srcId="{D2875AA2-C976-4977-9270-A3C39E568235}" destId="{D11E3BE3-1B43-47AA-9623-3D6632CCA430}" srcOrd="3" destOrd="0" presId="urn:microsoft.com/office/officeart/2018/2/layout/IconVerticalSolidList"/>
    <dgm:cxn modelId="{C57D9E5E-2184-49F3-A278-AEA5999C60EA}" type="presParOf" srcId="{148B140C-73F4-4E33-8D3D-B068A247E09B}" destId="{60DB0C84-C3B6-41B0-BFEA-407BC484CC41}" srcOrd="3" destOrd="0" presId="urn:microsoft.com/office/officeart/2018/2/layout/IconVerticalSolidList"/>
    <dgm:cxn modelId="{1F14A700-D2BE-4EAE-AAF5-A21EE9221D1D}" type="presParOf" srcId="{148B140C-73F4-4E33-8D3D-B068A247E09B}" destId="{5DCC70B8-B378-4714-90F3-79FE51D5636E}" srcOrd="4" destOrd="0" presId="urn:microsoft.com/office/officeart/2018/2/layout/IconVerticalSolidList"/>
    <dgm:cxn modelId="{CC6E527D-6BD8-4292-92E3-2AFD28048675}" type="presParOf" srcId="{5DCC70B8-B378-4714-90F3-79FE51D5636E}" destId="{B322B044-ECB0-415F-B75C-345A190DA5C1}" srcOrd="0" destOrd="0" presId="urn:microsoft.com/office/officeart/2018/2/layout/IconVerticalSolidList"/>
    <dgm:cxn modelId="{0963512B-1D82-44CF-A66C-4F70966AC9B7}" type="presParOf" srcId="{5DCC70B8-B378-4714-90F3-79FE51D5636E}" destId="{302763C2-5019-4ADF-AC7C-33ABB87E3BA2}" srcOrd="1" destOrd="0" presId="urn:microsoft.com/office/officeart/2018/2/layout/IconVerticalSolidList"/>
    <dgm:cxn modelId="{3CDF2A87-08FE-4027-A736-3213E05C7D38}" type="presParOf" srcId="{5DCC70B8-B378-4714-90F3-79FE51D5636E}" destId="{D4A8D772-200F-4442-8C2D-77B89CFE7BB3}" srcOrd="2" destOrd="0" presId="urn:microsoft.com/office/officeart/2018/2/layout/IconVerticalSolidList"/>
    <dgm:cxn modelId="{F4E98C31-2380-4077-8F0C-1842CEFA9416}" type="presParOf" srcId="{5DCC70B8-B378-4714-90F3-79FE51D5636E}" destId="{CAAD475B-F17E-40A9-8522-4CAD9A2BCA5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12353-BAF4-3A40-83AF-57D61B23EF93}">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442D4E-BF80-BA4D-BB38-24CAE139CD3D}">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Whole Student</a:t>
          </a:r>
        </a:p>
      </dsp:txBody>
      <dsp:txXfrm>
        <a:off x="383617" y="1447754"/>
        <a:ext cx="2847502" cy="1768010"/>
      </dsp:txXfrm>
    </dsp:sp>
    <dsp:sp modelId="{3B3F29F9-8347-484A-9CAE-0DBF5F56E71D}">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ED47DC-E58F-A44D-AD51-06B98A00AE2F}">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Advising and Co-Curricular Supports</a:t>
          </a:r>
        </a:p>
      </dsp:txBody>
      <dsp:txXfrm>
        <a:off x="3998355" y="1447754"/>
        <a:ext cx="2847502" cy="1768010"/>
      </dsp:txXfrm>
    </dsp:sp>
    <dsp:sp modelId="{6E60A00C-A503-C34F-B61A-6515EA9B2045}">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1E7E1D-71F1-7246-AF1B-D5BA6C0E0BEB}">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Student Success Technology</a:t>
          </a:r>
        </a:p>
      </dsp:txBody>
      <dsp:txXfrm>
        <a:off x="7613092" y="1447754"/>
        <a:ext cx="2847502" cy="1768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56E7A-F297-A74A-BBF1-A4C4BDF674A5}">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8A8501-0C5C-7D40-9B03-A8CDF66F9B49}">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Learner- and User-centered Design</a:t>
          </a:r>
        </a:p>
      </dsp:txBody>
      <dsp:txXfrm>
        <a:off x="0" y="675"/>
        <a:ext cx="6900512" cy="1106957"/>
      </dsp:txXfrm>
    </dsp:sp>
    <dsp:sp modelId="{CFC05800-4038-7745-AFF7-69486E3F9D51}">
      <dsp:nvSpPr>
        <dsp:cNvPr id="0" name=""/>
        <dsp:cNvSpPr/>
      </dsp:nvSpPr>
      <dsp:spPr>
        <a:xfrm>
          <a:off x="0" y="1107633"/>
          <a:ext cx="6900512" cy="0"/>
        </a:xfrm>
        <a:prstGeom prst="line">
          <a:avLst/>
        </a:prstGeom>
        <a:solidFill>
          <a:schemeClr val="accent2">
            <a:hueOff val="-4310533"/>
            <a:satOff val="-4612"/>
            <a:lumOff val="-3774"/>
            <a:alphaOff val="0"/>
          </a:schemeClr>
        </a:solidFill>
        <a:ln w="12700" cap="flat" cmpd="sng" algn="ctr">
          <a:solidFill>
            <a:schemeClr val="accent2">
              <a:hueOff val="-4310533"/>
              <a:satOff val="-4612"/>
              <a:lumOff val="-37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EE57-2A1A-3141-A93D-97491DB39EA0}">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Delivery, Scalability, Efficiency, and Reusability</a:t>
          </a:r>
        </a:p>
      </dsp:txBody>
      <dsp:txXfrm>
        <a:off x="0" y="1107633"/>
        <a:ext cx="6900512" cy="1106957"/>
      </dsp:txXfrm>
    </dsp:sp>
    <dsp:sp modelId="{5621A9C8-0BA9-9D42-8816-7CA0EFDDFC1C}">
      <dsp:nvSpPr>
        <dsp:cNvPr id="0" name=""/>
        <dsp:cNvSpPr/>
      </dsp:nvSpPr>
      <dsp:spPr>
        <a:xfrm>
          <a:off x="0" y="2214591"/>
          <a:ext cx="6900512" cy="0"/>
        </a:xfrm>
        <a:prstGeom prst="line">
          <a:avLst/>
        </a:prstGeom>
        <a:solidFill>
          <a:schemeClr val="accent2">
            <a:hueOff val="-8621065"/>
            <a:satOff val="-9223"/>
            <a:lumOff val="-7549"/>
            <a:alphaOff val="0"/>
          </a:schemeClr>
        </a:solidFill>
        <a:ln w="12700" cap="flat" cmpd="sng" algn="ctr">
          <a:solidFill>
            <a:schemeClr val="accent2">
              <a:hueOff val="-8621065"/>
              <a:satOff val="-9223"/>
              <a:lumOff val="-7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7D0D4-8CA6-6B49-8F50-E545747A2272}">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Authentic Assessment</a:t>
          </a:r>
        </a:p>
      </dsp:txBody>
      <dsp:txXfrm>
        <a:off x="0" y="2214591"/>
        <a:ext cx="6900512" cy="1106957"/>
      </dsp:txXfrm>
    </dsp:sp>
    <dsp:sp modelId="{2C6EB479-E2D1-3548-BFE7-67C5BD2B6F4B}">
      <dsp:nvSpPr>
        <dsp:cNvPr id="0" name=""/>
        <dsp:cNvSpPr/>
      </dsp:nvSpPr>
      <dsp:spPr>
        <a:xfrm>
          <a:off x="0" y="3321549"/>
          <a:ext cx="6900512" cy="0"/>
        </a:xfrm>
        <a:prstGeom prst="line">
          <a:avLst/>
        </a:prstGeom>
        <a:solidFill>
          <a:schemeClr val="accent2">
            <a:hueOff val="-12931598"/>
            <a:satOff val="-13835"/>
            <a:lumOff val="-11323"/>
            <a:alphaOff val="0"/>
          </a:schemeClr>
        </a:solidFill>
        <a:ln w="12700" cap="flat" cmpd="sng" algn="ctr">
          <a:solidFill>
            <a:schemeClr val="accent2">
              <a:hueOff val="-12931598"/>
              <a:satOff val="-13835"/>
              <a:lumOff val="-113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73DD51-6197-EA4E-9D3E-C10BA3449917}">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Innovation &amp; Change Management</a:t>
          </a:r>
        </a:p>
      </dsp:txBody>
      <dsp:txXfrm>
        <a:off x="0" y="3321549"/>
        <a:ext cx="6900512" cy="1106957"/>
      </dsp:txXfrm>
    </dsp:sp>
    <dsp:sp modelId="{9C0962B0-7078-1246-A483-5D81ED4FE914}">
      <dsp:nvSpPr>
        <dsp:cNvPr id="0" name=""/>
        <dsp:cNvSpPr/>
      </dsp:nvSpPr>
      <dsp:spPr>
        <a:xfrm>
          <a:off x="0" y="4428507"/>
          <a:ext cx="6900512" cy="0"/>
        </a:xfrm>
        <a:prstGeom prst="line">
          <a:avLst/>
        </a:prstGeom>
        <a:solidFill>
          <a:schemeClr val="accent2">
            <a:hueOff val="-17242130"/>
            <a:satOff val="-18447"/>
            <a:lumOff val="-15098"/>
            <a:alphaOff val="0"/>
          </a:schemeClr>
        </a:solidFill>
        <a:ln w="12700" cap="flat" cmpd="sng" algn="ctr">
          <a:solidFill>
            <a:schemeClr val="accent2">
              <a:hueOff val="-17242130"/>
              <a:satOff val="-18447"/>
              <a:lumOff val="-150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05CEC3-6DE0-C84B-85BA-F54C2610568A}">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Accessible &amp; Anti-Racist Pedagogy</a:t>
          </a:r>
        </a:p>
      </dsp:txBody>
      <dsp:txXfrm>
        <a:off x="0" y="4428507"/>
        <a:ext cx="6900512" cy="1106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DFBA4-23A0-4112-94D1-2BAB8C599C9C}">
      <dsp:nvSpPr>
        <dsp:cNvPr id="0" name=""/>
        <dsp:cNvSpPr/>
      </dsp:nvSpPr>
      <dsp:spPr>
        <a:xfrm>
          <a:off x="622800" y="111293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A39EF-653F-4C13-96EF-CCDF175558E0}">
      <dsp:nvSpPr>
        <dsp:cNvPr id="0" name=""/>
        <dsp:cNvSpPr/>
      </dsp:nvSpPr>
      <dsp:spPr>
        <a:xfrm>
          <a:off x="127800" y="2241807"/>
          <a:ext cx="1800000" cy="996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Consolidated research services</a:t>
          </a:r>
        </a:p>
      </dsp:txBody>
      <dsp:txXfrm>
        <a:off x="127800" y="2241807"/>
        <a:ext cx="1800000" cy="996591"/>
      </dsp:txXfrm>
    </dsp:sp>
    <dsp:sp modelId="{E75A2F68-0949-45F6-9E78-F0F794F8843F}">
      <dsp:nvSpPr>
        <dsp:cNvPr id="0" name=""/>
        <dsp:cNvSpPr/>
      </dsp:nvSpPr>
      <dsp:spPr>
        <a:xfrm>
          <a:off x="2737800" y="111293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AAD0B-C4B6-4C30-8054-4CBDB4C84A8B}">
      <dsp:nvSpPr>
        <dsp:cNvPr id="0" name=""/>
        <dsp:cNvSpPr/>
      </dsp:nvSpPr>
      <dsp:spPr>
        <a:xfrm>
          <a:off x="2242800" y="2241807"/>
          <a:ext cx="1800000" cy="996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Transitioned service model to empower student workers</a:t>
          </a:r>
        </a:p>
      </dsp:txBody>
      <dsp:txXfrm>
        <a:off x="2242800" y="2241807"/>
        <a:ext cx="1800000" cy="996591"/>
      </dsp:txXfrm>
    </dsp:sp>
    <dsp:sp modelId="{4843A9F3-653E-4A51-9B14-A4AEBAD43843}">
      <dsp:nvSpPr>
        <dsp:cNvPr id="0" name=""/>
        <dsp:cNvSpPr/>
      </dsp:nvSpPr>
      <dsp:spPr>
        <a:xfrm>
          <a:off x="4852800" y="111293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EC257A-D4DD-4A3C-896C-6D8416FA0509}">
      <dsp:nvSpPr>
        <dsp:cNvPr id="0" name=""/>
        <dsp:cNvSpPr/>
      </dsp:nvSpPr>
      <dsp:spPr>
        <a:xfrm>
          <a:off x="4357800" y="2241807"/>
          <a:ext cx="1800000" cy="996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Collaborated for advanced research workshops</a:t>
          </a:r>
        </a:p>
      </dsp:txBody>
      <dsp:txXfrm>
        <a:off x="4357800" y="2241807"/>
        <a:ext cx="1800000" cy="996591"/>
      </dsp:txXfrm>
    </dsp:sp>
    <dsp:sp modelId="{3FB22CAB-7A67-4687-A060-BD099D2AFF84}">
      <dsp:nvSpPr>
        <dsp:cNvPr id="0" name=""/>
        <dsp:cNvSpPr/>
      </dsp:nvSpPr>
      <dsp:spPr>
        <a:xfrm>
          <a:off x="6967800" y="111293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6C785F-218F-48C9-94AE-13A5EC87C29C}">
      <dsp:nvSpPr>
        <dsp:cNvPr id="0" name=""/>
        <dsp:cNvSpPr/>
      </dsp:nvSpPr>
      <dsp:spPr>
        <a:xfrm>
          <a:off x="6472800" y="2241807"/>
          <a:ext cx="1800000" cy="996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Prioritized ease for users (online &amp; in-person)</a:t>
          </a:r>
        </a:p>
      </dsp:txBody>
      <dsp:txXfrm>
        <a:off x="6472800" y="2241807"/>
        <a:ext cx="1800000" cy="996591"/>
      </dsp:txXfrm>
    </dsp:sp>
    <dsp:sp modelId="{6D57E445-2F4E-45BC-A368-3DA812C991A4}">
      <dsp:nvSpPr>
        <dsp:cNvPr id="0" name=""/>
        <dsp:cNvSpPr/>
      </dsp:nvSpPr>
      <dsp:spPr>
        <a:xfrm>
          <a:off x="9082800" y="111293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1FAE7D-BEC0-4B77-B194-EE80E795A118}">
      <dsp:nvSpPr>
        <dsp:cNvPr id="0" name=""/>
        <dsp:cNvSpPr/>
      </dsp:nvSpPr>
      <dsp:spPr>
        <a:xfrm>
          <a:off x="8587800" y="2241807"/>
          <a:ext cx="1800000" cy="996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Focused on reproducibility and not reinventing the wheel</a:t>
          </a:r>
        </a:p>
      </dsp:txBody>
      <dsp:txXfrm>
        <a:off x="8587800" y="2241807"/>
        <a:ext cx="1800000" cy="9965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F21C2-2ED3-B446-ADBE-5C11CA145E7D}">
      <dsp:nvSpPr>
        <dsp:cNvPr id="0" name=""/>
        <dsp:cNvSpPr/>
      </dsp:nvSpPr>
      <dsp:spPr>
        <a:xfrm>
          <a:off x="0" y="269833"/>
          <a:ext cx="6111297" cy="428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F1893A-F777-BF45-9239-961D4012CFB6}">
      <dsp:nvSpPr>
        <dsp:cNvPr id="0" name=""/>
        <dsp:cNvSpPr/>
      </dsp:nvSpPr>
      <dsp:spPr>
        <a:xfrm>
          <a:off x="305564" y="18913"/>
          <a:ext cx="4277907"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95" tIns="0" rIns="161695" bIns="0" numCol="1" spcCol="1270" anchor="ctr" anchorCtr="0">
          <a:noAutofit/>
        </a:bodyPr>
        <a:lstStyle/>
        <a:p>
          <a:pPr marL="0" lvl="0" indent="0" algn="l" defTabSz="755650">
            <a:lnSpc>
              <a:spcPct val="90000"/>
            </a:lnSpc>
            <a:spcBef>
              <a:spcPct val="0"/>
            </a:spcBef>
            <a:spcAft>
              <a:spcPct val="35000"/>
            </a:spcAft>
            <a:buNone/>
          </a:pPr>
          <a:r>
            <a:rPr lang="en-US" sz="1700" kern="1200" dirty="0"/>
            <a:t>Faculty &amp; TA Summer Information Literacy Institutes</a:t>
          </a:r>
        </a:p>
      </dsp:txBody>
      <dsp:txXfrm>
        <a:off x="330062" y="43411"/>
        <a:ext cx="4228911" cy="452844"/>
      </dsp:txXfrm>
    </dsp:sp>
    <dsp:sp modelId="{3AE24F72-A769-0D42-8E94-A30C31151BFF}">
      <dsp:nvSpPr>
        <dsp:cNvPr id="0" name=""/>
        <dsp:cNvSpPr/>
      </dsp:nvSpPr>
      <dsp:spPr>
        <a:xfrm>
          <a:off x="0" y="1040953"/>
          <a:ext cx="6111297" cy="428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0AB619-6C23-3141-BFB2-3CA6D0AA24CD}">
      <dsp:nvSpPr>
        <dsp:cNvPr id="0" name=""/>
        <dsp:cNvSpPr/>
      </dsp:nvSpPr>
      <dsp:spPr>
        <a:xfrm>
          <a:off x="305564" y="790033"/>
          <a:ext cx="4277907"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95" tIns="0" rIns="161695" bIns="0" numCol="1" spcCol="1270" anchor="ctr" anchorCtr="0">
          <a:noAutofit/>
        </a:bodyPr>
        <a:lstStyle/>
        <a:p>
          <a:pPr marL="0" lvl="0" indent="0" algn="l" defTabSz="755650">
            <a:lnSpc>
              <a:spcPct val="90000"/>
            </a:lnSpc>
            <a:spcBef>
              <a:spcPct val="0"/>
            </a:spcBef>
            <a:spcAft>
              <a:spcPct val="35000"/>
            </a:spcAft>
            <a:buNone/>
          </a:pPr>
          <a:r>
            <a:rPr lang="en-US" sz="1700" kern="1200" dirty="0"/>
            <a:t>Credit-bearing courses</a:t>
          </a:r>
        </a:p>
      </dsp:txBody>
      <dsp:txXfrm>
        <a:off x="330062" y="814531"/>
        <a:ext cx="4228911" cy="452844"/>
      </dsp:txXfrm>
    </dsp:sp>
    <dsp:sp modelId="{ACDE507C-FD8E-3444-AE42-6D2E36FE5E0C}">
      <dsp:nvSpPr>
        <dsp:cNvPr id="0" name=""/>
        <dsp:cNvSpPr/>
      </dsp:nvSpPr>
      <dsp:spPr>
        <a:xfrm>
          <a:off x="0" y="1812073"/>
          <a:ext cx="6111297" cy="428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20C1FC-6E2B-7F4B-96C9-5F5B0F297EA7}">
      <dsp:nvSpPr>
        <dsp:cNvPr id="0" name=""/>
        <dsp:cNvSpPr/>
      </dsp:nvSpPr>
      <dsp:spPr>
        <a:xfrm>
          <a:off x="305564" y="1561153"/>
          <a:ext cx="4277907"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95" tIns="0" rIns="161695" bIns="0" numCol="1" spcCol="1270" anchor="ctr" anchorCtr="0">
          <a:noAutofit/>
        </a:bodyPr>
        <a:lstStyle/>
        <a:p>
          <a:pPr marL="0" lvl="0" indent="0" algn="l" defTabSz="755650">
            <a:lnSpc>
              <a:spcPct val="90000"/>
            </a:lnSpc>
            <a:spcBef>
              <a:spcPct val="0"/>
            </a:spcBef>
            <a:spcAft>
              <a:spcPct val="35000"/>
            </a:spcAft>
            <a:buNone/>
          </a:pPr>
          <a:r>
            <a:rPr lang="en-US" sz="1700" kern="1200" dirty="0"/>
            <a:t>Library Instruction Guidelines</a:t>
          </a:r>
        </a:p>
      </dsp:txBody>
      <dsp:txXfrm>
        <a:off x="330062" y="1585651"/>
        <a:ext cx="4228911" cy="452844"/>
      </dsp:txXfrm>
    </dsp:sp>
    <dsp:sp modelId="{BE83B090-E4C5-534B-951C-93004B4F3F9F}">
      <dsp:nvSpPr>
        <dsp:cNvPr id="0" name=""/>
        <dsp:cNvSpPr/>
      </dsp:nvSpPr>
      <dsp:spPr>
        <a:xfrm>
          <a:off x="0" y="2583193"/>
          <a:ext cx="6111297" cy="428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30B29F-BAF7-814B-993B-E3FF322D57D9}">
      <dsp:nvSpPr>
        <dsp:cNvPr id="0" name=""/>
        <dsp:cNvSpPr/>
      </dsp:nvSpPr>
      <dsp:spPr>
        <a:xfrm>
          <a:off x="305564" y="2332273"/>
          <a:ext cx="4277907"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95" tIns="0" rIns="161695" bIns="0" numCol="1" spcCol="1270" anchor="ctr" anchorCtr="0">
          <a:noAutofit/>
        </a:bodyPr>
        <a:lstStyle/>
        <a:p>
          <a:pPr marL="0" lvl="0" indent="0" algn="l" defTabSz="755650">
            <a:lnSpc>
              <a:spcPct val="90000"/>
            </a:lnSpc>
            <a:spcBef>
              <a:spcPct val="0"/>
            </a:spcBef>
            <a:spcAft>
              <a:spcPct val="35000"/>
            </a:spcAft>
            <a:buNone/>
          </a:pPr>
          <a:r>
            <a:rPr lang="en-US" sz="1700" kern="1200" dirty="0"/>
            <a:t>Programmatic instructional assessment</a:t>
          </a:r>
        </a:p>
      </dsp:txBody>
      <dsp:txXfrm>
        <a:off x="330062" y="2356771"/>
        <a:ext cx="4228911" cy="452844"/>
      </dsp:txXfrm>
    </dsp:sp>
    <dsp:sp modelId="{BEFC6CE2-5240-AA4E-B938-08C88DABA49C}">
      <dsp:nvSpPr>
        <dsp:cNvPr id="0" name=""/>
        <dsp:cNvSpPr/>
      </dsp:nvSpPr>
      <dsp:spPr>
        <a:xfrm>
          <a:off x="0" y="3354313"/>
          <a:ext cx="6111297" cy="428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CFA7A4-3613-D941-98C2-3EA9E0E20E45}">
      <dsp:nvSpPr>
        <dsp:cNvPr id="0" name=""/>
        <dsp:cNvSpPr/>
      </dsp:nvSpPr>
      <dsp:spPr>
        <a:xfrm>
          <a:off x="305564" y="3103393"/>
          <a:ext cx="4277907"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95" tIns="0" rIns="161695" bIns="0" numCol="1" spcCol="1270" anchor="ctr" anchorCtr="0">
          <a:noAutofit/>
        </a:bodyPr>
        <a:lstStyle/>
        <a:p>
          <a:pPr marL="0" lvl="0" indent="0" algn="l" defTabSz="755650">
            <a:lnSpc>
              <a:spcPct val="90000"/>
            </a:lnSpc>
            <a:spcBef>
              <a:spcPct val="0"/>
            </a:spcBef>
            <a:spcAft>
              <a:spcPct val="35000"/>
            </a:spcAft>
            <a:buNone/>
          </a:pPr>
          <a:r>
            <a:rPr lang="en-US" sz="1700" kern="1200" dirty="0"/>
            <a:t>Library instruction training</a:t>
          </a:r>
        </a:p>
      </dsp:txBody>
      <dsp:txXfrm>
        <a:off x="330062" y="3127891"/>
        <a:ext cx="4228911" cy="452844"/>
      </dsp:txXfrm>
    </dsp:sp>
    <dsp:sp modelId="{175A8F9F-4D3D-C047-BEC8-FE2B77F3C425}">
      <dsp:nvSpPr>
        <dsp:cNvPr id="0" name=""/>
        <dsp:cNvSpPr/>
      </dsp:nvSpPr>
      <dsp:spPr>
        <a:xfrm>
          <a:off x="0" y="4125433"/>
          <a:ext cx="6111297" cy="428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C10CE2-D548-C342-A1AE-2F2D52996043}">
      <dsp:nvSpPr>
        <dsp:cNvPr id="0" name=""/>
        <dsp:cNvSpPr/>
      </dsp:nvSpPr>
      <dsp:spPr>
        <a:xfrm>
          <a:off x="305564" y="3874513"/>
          <a:ext cx="4277907"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95" tIns="0" rIns="161695" bIns="0" numCol="1" spcCol="1270" anchor="ctr" anchorCtr="0">
          <a:noAutofit/>
        </a:bodyPr>
        <a:lstStyle/>
        <a:p>
          <a:pPr marL="0" lvl="0" indent="0" algn="l" defTabSz="755650">
            <a:lnSpc>
              <a:spcPct val="90000"/>
            </a:lnSpc>
            <a:spcBef>
              <a:spcPct val="0"/>
            </a:spcBef>
            <a:spcAft>
              <a:spcPct val="35000"/>
            </a:spcAft>
            <a:buNone/>
          </a:pPr>
          <a:r>
            <a:rPr lang="en-US" sz="1700" kern="1200" dirty="0"/>
            <a:t>Anti-racist pedagogy workshop series</a:t>
          </a:r>
        </a:p>
      </dsp:txBody>
      <dsp:txXfrm>
        <a:off x="330062" y="3899011"/>
        <a:ext cx="4228911"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14D5F-A261-4002-BD02-D2CB1EC72C14}">
      <dsp:nvSpPr>
        <dsp:cNvPr id="0" name=""/>
        <dsp:cNvSpPr/>
      </dsp:nvSpPr>
      <dsp:spPr>
        <a:xfrm>
          <a:off x="0" y="671"/>
          <a:ext cx="6263640" cy="15723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58D25C-2C3C-4EA9-97F6-B7963DA1F040}">
      <dsp:nvSpPr>
        <dsp:cNvPr id="0" name=""/>
        <dsp:cNvSpPr/>
      </dsp:nvSpPr>
      <dsp:spPr>
        <a:xfrm>
          <a:off x="475646" y="354458"/>
          <a:ext cx="864811" cy="864811"/>
        </a:xfrm>
        <a:prstGeom prst="rect">
          <a:avLst/>
        </a:prstGeom>
        <a:blipFill dpi="0" rotWithShape="1">
          <a:blip xmlns:r="http://schemas.openxmlformats.org/officeDocument/2006/relationships" r:embed="rId1">
            <a:duotone>
              <a:prstClr val="black"/>
              <a:schemeClr val="accent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A0C738-8B73-4042-996B-9A1AE7043EA2}">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1"/>
              </a:solidFill>
            </a:rPr>
            <a:t>One-shots and the organization of labor in library instruction</a:t>
          </a:r>
        </a:p>
      </dsp:txBody>
      <dsp:txXfrm>
        <a:off x="1816103" y="671"/>
        <a:ext cx="4447536" cy="1572384"/>
      </dsp:txXfrm>
    </dsp:sp>
    <dsp:sp modelId="{DF171DC3-CE85-45C8-B668-F9017ECBCD7C}">
      <dsp:nvSpPr>
        <dsp:cNvPr id="0" name=""/>
        <dsp:cNvSpPr/>
      </dsp:nvSpPr>
      <dsp:spPr>
        <a:xfrm>
          <a:off x="0" y="1966151"/>
          <a:ext cx="6263640" cy="15723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214BF-619C-4AE2-99AF-72E8E2D72E5B}">
      <dsp:nvSpPr>
        <dsp:cNvPr id="0" name=""/>
        <dsp:cNvSpPr/>
      </dsp:nvSpPr>
      <dsp:spPr>
        <a:xfrm>
          <a:off x="475646" y="2319938"/>
          <a:ext cx="864811" cy="864811"/>
        </a:xfrm>
        <a:prstGeom prst="rect">
          <a:avLst/>
        </a:prstGeom>
        <a:blipFill>
          <a:blip xmlns:r="http://schemas.openxmlformats.org/officeDocument/2006/relationships" r:embed="rId3">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1E3BE3-1B43-47AA-9623-3D6632CCA430}">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1"/>
              </a:solidFill>
            </a:rPr>
            <a:t>Campus partnerships &amp; student success</a:t>
          </a:r>
        </a:p>
      </dsp:txBody>
      <dsp:txXfrm>
        <a:off x="1816103" y="1966151"/>
        <a:ext cx="4447536" cy="1572384"/>
      </dsp:txXfrm>
    </dsp:sp>
    <dsp:sp modelId="{B322B044-ECB0-415F-B75C-345A190DA5C1}">
      <dsp:nvSpPr>
        <dsp:cNvPr id="0" name=""/>
        <dsp:cNvSpPr/>
      </dsp:nvSpPr>
      <dsp:spPr>
        <a:xfrm>
          <a:off x="0" y="3931632"/>
          <a:ext cx="6263640" cy="15723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2763C2-5019-4ADF-AC7C-33ABB87E3BA2}">
      <dsp:nvSpPr>
        <dsp:cNvPr id="0" name=""/>
        <dsp:cNvSpPr/>
      </dsp:nvSpPr>
      <dsp:spPr>
        <a:xfrm>
          <a:off x="475646" y="4285418"/>
          <a:ext cx="864811" cy="864811"/>
        </a:xfrm>
        <a:prstGeom prst="rect">
          <a:avLst/>
        </a:prstGeom>
        <a:blipFill>
          <a:blip xmlns:r="http://schemas.openxmlformats.org/officeDocument/2006/relationships" r:embed="rId5">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AD475B-F17E-40A9-8522-4CAD9A2BCA56}">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1"/>
              </a:solidFill>
            </a:rPr>
            <a:t>Leveraging collections (open textbooks, open scholarship, open educational resources, special and digital collections) </a:t>
          </a:r>
        </a:p>
      </dsp:txBody>
      <dsp:txXfrm>
        <a:off x="1816103" y="3931632"/>
        <a:ext cx="4447536" cy="15723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A97D8-8EF3-E649-B75E-6AC28531363A}" type="datetimeFigureOut">
              <a:rPr lang="en-US" smtClean="0"/>
              <a:t>9/14/22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61909-6C7A-CD47-A848-7C3444861D34}" type="slidenum">
              <a:rPr lang="en-US" smtClean="0"/>
              <a:t>‹#›</a:t>
            </a:fld>
            <a:endParaRPr lang="en-US"/>
          </a:p>
        </p:txBody>
      </p:sp>
    </p:spTree>
    <p:extLst>
      <p:ext uri="{BB962C8B-B14F-4D97-AF65-F5344CB8AC3E}">
        <p14:creationId xmlns:p14="http://schemas.microsoft.com/office/powerpoint/2010/main" val="4239131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Hello! Welcome! Thank you for having me and for the opportunity to chat with you all today.. Before I get started, I just wanted to let everyone know that there’s a copy of these </a:t>
            </a:r>
            <a:r>
              <a:rPr lang="en-US" sz="1200" kern="1200" dirty="0" err="1">
                <a:solidFill>
                  <a:schemeClr val="tx1"/>
                </a:solidFill>
                <a:effectLst/>
                <a:latin typeface="+mn-lt"/>
                <a:ea typeface="+mn-ea"/>
                <a:cs typeface="+mn-cs"/>
              </a:rPr>
              <a:t>PowerePoint</a:t>
            </a:r>
            <a:r>
              <a:rPr lang="en-US" sz="1200" kern="1200" dirty="0">
                <a:solidFill>
                  <a:schemeClr val="tx1"/>
                </a:solidFill>
                <a:effectLst/>
                <a:latin typeface="+mn-lt"/>
                <a:ea typeface="+mn-ea"/>
                <a:cs typeface="+mn-cs"/>
              </a:rPr>
              <a:t> slides as well as an HTML version of the slides available on my website. I’ve also uploaded an accessibility copy of my presentation that provides a loose overview of what I’ll be saying throughout the presentation based on my notes. I’ll put a link in the chat for those on Zoom and share a shortened URL for those in. the room to go directly to the presentation page to access these materials. That link will also be available again at the end of the presentation if there’s anything you want to come back to. </a:t>
            </a:r>
          </a:p>
        </p:txBody>
      </p:sp>
      <p:sp>
        <p:nvSpPr>
          <p:cNvPr id="4" name="Slide Number Placeholder 3"/>
          <p:cNvSpPr>
            <a:spLocks noGrp="1"/>
          </p:cNvSpPr>
          <p:nvPr>
            <p:ph type="sldNum" sz="quarter" idx="5"/>
          </p:nvPr>
        </p:nvSpPr>
        <p:spPr/>
        <p:txBody>
          <a:bodyPr/>
          <a:lstStyle/>
          <a:p>
            <a:fld id="{D4E61909-6C7A-CD47-A848-7C3444861D34}" type="slidenum">
              <a:rPr lang="en-US" smtClean="0"/>
              <a:t>1</a:t>
            </a:fld>
            <a:endParaRPr lang="en-US"/>
          </a:p>
        </p:txBody>
      </p:sp>
    </p:spTree>
    <p:extLst>
      <p:ext uri="{BB962C8B-B14F-4D97-AF65-F5344CB8AC3E}">
        <p14:creationId xmlns:p14="http://schemas.microsoft.com/office/powerpoint/2010/main" val="1492891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five general concepts that I wanted to share, and I’ll elaborate on each and then go into some examples that I think illustrate the concepts further. First, learner- and user-centered design and really the concept of design justice as well. By centering our users and our learners, in this case, our graduate students and faculty, we can focus on their specific needs. This approach will also impact the next two points as we consider centering learners and users in the design of services, instruction, resources, spaces, and so on but also in terms of how we approach assessment. Being learner- and user-centered requires engaging learners and users in new ways and giving them some control in design and decision-making processes to help them also feel empowered, heard, and supported. </a:t>
            </a:r>
          </a:p>
          <a:p>
            <a:endParaRPr lang="en-US" dirty="0"/>
          </a:p>
          <a:p>
            <a:r>
              <a:rPr lang="en-US" dirty="0"/>
              <a:t>As we think about teaching, learning, and research services in particular, we can think about how to center users in the design and delivery of these services. How do users want to be engaged? Online or in-person? What kinds of resources or learning objects do they prefer? </a:t>
            </a:r>
            <a:r>
              <a:rPr lang="en-US" dirty="0" err="1"/>
              <a:t>LibGuides</a:t>
            </a:r>
            <a:r>
              <a:rPr lang="en-US" dirty="0"/>
              <a:t>, handouts, video tutorials, or other formats? Similarly, how can we develop these services to function at scale and to be reusable as a way of maximizing our own efficiency and keeping an eye on staff workload while supporting faculty and students. Where can we eliminate redundancies and where do we need redundancies? How can we identify high impact areas, such as through curriculum mapping, and how can we identify recurring themes or topics that come up in teaching or research consultations to cerate materials that support users and staff. </a:t>
            </a:r>
          </a:p>
          <a:p>
            <a:endParaRPr lang="en-US" dirty="0"/>
          </a:p>
          <a:p>
            <a:r>
              <a:rPr lang="en-US" dirty="0"/>
              <a:t>Much of this work requires assessment, but I think that user-centered work requires an approach using assessment as care. What is the benefit of our assessment for users and how can we make that benefit clear and transparent for them? It’s important to avoid doing assessment for the sake of assessment but instead really focusing on our decisions and outcomes and keeping faculty and student success at the center of those assessments. </a:t>
            </a:r>
          </a:p>
          <a:p>
            <a:endParaRPr lang="en-US" dirty="0"/>
          </a:p>
          <a:p>
            <a:r>
              <a:rPr lang="en-US" dirty="0"/>
              <a:t>Throughout all of this, I would anticipate some changes, innovations, or just attempts to try new things. It’s important to communicatee these changes and think about ways to almost scaffold change for our users. I always think about the evolution of the iPod here, considering their slow move toward an entirely touchscreen device that was supposedly planned out to help users slowly adapt. How can we ensure that users are aware of changes, the impacts of those changes, and the reasoning behind decisions? How can we help users adapt to changes and ensure that we don’t create confusion with service models? </a:t>
            </a:r>
          </a:p>
          <a:p>
            <a:endParaRPr lang="en-US" dirty="0"/>
          </a:p>
          <a:p>
            <a:r>
              <a:rPr lang="en-US" dirty="0"/>
              <a:t>Finally, I think accessible and anti-racist pedagogy should be at the center of our research and instruction work. Disability justice principles and universal design for learning can improve the delivery of our services and make them more inviting and accessible to our users. Thinking back to the whole student aspect of student success, we need to ensure that the Library, its spaces, and its services are supporting all aspects of our users’ and learners'’ identities. </a:t>
            </a:r>
          </a:p>
        </p:txBody>
      </p:sp>
      <p:sp>
        <p:nvSpPr>
          <p:cNvPr id="4" name="Slide Number Placeholder 3"/>
          <p:cNvSpPr>
            <a:spLocks noGrp="1"/>
          </p:cNvSpPr>
          <p:nvPr>
            <p:ph type="sldNum" sz="quarter" idx="5"/>
          </p:nvPr>
        </p:nvSpPr>
        <p:spPr/>
        <p:txBody>
          <a:bodyPr/>
          <a:lstStyle/>
          <a:p>
            <a:fld id="{D4E61909-6C7A-CD47-A848-7C3444861D34}" type="slidenum">
              <a:rPr lang="en-US" smtClean="0"/>
              <a:t>10</a:t>
            </a:fld>
            <a:endParaRPr lang="en-US"/>
          </a:p>
        </p:txBody>
      </p:sp>
    </p:spTree>
    <p:extLst>
      <p:ext uri="{BB962C8B-B14F-4D97-AF65-F5344CB8AC3E}">
        <p14:creationId xmlns:p14="http://schemas.microsoft.com/office/powerpoint/2010/main" val="1025921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that framework in mind, I want to move into some examples and ideas for contributing to success for graduate students and faculty in terms of research. I invite you all to participate via the poll to share your own ideas for what is working at USF, opportunities you’ve noticed, or new ideas you’d like to try. </a:t>
            </a:r>
          </a:p>
        </p:txBody>
      </p:sp>
      <p:sp>
        <p:nvSpPr>
          <p:cNvPr id="4" name="Slide Number Placeholder 3"/>
          <p:cNvSpPr>
            <a:spLocks noGrp="1"/>
          </p:cNvSpPr>
          <p:nvPr>
            <p:ph type="sldNum" sz="quarter" idx="5"/>
          </p:nvPr>
        </p:nvSpPr>
        <p:spPr/>
        <p:txBody>
          <a:bodyPr/>
          <a:lstStyle/>
          <a:p>
            <a:fld id="{D4E61909-6C7A-CD47-A848-7C3444861D34}" type="slidenum">
              <a:rPr lang="en-US" smtClean="0"/>
              <a:t>11</a:t>
            </a:fld>
            <a:endParaRPr lang="en-US"/>
          </a:p>
        </p:txBody>
      </p:sp>
    </p:spTree>
    <p:extLst>
      <p:ext uri="{BB962C8B-B14F-4D97-AF65-F5344CB8AC3E}">
        <p14:creationId xmlns:p14="http://schemas.microsoft.com/office/powerpoint/2010/main" val="2206179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UCLA, we’ve consolidated our research help services across multiple locations. With a colleague, I co-chair our supervisors of students group, which developed shared online services for research help, eliminating redundancy from each location originally moving our desks online at the start of the pandemic. As we’ve returned to in-person services, we’ve maintained shared services at our two main locations with hours that complement each other, while we also work toward bringing back more subject-specific support options in other locations. </a:t>
            </a:r>
          </a:p>
          <a:p>
            <a:endParaRPr lang="en-US" dirty="0"/>
          </a:p>
          <a:p>
            <a:r>
              <a:rPr lang="en-US" dirty="0"/>
              <a:t>We’ve transition our service model to empower our student workers and free up librarian time to focus on more complex research questions and projects. Our student workers now primarily staff our online and in-person research help desks, which also alleviates the need to wrangle librarian schedules each quarter and coordinate their work on the desks. We are also moving toward staffing our chat reference service almost entirely with student workers, which has been a goal of mine as our chat service is part of a co-op so the impact for UCLA users is often low as we spend much of our time assisting uses from other institutions. </a:t>
            </a:r>
          </a:p>
          <a:p>
            <a:endParaRPr lang="en-US" dirty="0"/>
          </a:p>
          <a:p>
            <a:r>
              <a:rPr lang="en-US" dirty="0"/>
              <a:t>I’ve collaborated with our Digital Humanities Consortium and Library Special Collections to offer advanced research workshops for graduate students focused on learning about possible tools for use in their research and getting to try out the tools in practice using special collections materials. Along with a colleague, I also coordinate our quarterly research workshops covering a variety of topics. </a:t>
            </a:r>
          </a:p>
          <a:p>
            <a:endParaRPr lang="en-US" dirty="0"/>
          </a:p>
          <a:p>
            <a:r>
              <a:rPr lang="en-US" dirty="0"/>
              <a:t>As we’ve evaluated our services, we’ve prioritized ease of use for our users and prioritizing availability that meets their preferences. We generally staff online services more than in-person, and we offer a lot of our workshops online; however, we provide the majority of our course-integrated instruction in-person now.</a:t>
            </a:r>
          </a:p>
          <a:p>
            <a:endParaRPr lang="en-US" dirty="0"/>
          </a:p>
          <a:p>
            <a:r>
              <a:rPr lang="en-US" dirty="0"/>
              <a:t>Throughout, and for both research help and teaching &amp; learning, we’ve focused on reusable and reproducible materials and finding ways to share resources. Our Writing Instruction + Research Education initiative provides useful online education resources that can be used for research, teaching, and learning. We’ve developed a repository too for sharing lesson plans, learning activities, assessments, and tools. I think it’s important to continue identifying places where we can reuse materials, which requires some work on the front end to identify what we keep doing and to develop the resources that meet those needs.</a:t>
            </a:r>
          </a:p>
          <a:p>
            <a:endParaRPr lang="en-US" dirty="0"/>
          </a:p>
          <a:p>
            <a:r>
              <a:rPr lang="en-US" dirty="0"/>
              <a:t>We’re working on an article now about our consolidated research services for Reference Services Review, and I’m happy to share a draft of that work if anyone is interested.</a:t>
            </a:r>
          </a:p>
        </p:txBody>
      </p:sp>
      <p:sp>
        <p:nvSpPr>
          <p:cNvPr id="4" name="Slide Number Placeholder 3"/>
          <p:cNvSpPr>
            <a:spLocks noGrp="1"/>
          </p:cNvSpPr>
          <p:nvPr>
            <p:ph type="sldNum" sz="quarter" idx="5"/>
          </p:nvPr>
        </p:nvSpPr>
        <p:spPr/>
        <p:txBody>
          <a:bodyPr/>
          <a:lstStyle/>
          <a:p>
            <a:fld id="{D4E61909-6C7A-CD47-A848-7C3444861D34}" type="slidenum">
              <a:rPr lang="en-US" smtClean="0"/>
              <a:t>12</a:t>
            </a:fld>
            <a:endParaRPr lang="en-US"/>
          </a:p>
        </p:txBody>
      </p:sp>
    </p:spTree>
    <p:extLst>
      <p:ext uri="{BB962C8B-B14F-4D97-AF65-F5344CB8AC3E}">
        <p14:creationId xmlns:p14="http://schemas.microsoft.com/office/powerpoint/2010/main" val="3947041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example is also a good segue into thinking about contributing to success in teaching &amp; learning.</a:t>
            </a:r>
          </a:p>
        </p:txBody>
      </p:sp>
      <p:sp>
        <p:nvSpPr>
          <p:cNvPr id="4" name="Slide Number Placeholder 3"/>
          <p:cNvSpPr>
            <a:spLocks noGrp="1"/>
          </p:cNvSpPr>
          <p:nvPr>
            <p:ph type="sldNum" sz="quarter" idx="5"/>
          </p:nvPr>
        </p:nvSpPr>
        <p:spPr/>
        <p:txBody>
          <a:bodyPr/>
          <a:lstStyle/>
          <a:p>
            <a:fld id="{D4E61909-6C7A-CD47-A848-7C3444861D34}" type="slidenum">
              <a:rPr lang="en-US" smtClean="0"/>
              <a:t>13</a:t>
            </a:fld>
            <a:endParaRPr lang="en-US"/>
          </a:p>
        </p:txBody>
      </p:sp>
    </p:spTree>
    <p:extLst>
      <p:ext uri="{BB962C8B-B14F-4D97-AF65-F5344CB8AC3E}">
        <p14:creationId xmlns:p14="http://schemas.microsoft.com/office/powerpoint/2010/main" val="406650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UCLA, we recently offered our first faculty &amp; TA summer information literacy institutes. Each institute was a week long, one for faculty and one for TAs, with participants joining us for 3 hours each morning via Zoom to learn about incorporating research skills, information literacy skills, and the Library into their courses. For us, this has been a really effective train-the-trainer approach to help scale our instruction program and develop advocates across campus who see the Library as a partner for teaching &amp; learning. It also transcends the liaison model in a way, allowing us to bring together people from different disciplines and letting us do some training at a program level rather than an individual level. However, again, we shared the lesson plans and materials from all of these sessions so that liaisons can reuse them to lead training for their departments, and we have had departments express interest in this kind of training. One important thing to note here too is that this was a particular opportunity that sort of presented itself, and UCLA in general has a culture of similar summer institutes with our Center for the Advancement of Teaching, Center for Education Innovation and Learning in the Sciences, and EPIC program all offering summer institutes on teaching as well. We collaborate through the cross-campus teaching innovations group and coordinate the timing of trainings and funding incentives, and also engage each other in programming and delivery.</a:t>
            </a:r>
          </a:p>
          <a:p>
            <a:endParaRPr lang="en-US" dirty="0"/>
          </a:p>
          <a:p>
            <a:r>
              <a:rPr lang="en-US" dirty="0"/>
              <a:t>Similarly, I’ve had some great opportunities to coordinate and lead credit-bearing courses. I coordinate two ongoing engagements with Mellon Mays Undergraduate Fellows at UCLA which is focused on diversifying the professoriate. The first involves a yearly, quarter-long course for the </a:t>
            </a:r>
            <a:r>
              <a:rPr lang="en-US" dirty="0" err="1"/>
              <a:t>Mellons</a:t>
            </a:r>
            <a:r>
              <a:rPr lang="en-US" dirty="0"/>
              <a:t> at UCLA. I had the pleasure of co-teaching the class in Winter 2021 and will theoretically co-teach it again in Winter 2023. We are also involved with a summer program that brings </a:t>
            </a:r>
            <a:r>
              <a:rPr lang="en-US" dirty="0" err="1"/>
              <a:t>Mellons</a:t>
            </a:r>
            <a:r>
              <a:rPr lang="en-US" dirty="0"/>
              <a:t> from other institutions to UCLA. I had the pleasure of working with that program once in Summer 2020. While it’s focused on undergraduate students, it’s a great example of an ongoing partnership between the Library and other campus stakeholders focused on students underrepresented in the academy. I’m also teaching a new undergraduate class this fall on careers in libraries and archives, and I’m co-teaching another new class this spring that’s a TA training seminar on integrating writing and research in your teaching practice which will be an elective for our graduate certificate in writing pedagogy. This is a development of our ongoing partnership with the Writing Programs department on campus and our focus on Writing II courses which are required for all students at UCLA as a way to reach more students earlier and also a continuing development of our train-the-trainer focus on TA training and development focused on developing instructors with lifelong partnerships to campus libraries at UCLA and wherever else they go.</a:t>
            </a:r>
          </a:p>
          <a:p>
            <a:endParaRPr lang="en-US" dirty="0"/>
          </a:p>
          <a:p>
            <a:r>
              <a:rPr lang="en-US" dirty="0"/>
              <a:t>We developed our first library instruction guidelines document which outlines a few basic principles like providing us with advanced notice for sessions, sharing course materials, and having an instructor present for the session. These guidelines aim to help us prioritize meaningful partnerships with instructors while also helping us develop more meaningful and effective learning experiences for students.</a:t>
            </a:r>
          </a:p>
          <a:p>
            <a:endParaRPr lang="en-US" dirty="0"/>
          </a:p>
          <a:p>
            <a:r>
              <a:rPr lang="en-US" dirty="0"/>
              <a:t>We’ve developed a programmatic workflow to assess instruction at the end of each quarter. This lets us gather more data but also centralizes the process so individuals aren’t having to collect the data on their own each quarter. </a:t>
            </a:r>
          </a:p>
          <a:p>
            <a:endParaRPr lang="en-US" dirty="0"/>
          </a:p>
          <a:p>
            <a:r>
              <a:rPr lang="en-US" dirty="0"/>
              <a:t>As we’ve continued to empower students, we’ve offered library instruction training for our student workers, MLIS students, recent MLIS graduates, and new hires at the Library to support pedagogical understanding and a shared service approach helping ensure meaningful and effective delivery of instruction across the Library. This has also allowed us to scale up our instruction program. We have also seen no negative impact of student instructors on teaching delivery in our quarterly assessments. </a:t>
            </a:r>
          </a:p>
          <a:p>
            <a:endParaRPr lang="en-US" dirty="0"/>
          </a:p>
          <a:p>
            <a:r>
              <a:rPr lang="en-US" dirty="0"/>
              <a:t>Finally, we’ve developed an anti-racist pedagogy workshop series where we’ve invited paid speakers to present about a variety of topics including critical race theory, vocational awe, intersectionality, disability, library anxiety, and dismantling deficit thinking. These are open to all staff in the library. And we do also provide anti-racist and accessible training in both our research help training and our library instruction training.  </a:t>
            </a:r>
          </a:p>
          <a:p>
            <a:endParaRPr lang="en-US" dirty="0"/>
          </a:p>
          <a:p>
            <a:r>
              <a:rPr lang="en-US" dirty="0"/>
              <a:t>We have book chapters forthcoming about the programmatic instruction assessment, library instruction training, and our work with the Mellon Mays program. I’m happy to share the accepted manuscripts with anyone who might be interested.  </a:t>
            </a:r>
          </a:p>
        </p:txBody>
      </p:sp>
      <p:sp>
        <p:nvSpPr>
          <p:cNvPr id="4" name="Slide Number Placeholder 3"/>
          <p:cNvSpPr>
            <a:spLocks noGrp="1"/>
          </p:cNvSpPr>
          <p:nvPr>
            <p:ph type="sldNum" sz="quarter" idx="5"/>
          </p:nvPr>
        </p:nvSpPr>
        <p:spPr/>
        <p:txBody>
          <a:bodyPr/>
          <a:lstStyle/>
          <a:p>
            <a:fld id="{D4E61909-6C7A-CD47-A848-7C3444861D34}" type="slidenum">
              <a:rPr lang="en-US" smtClean="0"/>
              <a:t>14</a:t>
            </a:fld>
            <a:endParaRPr lang="en-US"/>
          </a:p>
        </p:txBody>
      </p:sp>
    </p:spTree>
    <p:extLst>
      <p:ext uri="{BB962C8B-B14F-4D97-AF65-F5344CB8AC3E}">
        <p14:creationId xmlns:p14="http://schemas.microsoft.com/office/powerpoint/2010/main" val="2029464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Adulting 101, university studies</a:t>
            </a:r>
          </a:p>
        </p:txBody>
      </p:sp>
      <p:sp>
        <p:nvSpPr>
          <p:cNvPr id="4" name="Slide Number Placeholder 3"/>
          <p:cNvSpPr>
            <a:spLocks noGrp="1"/>
          </p:cNvSpPr>
          <p:nvPr>
            <p:ph type="sldNum" sz="quarter" idx="5"/>
          </p:nvPr>
        </p:nvSpPr>
        <p:spPr/>
        <p:txBody>
          <a:bodyPr/>
          <a:lstStyle/>
          <a:p>
            <a:fld id="{D4E61909-6C7A-CD47-A848-7C3444861D34}" type="slidenum">
              <a:rPr lang="en-US" smtClean="0"/>
              <a:t>15</a:t>
            </a:fld>
            <a:endParaRPr lang="en-US"/>
          </a:p>
        </p:txBody>
      </p:sp>
    </p:spTree>
    <p:extLst>
      <p:ext uri="{BB962C8B-B14F-4D97-AF65-F5344CB8AC3E}">
        <p14:creationId xmlns:p14="http://schemas.microsoft.com/office/powerpoint/2010/main" val="1496330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will just quickly wrap up by thanking you all again for your time and engagement and to the search committee for inviting me today. </a:t>
            </a:r>
          </a:p>
        </p:txBody>
      </p:sp>
      <p:sp>
        <p:nvSpPr>
          <p:cNvPr id="4" name="Slide Number Placeholder 3"/>
          <p:cNvSpPr>
            <a:spLocks noGrp="1"/>
          </p:cNvSpPr>
          <p:nvPr>
            <p:ph type="sldNum" sz="quarter" idx="5"/>
          </p:nvPr>
        </p:nvSpPr>
        <p:spPr/>
        <p:txBody>
          <a:bodyPr/>
          <a:lstStyle/>
          <a:p>
            <a:fld id="{D4E61909-6C7A-CD47-A848-7C3444861D34}" type="slidenum">
              <a:rPr lang="en-US" smtClean="0"/>
              <a:t>16</a:t>
            </a:fld>
            <a:endParaRPr lang="en-US"/>
          </a:p>
        </p:txBody>
      </p:sp>
    </p:spTree>
    <p:extLst>
      <p:ext uri="{BB962C8B-B14F-4D97-AF65-F5344CB8AC3E}">
        <p14:creationId xmlns:p14="http://schemas.microsoft.com/office/powerpoint/2010/main" val="3743318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have a couple of sources available here, including citations for some of the forthcoming materials that I mentioned throughout my presentation and some of my other publications. </a:t>
            </a:r>
          </a:p>
        </p:txBody>
      </p:sp>
      <p:sp>
        <p:nvSpPr>
          <p:cNvPr id="4" name="Slide Number Placeholder 3"/>
          <p:cNvSpPr>
            <a:spLocks noGrp="1"/>
          </p:cNvSpPr>
          <p:nvPr>
            <p:ph type="sldNum" sz="quarter" idx="5"/>
          </p:nvPr>
        </p:nvSpPr>
        <p:spPr/>
        <p:txBody>
          <a:bodyPr/>
          <a:lstStyle/>
          <a:p>
            <a:fld id="{D4E61909-6C7A-CD47-A848-7C3444861D34}" type="slidenum">
              <a:rPr lang="en-US" smtClean="0"/>
              <a:t>17</a:t>
            </a:fld>
            <a:endParaRPr lang="en-US"/>
          </a:p>
        </p:txBody>
      </p:sp>
    </p:spTree>
    <p:extLst>
      <p:ext uri="{BB962C8B-B14F-4D97-AF65-F5344CB8AC3E}">
        <p14:creationId xmlns:p14="http://schemas.microsoft.com/office/powerpoint/2010/main" val="4074698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feel free to reach out to me, and again, you can find versions of this talk on my website if you want to access it later. Thank you all for you time and attention. </a:t>
            </a:r>
          </a:p>
        </p:txBody>
      </p:sp>
      <p:sp>
        <p:nvSpPr>
          <p:cNvPr id="4" name="Slide Number Placeholder 3"/>
          <p:cNvSpPr>
            <a:spLocks noGrp="1"/>
          </p:cNvSpPr>
          <p:nvPr>
            <p:ph type="sldNum" sz="quarter" idx="5"/>
          </p:nvPr>
        </p:nvSpPr>
        <p:spPr/>
        <p:txBody>
          <a:bodyPr/>
          <a:lstStyle/>
          <a:p>
            <a:fld id="{5560E217-F735-9843-A2E1-541F17FFD978}" type="slidenum">
              <a:rPr lang="en-US" smtClean="0"/>
              <a:t>18</a:t>
            </a:fld>
            <a:endParaRPr lang="en-US"/>
          </a:p>
        </p:txBody>
      </p:sp>
    </p:spTree>
    <p:extLst>
      <p:ext uri="{BB962C8B-B14F-4D97-AF65-F5344CB8AC3E}">
        <p14:creationId xmlns:p14="http://schemas.microsoft.com/office/powerpoint/2010/main" val="28552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kick things off, here’s an overview of what I hope to do in this presentation today. I’ll start by briefly telling you all a bit about me, then move into a bit of background mostly providing the prompt and a definition to inform my reading of the prompt. With that out of the way, I’ll share some key concepts informing an ethos and vision for research and instruction, setting the stage for how I approach this work. To illustration this framework, I’ll provide some examples of what has worked at UCLA and some ideas for future opportunities for contributing to success for faculty and graduate students in research, teaching, and learning. Afterwards, I’ll just briefly wrap up and share some additional ways to follow up with me. Throughout the presentation, I’ll be using a polling client to allow opportunities for you all to engage and share your ideas, and I look forward to hearing from you all in the Q&amp;A or throughout the day about how you think these ideas might work in the USF context or better ideas that you have that align with opportunities in the Libraries and on campus. </a:t>
            </a:r>
          </a:p>
        </p:txBody>
      </p:sp>
      <p:sp>
        <p:nvSpPr>
          <p:cNvPr id="4" name="Slide Number Placeholder 3"/>
          <p:cNvSpPr>
            <a:spLocks noGrp="1"/>
          </p:cNvSpPr>
          <p:nvPr>
            <p:ph type="sldNum" sz="quarter" idx="5"/>
          </p:nvPr>
        </p:nvSpPr>
        <p:spPr/>
        <p:txBody>
          <a:bodyPr/>
          <a:lstStyle/>
          <a:p>
            <a:fld id="{D4E61909-6C7A-CD47-A848-7C3444861D34}" type="slidenum">
              <a:rPr lang="en-US" smtClean="0"/>
              <a:t>2</a:t>
            </a:fld>
            <a:endParaRPr lang="en-US"/>
          </a:p>
        </p:txBody>
      </p:sp>
    </p:spTree>
    <p:extLst>
      <p:ext uri="{BB962C8B-B14F-4D97-AF65-F5344CB8AC3E}">
        <p14:creationId xmlns:p14="http://schemas.microsoft.com/office/powerpoint/2010/main" val="300386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I’ll just take a quick minute to give some background about myself and who I am. Theoretically everyone has seen my CV and cover letter. I have a background in English, but while I was getting my MSLS, I got particularly interested in public health. I’ve worked as the Community Workshop Series coordinator at UNC, and I have an article in Library Trends about that experience that I’ll share at the end of the presentation. I’ve worked for a non-profit in NC advancing equity and social justice throughout the state, as a photographer for the North Carolina AIDS Action Network, and with a startup working to provide consumer health information. But we’re also all people outside of work. I like fantasy novels, and have a particularly tendency to choose not-so-great-ones, and I love both Gilmore and Gossip Girls, I like board games, especially when they’re unnecessarily complicated and have multiple rulebooks, which is likely related to my love of documentation. I love to bake, especially pastries. The image on the right is a photo of me taken by my brother.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4E61909-6C7A-CD47-A848-7C3444861D34}" type="slidenum">
              <a:rPr lang="en-US" smtClean="0"/>
              <a:t>3</a:t>
            </a:fld>
            <a:endParaRPr lang="en-US"/>
          </a:p>
        </p:txBody>
      </p:sp>
    </p:spTree>
    <p:extLst>
      <p:ext uri="{BB962C8B-B14F-4D97-AF65-F5344CB8AC3E}">
        <p14:creationId xmlns:p14="http://schemas.microsoft.com/office/powerpoint/2010/main" val="416713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 also just like to quickly share a quote that I really enjoy. During an online talk, Ruth Wilson Gilmore, who is an abolitionist geographer, said “sit on committees that make decisions, not committees that make reports.” I just really like the way that she centers decision-making, and I appreciate that ethos as well. I think it’s always important to keep this focus. For data- or evidence-informed decision-making, I think it’s also important to continually think about the decision we’re trying to make rather than the data or evidence we’re trying to gather. It’s important to weight the stakes, impact, and </a:t>
            </a:r>
            <a:r>
              <a:rPr lang="en-US" sz="1200" kern="1200" dirty="0" err="1">
                <a:solidFill>
                  <a:schemeClr val="tx1"/>
                </a:solidFill>
                <a:effectLst/>
                <a:latin typeface="+mn-lt"/>
                <a:ea typeface="+mn-ea"/>
                <a:cs typeface="+mn-cs"/>
              </a:rPr>
              <a:t>takesies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backsies</a:t>
            </a:r>
            <a:r>
              <a:rPr lang="en-US" sz="1200" kern="1200" dirty="0">
                <a:solidFill>
                  <a:schemeClr val="tx1"/>
                </a:solidFill>
                <a:effectLst/>
                <a:latin typeface="+mn-lt"/>
                <a:ea typeface="+mn-ea"/>
                <a:cs typeface="+mn-cs"/>
              </a:rPr>
              <a:t>-ness of a decision and make sure the time we’re investing in data or evidence gathering is warranted for a particular decision. I will also say that I prefer the term evidence-informed decision-making over evidence-based decision-making because we aren’t the </a:t>
            </a:r>
            <a:r>
              <a:rPr lang="en-US" sz="1200" kern="1200" dirty="0" err="1">
                <a:solidFill>
                  <a:schemeClr val="tx1"/>
                </a:solidFill>
                <a:effectLst/>
                <a:latin typeface="+mn-lt"/>
                <a:ea typeface="+mn-ea"/>
                <a:cs typeface="+mn-cs"/>
              </a:rPr>
              <a:t>borg</a:t>
            </a:r>
            <a:r>
              <a:rPr lang="en-US" sz="1200" kern="1200" dirty="0">
                <a:solidFill>
                  <a:schemeClr val="tx1"/>
                </a:solidFill>
                <a:effectLst/>
                <a:latin typeface="+mn-lt"/>
                <a:ea typeface="+mn-ea"/>
                <a:cs typeface="+mn-cs"/>
              </a:rPr>
              <a:t> and because sometimes I think in order to be innovative, we have to be willing to try new things that might make sense intuitively but aren’t immediately backed by data. While always avoiding what Lisa </a:t>
            </a:r>
            <a:r>
              <a:rPr lang="en-US" sz="1200" kern="1200" dirty="0" err="1">
                <a:solidFill>
                  <a:schemeClr val="tx1"/>
                </a:solidFill>
                <a:effectLst/>
                <a:latin typeface="+mn-lt"/>
                <a:ea typeface="+mn-ea"/>
                <a:cs typeface="+mn-cs"/>
              </a:rPr>
              <a:t>Janicke</a:t>
            </a:r>
            <a:r>
              <a:rPr lang="en-US" sz="1200" kern="1200" dirty="0">
                <a:solidFill>
                  <a:schemeClr val="tx1"/>
                </a:solidFill>
                <a:effectLst/>
                <a:latin typeface="+mn-lt"/>
                <a:ea typeface="+mn-ea"/>
                <a:cs typeface="+mn-cs"/>
              </a:rPr>
              <a:t> Hinchcliffe calls decision-based evidence-making. The image on the right by Stephan </a:t>
            </a:r>
            <a:r>
              <a:rPr lang="en-US" sz="1200" kern="1200" dirty="0" err="1">
                <a:solidFill>
                  <a:schemeClr val="tx1"/>
                </a:solidFill>
                <a:effectLst/>
                <a:latin typeface="+mn-lt"/>
                <a:ea typeface="+mn-ea"/>
                <a:cs typeface="+mn-cs"/>
              </a:rPr>
              <a:t>Röhl</a:t>
            </a:r>
            <a:r>
              <a:rPr lang="en-US" sz="1200" kern="1200" dirty="0">
                <a:solidFill>
                  <a:schemeClr val="tx1"/>
                </a:solidFill>
                <a:effectLst/>
                <a:latin typeface="+mn-lt"/>
                <a:ea typeface="+mn-ea"/>
                <a:cs typeface="+mn-cs"/>
              </a:rPr>
              <a:t> is of Ruth Wilson Gilmore presenting at a podium.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4E61909-6C7A-CD47-A848-7C3444861D34}" type="slidenum">
              <a:rPr lang="en-US" smtClean="0"/>
              <a:t>4</a:t>
            </a:fld>
            <a:endParaRPr lang="en-US"/>
          </a:p>
        </p:txBody>
      </p:sp>
    </p:spTree>
    <p:extLst>
      <p:ext uri="{BB962C8B-B14F-4D97-AF65-F5344CB8AC3E}">
        <p14:creationId xmlns:p14="http://schemas.microsoft.com/office/powerpoint/2010/main" val="365508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Great, so with that I’ll move more into the actual presentation and provide just a bit of context.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4E61909-6C7A-CD47-A848-7C3444861D34}" type="slidenum">
              <a:rPr lang="en-US" smtClean="0"/>
              <a:t>5</a:t>
            </a:fld>
            <a:endParaRPr lang="en-US"/>
          </a:p>
        </p:txBody>
      </p:sp>
    </p:spTree>
    <p:extLst>
      <p:ext uri="{BB962C8B-B14F-4D97-AF65-F5344CB8AC3E}">
        <p14:creationId xmlns:p14="http://schemas.microsoft.com/office/powerpoint/2010/main" val="2232540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my obligatory inclusion of the presentation prompt, which I’ll just quickly read. </a:t>
            </a:r>
            <a:endParaRPr lang="en-US" dirty="0"/>
          </a:p>
        </p:txBody>
      </p:sp>
      <p:sp>
        <p:nvSpPr>
          <p:cNvPr id="4" name="Slide Number Placeholder 3"/>
          <p:cNvSpPr>
            <a:spLocks noGrp="1"/>
          </p:cNvSpPr>
          <p:nvPr>
            <p:ph type="sldNum" sz="quarter" idx="5"/>
          </p:nvPr>
        </p:nvSpPr>
        <p:spPr/>
        <p:txBody>
          <a:bodyPr/>
          <a:lstStyle/>
          <a:p>
            <a:fld id="{D4E61909-6C7A-CD47-A848-7C3444861D34}" type="slidenum">
              <a:rPr lang="en-US" smtClean="0"/>
              <a:t>6</a:t>
            </a:fld>
            <a:endParaRPr lang="en-US"/>
          </a:p>
        </p:txBody>
      </p:sp>
    </p:spTree>
    <p:extLst>
      <p:ext uri="{BB962C8B-B14F-4D97-AF65-F5344CB8AC3E}">
        <p14:creationId xmlns:p14="http://schemas.microsoft.com/office/powerpoint/2010/main" val="22692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just quickly pull out the term student success here and provide a definition. While I think student success initiatives are often focused on undergraduate students, I think this approach applies for both graduate student success and faculty success (even if faculty aren’t students). </a:t>
            </a:r>
          </a:p>
        </p:txBody>
      </p:sp>
      <p:sp>
        <p:nvSpPr>
          <p:cNvPr id="4" name="Slide Number Placeholder 3"/>
          <p:cNvSpPr>
            <a:spLocks noGrp="1"/>
          </p:cNvSpPr>
          <p:nvPr>
            <p:ph type="sldNum" sz="quarter" idx="5"/>
          </p:nvPr>
        </p:nvSpPr>
        <p:spPr/>
        <p:txBody>
          <a:bodyPr/>
          <a:lstStyle/>
          <a:p>
            <a:fld id="{D4E61909-6C7A-CD47-A848-7C3444861D34}" type="slidenum">
              <a:rPr lang="en-US" smtClean="0"/>
              <a:t>7</a:t>
            </a:fld>
            <a:endParaRPr lang="en-US"/>
          </a:p>
        </p:txBody>
      </p:sp>
    </p:spTree>
    <p:extLst>
      <p:ext uri="{BB962C8B-B14F-4D97-AF65-F5344CB8AC3E}">
        <p14:creationId xmlns:p14="http://schemas.microsoft.com/office/powerpoint/2010/main" val="1038929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with that Educause also highlights three pillars of student success: whole student, advising and co-curricular supports, and student success technology. I won’t really talk about this third one since I think that’s mainly a specific focus of Educause, but I think these first two pillars are useful for both graduate student and faculty success as we think about them as whole people with lives and goals outside of getting tenure-track positions, writing books, and getting tenure, and thinking about campus partnerships to build support for graduate students and faculty. There’s graduate advising and support, teaching and research centers, and mentorship and support for faculty frequently available, but how can the Library situate itself as a true partner in this endeavor. I think this piece about the whole student or the whole person is also really important, not just for students and faculty but also all of us as library workers. Person-centered management applies this idea similarly recognizing that we are whole people with lives outside of wok, and we can’t just entirely separate those things to always be productive people despite what is happening outside of wok. This is similarly impossible for our faculty and students. I still remember jokes as an undergrad about how you weren’t supposed to break up with a significant other anywhere near finals week. But, I think in some ways, this understanding hasn’t entirely permeated library spaces for management or for supporting our users. I was at a talk recently where a library was working to build space for their student success department on campus and were thinking about ways to collaborate, and the presenters argued that the student success center was really focused on the whole student whereas the library was focused specifically on their research success. And, the more I think about this, the more difficult it becomes for me to separate aspects of success and to compartmentalize parts of people to prioritize success in a single area. And, I say this while recognizing that scope creep is an issue in library work broadly, but I think there are ways to navigate partnerships for student success without that creep.  </a:t>
            </a:r>
          </a:p>
          <a:p>
            <a:endParaRPr lang="en-US" dirty="0"/>
          </a:p>
          <a:p>
            <a:r>
              <a:rPr lang="en-US" dirty="0"/>
              <a:t>Areas of Focus: </a:t>
            </a:r>
          </a:p>
          <a:p>
            <a:endParaRPr lang="en-US" dirty="0"/>
          </a:p>
          <a:p>
            <a:r>
              <a:rPr lang="en-US" sz="1200" b="0" i="1" kern="1200" dirty="0">
                <a:solidFill>
                  <a:schemeClr val="tx1"/>
                </a:solidFill>
                <a:effectLst/>
                <a:latin typeface="+mn-lt"/>
                <a:ea typeface="+mn-ea"/>
                <a:cs typeface="+mn-cs"/>
              </a:rPr>
              <a:t>Organizational and Culture Change:</a:t>
            </a:r>
            <a:r>
              <a:rPr lang="en-US" sz="1200" b="0" i="0" kern="1200" dirty="0">
                <a:solidFill>
                  <a:schemeClr val="tx1"/>
                </a:solidFill>
                <a:effectLst/>
                <a:latin typeface="+mn-lt"/>
                <a:ea typeface="+mn-ea"/>
                <a:cs typeface="+mn-cs"/>
              </a:rPr>
              <a:t> Change the organizational structure as required to effect a reorientation toward students, which might mean a shift away from rankings, research, or other institutionally focused activities that have been embedded in the institutional culture for decades.</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Leadership and Change Management:</a:t>
            </a:r>
            <a:r>
              <a:rPr lang="en-US" sz="1200" b="0" i="0" kern="1200" dirty="0">
                <a:solidFill>
                  <a:schemeClr val="tx1"/>
                </a:solidFill>
                <a:effectLst/>
                <a:latin typeface="+mn-lt"/>
                <a:ea typeface="+mn-ea"/>
                <a:cs typeface="+mn-cs"/>
              </a:rPr>
              <a:t> Clearly define outcomes, and align the institution toward this shared goal; inspire and reinforce behavior changes in individuals and teams to get there.</a:t>
            </a:r>
          </a:p>
          <a:p>
            <a:endParaRPr lang="en-US" dirty="0"/>
          </a:p>
        </p:txBody>
      </p:sp>
      <p:sp>
        <p:nvSpPr>
          <p:cNvPr id="4" name="Slide Number Placeholder 3"/>
          <p:cNvSpPr>
            <a:spLocks noGrp="1"/>
          </p:cNvSpPr>
          <p:nvPr>
            <p:ph type="sldNum" sz="quarter" idx="5"/>
          </p:nvPr>
        </p:nvSpPr>
        <p:spPr/>
        <p:txBody>
          <a:bodyPr/>
          <a:lstStyle/>
          <a:p>
            <a:fld id="{D4E61909-6C7A-CD47-A848-7C3444861D34}" type="slidenum">
              <a:rPr lang="en-US" smtClean="0"/>
              <a:t>8</a:t>
            </a:fld>
            <a:endParaRPr lang="en-US"/>
          </a:p>
        </p:txBody>
      </p:sp>
    </p:spTree>
    <p:extLst>
      <p:ext uri="{BB962C8B-B14F-4D97-AF65-F5344CB8AC3E}">
        <p14:creationId xmlns:p14="http://schemas.microsoft.com/office/powerpoint/2010/main" val="295401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now I’ll move into sharing a general ethos and attempt to quickly discuss five key concepts that inform my work and my approach to research &amp; instruction that I think are also effectively aligned with graduate student and faculty success. </a:t>
            </a:r>
          </a:p>
        </p:txBody>
      </p:sp>
      <p:sp>
        <p:nvSpPr>
          <p:cNvPr id="4" name="Slide Number Placeholder 3"/>
          <p:cNvSpPr>
            <a:spLocks noGrp="1"/>
          </p:cNvSpPr>
          <p:nvPr>
            <p:ph type="sldNum" sz="quarter" idx="5"/>
          </p:nvPr>
        </p:nvSpPr>
        <p:spPr/>
        <p:txBody>
          <a:bodyPr/>
          <a:lstStyle/>
          <a:p>
            <a:fld id="{D4E61909-6C7A-CD47-A848-7C3444861D34}" type="slidenum">
              <a:rPr lang="en-US" smtClean="0"/>
              <a:t>9</a:t>
            </a:fld>
            <a:endParaRPr lang="en-US"/>
          </a:p>
        </p:txBody>
      </p:sp>
    </p:spTree>
    <p:extLst>
      <p:ext uri="{BB962C8B-B14F-4D97-AF65-F5344CB8AC3E}">
        <p14:creationId xmlns:p14="http://schemas.microsoft.com/office/powerpoint/2010/main" val="175222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14F6-C64D-3243-8C02-AD9861671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D7A614-D4C0-9B44-AE96-A6E290EA00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A830D0-0E92-D846-B4F3-AA3E4E7EE89C}"/>
              </a:ext>
            </a:extLst>
          </p:cNvPr>
          <p:cNvSpPr>
            <a:spLocks noGrp="1"/>
          </p:cNvSpPr>
          <p:nvPr>
            <p:ph type="dt" sz="half" idx="10"/>
          </p:nvPr>
        </p:nvSpPr>
        <p:spPr/>
        <p:txBody>
          <a:bodyPr/>
          <a:lstStyle/>
          <a:p>
            <a:fld id="{8A2AE183-1662-1A43-9475-8674B93708D9}" type="datetimeFigureOut">
              <a:rPr lang="en-US" smtClean="0"/>
              <a:t>9/14/22</a:t>
            </a:fld>
            <a:endParaRPr lang="en-US"/>
          </a:p>
        </p:txBody>
      </p:sp>
      <p:sp>
        <p:nvSpPr>
          <p:cNvPr id="5" name="Footer Placeholder 4">
            <a:extLst>
              <a:ext uri="{FF2B5EF4-FFF2-40B4-BE49-F238E27FC236}">
                <a16:creationId xmlns:a16="http://schemas.microsoft.com/office/drawing/2014/main" id="{9DAFC6FE-179B-8D40-AE34-123BE053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BCEBD-8ABC-9345-B74F-41224A71EF45}"/>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26036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2755-B17C-6647-98D0-605F10929D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AF6D7-5699-4046-8659-789D4B682C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D1B1E-CAA5-2940-A48B-FCD96E24FC85}"/>
              </a:ext>
            </a:extLst>
          </p:cNvPr>
          <p:cNvSpPr>
            <a:spLocks noGrp="1"/>
          </p:cNvSpPr>
          <p:nvPr>
            <p:ph type="dt" sz="half" idx="10"/>
          </p:nvPr>
        </p:nvSpPr>
        <p:spPr/>
        <p:txBody>
          <a:bodyPr/>
          <a:lstStyle/>
          <a:p>
            <a:fld id="{8A2AE183-1662-1A43-9475-8674B93708D9}" type="datetimeFigureOut">
              <a:rPr lang="en-US" smtClean="0"/>
              <a:t>9/14/22</a:t>
            </a:fld>
            <a:endParaRPr lang="en-US"/>
          </a:p>
        </p:txBody>
      </p:sp>
      <p:sp>
        <p:nvSpPr>
          <p:cNvPr id="5" name="Footer Placeholder 4">
            <a:extLst>
              <a:ext uri="{FF2B5EF4-FFF2-40B4-BE49-F238E27FC236}">
                <a16:creationId xmlns:a16="http://schemas.microsoft.com/office/drawing/2014/main" id="{5AFEBED2-E6A7-474B-8EDC-38B9C3639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01A0C-64D7-D346-9462-5984B6C11A21}"/>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71122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811E2D-125C-1645-A773-302802FFB8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822069-B74A-D444-910D-2381E09D36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9ACB4-FEEE-9C47-96D1-60A332662AC8}"/>
              </a:ext>
            </a:extLst>
          </p:cNvPr>
          <p:cNvSpPr>
            <a:spLocks noGrp="1"/>
          </p:cNvSpPr>
          <p:nvPr>
            <p:ph type="dt" sz="half" idx="10"/>
          </p:nvPr>
        </p:nvSpPr>
        <p:spPr/>
        <p:txBody>
          <a:bodyPr/>
          <a:lstStyle/>
          <a:p>
            <a:fld id="{8A2AE183-1662-1A43-9475-8674B93708D9}" type="datetimeFigureOut">
              <a:rPr lang="en-US" smtClean="0"/>
              <a:t>9/14/22</a:t>
            </a:fld>
            <a:endParaRPr lang="en-US"/>
          </a:p>
        </p:txBody>
      </p:sp>
      <p:sp>
        <p:nvSpPr>
          <p:cNvPr id="5" name="Footer Placeholder 4">
            <a:extLst>
              <a:ext uri="{FF2B5EF4-FFF2-40B4-BE49-F238E27FC236}">
                <a16:creationId xmlns:a16="http://schemas.microsoft.com/office/drawing/2014/main" id="{4E14F626-B416-8249-B18A-34EC3842C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5A914-6792-454E-B9F3-885A6768346D}"/>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812031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2AE183-1662-1A43-9475-8674B93708D9}" type="datetimeFigureOut">
              <a:rPr lang="en-US" smtClean="0"/>
              <a:t>9/14/22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003409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AE183-1662-1A43-9475-8674B93708D9}" type="datetimeFigureOut">
              <a:rPr lang="en-US" smtClean="0"/>
              <a:t>9/14/22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2144164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2AE183-1662-1A43-9475-8674B93708D9}" type="datetimeFigureOut">
              <a:rPr lang="en-US" smtClean="0"/>
              <a:t>9/14/22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898050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2AE183-1662-1A43-9475-8674B93708D9}" type="datetimeFigureOut">
              <a:rPr lang="en-US" smtClean="0"/>
              <a:t>9/14/22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77296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2AE183-1662-1A43-9475-8674B93708D9}" type="datetimeFigureOut">
              <a:rPr lang="en-US" smtClean="0"/>
              <a:t>9/14/22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4067974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2AE183-1662-1A43-9475-8674B93708D9}" type="datetimeFigureOut">
              <a:rPr lang="en-US" smtClean="0"/>
              <a:t>9/14/22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73961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AE183-1662-1A43-9475-8674B93708D9}" type="datetimeFigureOut">
              <a:rPr lang="en-US" smtClean="0"/>
              <a:t>9/14/22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792941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2AE183-1662-1A43-9475-8674B93708D9}" type="datetimeFigureOut">
              <a:rPr lang="en-US" smtClean="0"/>
              <a:t>9/14/22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418207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FC3E-275F-104C-84C1-3201B17A6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920C55-F65E-4848-A13B-DF52FA75F5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B89B3-43BE-1F4E-8F6A-129008AAAAD6}"/>
              </a:ext>
            </a:extLst>
          </p:cNvPr>
          <p:cNvSpPr>
            <a:spLocks noGrp="1"/>
          </p:cNvSpPr>
          <p:nvPr>
            <p:ph type="dt" sz="half" idx="10"/>
          </p:nvPr>
        </p:nvSpPr>
        <p:spPr/>
        <p:txBody>
          <a:bodyPr/>
          <a:lstStyle/>
          <a:p>
            <a:fld id="{8A2AE183-1662-1A43-9475-8674B93708D9}" type="datetimeFigureOut">
              <a:rPr lang="en-US" smtClean="0"/>
              <a:t>9/14/22</a:t>
            </a:fld>
            <a:endParaRPr lang="en-US"/>
          </a:p>
        </p:txBody>
      </p:sp>
      <p:sp>
        <p:nvSpPr>
          <p:cNvPr id="5" name="Footer Placeholder 4">
            <a:extLst>
              <a:ext uri="{FF2B5EF4-FFF2-40B4-BE49-F238E27FC236}">
                <a16:creationId xmlns:a16="http://schemas.microsoft.com/office/drawing/2014/main" id="{122D4EC8-019C-E64C-91E9-837272403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5136D-2D8C-C240-B2F1-BB60AC431B42}"/>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6487763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2AE183-1662-1A43-9475-8674B93708D9}" type="datetimeFigureOut">
              <a:rPr lang="en-US" smtClean="0"/>
              <a:t>9/14/22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2575797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AE183-1662-1A43-9475-8674B93708D9}" type="datetimeFigureOut">
              <a:rPr lang="en-US" smtClean="0"/>
              <a:t>9/14/22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64025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AE183-1662-1A43-9475-8674B93708D9}" type="datetimeFigureOut">
              <a:rPr lang="en-US" smtClean="0"/>
              <a:t>9/14/22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9552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440B-B93C-3944-A75D-2C1B686A4D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B6672F-081D-0647-845A-428691DB2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6BB4A2-BBDC-D745-8521-EABDD7B279CE}"/>
              </a:ext>
            </a:extLst>
          </p:cNvPr>
          <p:cNvSpPr>
            <a:spLocks noGrp="1"/>
          </p:cNvSpPr>
          <p:nvPr>
            <p:ph type="dt" sz="half" idx="10"/>
          </p:nvPr>
        </p:nvSpPr>
        <p:spPr/>
        <p:txBody>
          <a:bodyPr/>
          <a:lstStyle/>
          <a:p>
            <a:fld id="{8A2AE183-1662-1A43-9475-8674B93708D9}" type="datetimeFigureOut">
              <a:rPr lang="en-US" smtClean="0"/>
              <a:t>9/14/22</a:t>
            </a:fld>
            <a:endParaRPr lang="en-US"/>
          </a:p>
        </p:txBody>
      </p:sp>
      <p:sp>
        <p:nvSpPr>
          <p:cNvPr id="5" name="Footer Placeholder 4">
            <a:extLst>
              <a:ext uri="{FF2B5EF4-FFF2-40B4-BE49-F238E27FC236}">
                <a16:creationId xmlns:a16="http://schemas.microsoft.com/office/drawing/2014/main" id="{406A9A0E-44AF-BE47-B8B4-B4838BFB5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09C93-74A1-B34C-AF0E-D0966F98317E}"/>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6010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6FF8-4525-6140-AC16-9F9E2C5905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1F966E-BCB0-9242-9BB2-89BC6FF90D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1275C6-3246-4140-AA3C-AAC25F85D0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60EFFE-98AB-E541-8065-818E5E5E770D}"/>
              </a:ext>
            </a:extLst>
          </p:cNvPr>
          <p:cNvSpPr>
            <a:spLocks noGrp="1"/>
          </p:cNvSpPr>
          <p:nvPr>
            <p:ph type="dt" sz="half" idx="10"/>
          </p:nvPr>
        </p:nvSpPr>
        <p:spPr/>
        <p:txBody>
          <a:bodyPr/>
          <a:lstStyle/>
          <a:p>
            <a:fld id="{8A2AE183-1662-1A43-9475-8674B93708D9}" type="datetimeFigureOut">
              <a:rPr lang="en-US" smtClean="0"/>
              <a:t>9/14/22</a:t>
            </a:fld>
            <a:endParaRPr lang="en-US"/>
          </a:p>
        </p:txBody>
      </p:sp>
      <p:sp>
        <p:nvSpPr>
          <p:cNvPr id="6" name="Footer Placeholder 5">
            <a:extLst>
              <a:ext uri="{FF2B5EF4-FFF2-40B4-BE49-F238E27FC236}">
                <a16:creationId xmlns:a16="http://schemas.microsoft.com/office/drawing/2014/main" id="{D48EC03B-83F0-AB41-8759-1D63D279A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6BF98-F015-6347-A05C-AC6C11C7D25E}"/>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95530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632D-EFC0-414F-82C1-5485D09690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49AE2C-2AB0-8842-BD74-E0B5B3E0D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708102-CAF0-F34A-94EE-6E67E5A059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E32BE-5487-2345-9C56-0F536CDC5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7CD4C-E949-A341-A112-9049850B2E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A6292B-5415-DF45-BEB8-14120C5B401B}"/>
              </a:ext>
            </a:extLst>
          </p:cNvPr>
          <p:cNvSpPr>
            <a:spLocks noGrp="1"/>
          </p:cNvSpPr>
          <p:nvPr>
            <p:ph type="dt" sz="half" idx="10"/>
          </p:nvPr>
        </p:nvSpPr>
        <p:spPr/>
        <p:txBody>
          <a:bodyPr/>
          <a:lstStyle/>
          <a:p>
            <a:fld id="{8A2AE183-1662-1A43-9475-8674B93708D9}" type="datetimeFigureOut">
              <a:rPr lang="en-US" smtClean="0"/>
              <a:t>9/14/22</a:t>
            </a:fld>
            <a:endParaRPr lang="en-US"/>
          </a:p>
        </p:txBody>
      </p:sp>
      <p:sp>
        <p:nvSpPr>
          <p:cNvPr id="8" name="Footer Placeholder 7">
            <a:extLst>
              <a:ext uri="{FF2B5EF4-FFF2-40B4-BE49-F238E27FC236}">
                <a16:creationId xmlns:a16="http://schemas.microsoft.com/office/drawing/2014/main" id="{87ABBA4B-6730-464C-90AE-3A47CBFB27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309E3-6C15-6740-82A8-E72B4CEE35EB}"/>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33860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12BF-2D1A-D341-97C8-CFD2CBDC61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EC029C-FFCE-4245-87FE-7DA83608FF75}"/>
              </a:ext>
            </a:extLst>
          </p:cNvPr>
          <p:cNvSpPr>
            <a:spLocks noGrp="1"/>
          </p:cNvSpPr>
          <p:nvPr>
            <p:ph type="dt" sz="half" idx="10"/>
          </p:nvPr>
        </p:nvSpPr>
        <p:spPr/>
        <p:txBody>
          <a:bodyPr/>
          <a:lstStyle/>
          <a:p>
            <a:fld id="{8A2AE183-1662-1A43-9475-8674B93708D9}" type="datetimeFigureOut">
              <a:rPr lang="en-US" smtClean="0"/>
              <a:t>9/14/22</a:t>
            </a:fld>
            <a:endParaRPr lang="en-US"/>
          </a:p>
        </p:txBody>
      </p:sp>
      <p:sp>
        <p:nvSpPr>
          <p:cNvPr id="4" name="Footer Placeholder 3">
            <a:extLst>
              <a:ext uri="{FF2B5EF4-FFF2-40B4-BE49-F238E27FC236}">
                <a16:creationId xmlns:a16="http://schemas.microsoft.com/office/drawing/2014/main" id="{4E077687-9225-CB48-A2BE-70F5FDE94A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8156B-D1AB-E64A-B719-DCA79C8AC394}"/>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27809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74508-7E95-4C49-B65E-E126247899A5}"/>
              </a:ext>
            </a:extLst>
          </p:cNvPr>
          <p:cNvSpPr>
            <a:spLocks noGrp="1"/>
          </p:cNvSpPr>
          <p:nvPr>
            <p:ph type="dt" sz="half" idx="10"/>
          </p:nvPr>
        </p:nvSpPr>
        <p:spPr/>
        <p:txBody>
          <a:bodyPr/>
          <a:lstStyle/>
          <a:p>
            <a:fld id="{8A2AE183-1662-1A43-9475-8674B93708D9}" type="datetimeFigureOut">
              <a:rPr lang="en-US" smtClean="0"/>
              <a:t>9/14/22</a:t>
            </a:fld>
            <a:endParaRPr lang="en-US"/>
          </a:p>
        </p:txBody>
      </p:sp>
      <p:sp>
        <p:nvSpPr>
          <p:cNvPr id="3" name="Footer Placeholder 2">
            <a:extLst>
              <a:ext uri="{FF2B5EF4-FFF2-40B4-BE49-F238E27FC236}">
                <a16:creationId xmlns:a16="http://schemas.microsoft.com/office/drawing/2014/main" id="{35989D11-5E5D-1D48-85B5-F5D3C9BD7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D6BD7B-7169-7E4F-ACE8-C97C64A3E5DB}"/>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230264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E1B5-52B0-FF4C-AFE3-CB037C68E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11B611-07BA-C543-9214-58544054E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48D377-FCB7-5949-9F82-968229B0D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218FEE-A080-FE4C-97F6-5D0E6AEC3B1A}"/>
              </a:ext>
            </a:extLst>
          </p:cNvPr>
          <p:cNvSpPr>
            <a:spLocks noGrp="1"/>
          </p:cNvSpPr>
          <p:nvPr>
            <p:ph type="dt" sz="half" idx="10"/>
          </p:nvPr>
        </p:nvSpPr>
        <p:spPr/>
        <p:txBody>
          <a:bodyPr/>
          <a:lstStyle/>
          <a:p>
            <a:fld id="{8A2AE183-1662-1A43-9475-8674B93708D9}" type="datetimeFigureOut">
              <a:rPr lang="en-US" smtClean="0"/>
              <a:t>9/14/22</a:t>
            </a:fld>
            <a:endParaRPr lang="en-US"/>
          </a:p>
        </p:txBody>
      </p:sp>
      <p:sp>
        <p:nvSpPr>
          <p:cNvPr id="6" name="Footer Placeholder 5">
            <a:extLst>
              <a:ext uri="{FF2B5EF4-FFF2-40B4-BE49-F238E27FC236}">
                <a16:creationId xmlns:a16="http://schemas.microsoft.com/office/drawing/2014/main" id="{F82E22B4-342A-7D43-AA9D-9B3BFE2C3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3A305-21DA-F24B-AC4F-526FE898949F}"/>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244047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2AB5-749F-FD47-A122-2AB4DC640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A5588F-01E6-E646-8D83-B09E9FF4EA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CAA29A-758D-1E4C-B3D3-5FDED155E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F5F752-FB9D-5946-AE97-395AD3A13DBB}"/>
              </a:ext>
            </a:extLst>
          </p:cNvPr>
          <p:cNvSpPr>
            <a:spLocks noGrp="1"/>
          </p:cNvSpPr>
          <p:nvPr>
            <p:ph type="dt" sz="half" idx="10"/>
          </p:nvPr>
        </p:nvSpPr>
        <p:spPr/>
        <p:txBody>
          <a:bodyPr/>
          <a:lstStyle/>
          <a:p>
            <a:fld id="{8A2AE183-1662-1A43-9475-8674B93708D9}" type="datetimeFigureOut">
              <a:rPr lang="en-US" smtClean="0"/>
              <a:t>9/14/22</a:t>
            </a:fld>
            <a:endParaRPr lang="en-US"/>
          </a:p>
        </p:txBody>
      </p:sp>
      <p:sp>
        <p:nvSpPr>
          <p:cNvPr id="6" name="Footer Placeholder 5">
            <a:extLst>
              <a:ext uri="{FF2B5EF4-FFF2-40B4-BE49-F238E27FC236}">
                <a16:creationId xmlns:a16="http://schemas.microsoft.com/office/drawing/2014/main" id="{0CD6F81A-4718-114F-B3C3-BF99D0E25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48F48-9FB3-7348-8C0A-BFC396BBAA59}"/>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59691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AD344C-89E9-074B-9C6E-AFF0205B9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97F90-7565-634E-9E99-127E3F623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D215A-402F-2F49-9F58-838E04B99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E183-1662-1A43-9475-8674B93708D9}" type="datetimeFigureOut">
              <a:rPr lang="en-US" smtClean="0"/>
              <a:t>9/14/22</a:t>
            </a:fld>
            <a:endParaRPr lang="en-US"/>
          </a:p>
        </p:txBody>
      </p:sp>
      <p:sp>
        <p:nvSpPr>
          <p:cNvPr id="5" name="Footer Placeholder 4">
            <a:extLst>
              <a:ext uri="{FF2B5EF4-FFF2-40B4-BE49-F238E27FC236}">
                <a16:creationId xmlns:a16="http://schemas.microsoft.com/office/drawing/2014/main" id="{88EB1709-88D5-0D47-9619-47942A852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BC2B68-4EE7-C34F-9A0A-34342A0362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ED122-3CD9-6D40-9EC7-D22AC997D1D6}" type="slidenum">
              <a:rPr lang="en-US" smtClean="0"/>
              <a:t>‹#›</a:t>
            </a:fld>
            <a:endParaRPr lang="en-US"/>
          </a:p>
        </p:txBody>
      </p:sp>
    </p:spTree>
    <p:extLst>
      <p:ext uri="{BB962C8B-B14F-4D97-AF65-F5344CB8AC3E}">
        <p14:creationId xmlns:p14="http://schemas.microsoft.com/office/powerpoint/2010/main" val="3213270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E183-1662-1A43-9475-8674B93708D9}" type="datetimeFigureOut">
              <a:rPr lang="en-US" smtClean="0"/>
              <a:t>9/14/22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ED122-3CD9-6D40-9EC7-D22AC997D1D6}" type="slidenum">
              <a:rPr lang="en-US" smtClean="0"/>
              <a:t>‹#›</a:t>
            </a:fld>
            <a:endParaRPr lang="en-US"/>
          </a:p>
        </p:txBody>
      </p:sp>
    </p:spTree>
    <p:extLst>
      <p:ext uri="{BB962C8B-B14F-4D97-AF65-F5344CB8AC3E}">
        <p14:creationId xmlns:p14="http://schemas.microsoft.com/office/powerpoint/2010/main" val="32536100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cademic.mattweiric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mailto:matt@mattweirick.com" TargetMode="External"/><Relationship Id="rId3" Type="http://schemas.openxmlformats.org/officeDocument/2006/relationships/image" Target="../media/image28.jpg"/><Relationship Id="rId7" Type="http://schemas.openxmlformats.org/officeDocument/2006/relationships/image" Target="../media/image30.png"/><Relationship Id="rId12" Type="http://schemas.openxmlformats.org/officeDocument/2006/relationships/hyperlink" Target="https://academic.mattweirick.com/talks/2022-09-15-usf-presentatio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academic.mattweirick.com/" TargetMode="External"/><Relationship Id="rId11" Type="http://schemas.openxmlformats.org/officeDocument/2006/relationships/hyperlink" Target="https://academic.mattweirick.com/files/usf-presentation-20220915.pptx" TargetMode="External"/><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1.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https://unsplash.com/s/photos/agenda?utm_source=unsplash&amp;utm_medium=referral&amp;utm_content=creditCopyText" TargetMode="External"/><Relationship Id="rId4" Type="http://schemas.openxmlformats.org/officeDocument/2006/relationships/hyperlink" Target="https://unsplash.com/@esteejanssens?utm_source=unsplash&amp;utm_medium=referral&amp;utm_content=creditCopyTex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hyperlink" Target="https://creativecommons.org/licenses/by-sa/2.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F26E3-DF7E-334C-B7B2-A98E0F856572}"/>
              </a:ext>
            </a:extLst>
          </p:cNvPr>
          <p:cNvSpPr>
            <a:spLocks noGrp="1"/>
          </p:cNvSpPr>
          <p:nvPr>
            <p:ph type="ctrTitle"/>
          </p:nvPr>
        </p:nvSpPr>
        <p:spPr>
          <a:xfrm>
            <a:off x="890338" y="640080"/>
            <a:ext cx="4316662" cy="3566160"/>
          </a:xfrm>
        </p:spPr>
        <p:txBody>
          <a:bodyPr anchor="b">
            <a:normAutofit fontScale="90000"/>
          </a:bodyPr>
          <a:lstStyle/>
          <a:p>
            <a:pPr algn="l"/>
            <a:r>
              <a:rPr lang="en-US" sz="5400" dirty="0"/>
              <a:t>A Vision for Contributing to Faculty &amp; Graduate Student Success</a:t>
            </a:r>
          </a:p>
        </p:txBody>
      </p:sp>
      <p:sp>
        <p:nvSpPr>
          <p:cNvPr id="3" name="Subtitle 2">
            <a:extLst>
              <a:ext uri="{FF2B5EF4-FFF2-40B4-BE49-F238E27FC236}">
                <a16:creationId xmlns:a16="http://schemas.microsoft.com/office/drawing/2014/main" id="{C0719746-660E-9546-8662-DC1BD1B82DA1}"/>
              </a:ext>
            </a:extLst>
          </p:cNvPr>
          <p:cNvSpPr>
            <a:spLocks noGrp="1"/>
          </p:cNvSpPr>
          <p:nvPr>
            <p:ph type="subTitle" idx="1"/>
          </p:nvPr>
        </p:nvSpPr>
        <p:spPr>
          <a:xfrm>
            <a:off x="890339" y="4636008"/>
            <a:ext cx="3734014" cy="1572768"/>
          </a:xfrm>
        </p:spPr>
        <p:txBody>
          <a:bodyPr>
            <a:normAutofit/>
          </a:bodyPr>
          <a:lstStyle/>
          <a:p>
            <a:pPr algn="l"/>
            <a:r>
              <a:rPr lang="en-US" sz="2000" dirty="0"/>
              <a:t>Matthew </a:t>
            </a:r>
            <a:r>
              <a:rPr lang="en-US" sz="2000" dirty="0" err="1"/>
              <a:t>Weirick</a:t>
            </a:r>
            <a:r>
              <a:rPr lang="en-US" sz="2000" dirty="0"/>
              <a:t> Johnson, MSLS</a:t>
            </a:r>
          </a:p>
          <a:p>
            <a:pPr algn="l"/>
            <a:r>
              <a:rPr lang="en-US" sz="2000" dirty="0"/>
              <a:t>USF Libraries, Tampa</a:t>
            </a:r>
          </a:p>
          <a:p>
            <a:pPr algn="l"/>
            <a:r>
              <a:rPr lang="en-US" sz="2000" dirty="0"/>
              <a:t>15 September 2022</a:t>
            </a:r>
          </a:p>
          <a:p>
            <a:pPr algn="l"/>
            <a:r>
              <a:rPr lang="en-US" sz="2000" dirty="0">
                <a:latin typeface="Constantia" panose="02030602050306030303" pitchFamily="18" charset="0"/>
                <a:hlinkClick r:id="rId3"/>
              </a:rPr>
              <a:t>academic.mattweirick.com</a:t>
            </a:r>
            <a:endParaRPr lang="en-US" sz="2000" dirty="0">
              <a:latin typeface="Constantia" panose="02030602050306030303" pitchFamily="18" charset="0"/>
            </a:endParaRPr>
          </a:p>
          <a:p>
            <a:pPr algn="l"/>
            <a:endParaRPr lang="en-US" sz="2000" dirty="0"/>
          </a:p>
        </p:txBody>
      </p:sp>
      <p:sp>
        <p:nvSpPr>
          <p:cNvPr id="5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y logo. It is an M and W running together.">
            <a:extLst>
              <a:ext uri="{FF2B5EF4-FFF2-40B4-BE49-F238E27FC236}">
                <a16:creationId xmlns:a16="http://schemas.microsoft.com/office/drawing/2014/main" id="{EC354A61-C2E7-AC40-8224-46E652F56F91}"/>
              </a:ext>
            </a:extLst>
          </p:cNvPr>
          <p:cNvPicPr>
            <a:picLocks noChangeAspect="1"/>
          </p:cNvPicPr>
          <p:nvPr/>
        </p:nvPicPr>
        <p:blipFill rotWithShape="1">
          <a:blip r:embed="rId4"/>
          <a:srcRect l="19705" r="2387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60645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89428-C336-CA45-97D6-9A1EDC3BD2EC}"/>
              </a:ext>
            </a:extLst>
          </p:cNvPr>
          <p:cNvSpPr>
            <a:spLocks noGrp="1"/>
          </p:cNvSpPr>
          <p:nvPr>
            <p:ph type="title"/>
          </p:nvPr>
        </p:nvSpPr>
        <p:spPr>
          <a:xfrm>
            <a:off x="635000" y="640823"/>
            <a:ext cx="3418659" cy="5583148"/>
          </a:xfrm>
        </p:spPr>
        <p:txBody>
          <a:bodyPr anchor="ctr">
            <a:normAutofit/>
          </a:bodyPr>
          <a:lstStyle/>
          <a:p>
            <a:r>
              <a:rPr lang="en-US" sz="5400" dirty="0"/>
              <a:t>Key Concepts</a:t>
            </a:r>
          </a:p>
        </p:txBody>
      </p:sp>
      <p:sp>
        <p:nvSpPr>
          <p:cNvPr id="5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Content Placeholder 2" descr="Learner- and user-centered design; Delivery, scalability, efficiency, and reusability; authentic assessment; innovation &amp; change management; accessible &amp; anti-racist pedagogy.">
            <a:extLst>
              <a:ext uri="{FF2B5EF4-FFF2-40B4-BE49-F238E27FC236}">
                <a16:creationId xmlns:a16="http://schemas.microsoft.com/office/drawing/2014/main" id="{D889FC03-ED4A-BFDC-F30C-3FCBE46D5F4B}"/>
              </a:ext>
            </a:extLst>
          </p:cNvPr>
          <p:cNvGraphicFramePr>
            <a:graphicFrameLocks noGrp="1"/>
          </p:cNvGraphicFramePr>
          <p:nvPr>
            <p:ph idx="1"/>
            <p:extLst>
              <p:ext uri="{D42A27DB-BD31-4B8C-83A1-F6EECF244321}">
                <p14:modId xmlns:p14="http://schemas.microsoft.com/office/powerpoint/2010/main" val="249246478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453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B5D0B-2311-C84A-80C6-3DCFE9ACA83B}"/>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5400" dirty="0"/>
              <a:t>Contributing to Success in Research</a:t>
            </a:r>
          </a:p>
        </p:txBody>
      </p:sp>
      <p:sp>
        <p:nvSpPr>
          <p:cNvPr id="10" name="Freeform: Shape 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Graphic 2" descr="Lightbulb">
            <a:extLst>
              <a:ext uri="{FF2B5EF4-FFF2-40B4-BE49-F238E27FC236}">
                <a16:creationId xmlns:a16="http://schemas.microsoft.com/office/drawing/2014/main" id="{F463B98E-B7D4-641C-5637-20E837C3B8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709458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EC19-FC63-AFD9-1226-DFE238E0243C}"/>
              </a:ext>
            </a:extLst>
          </p:cNvPr>
          <p:cNvSpPr>
            <a:spLocks noGrp="1"/>
          </p:cNvSpPr>
          <p:nvPr>
            <p:ph type="title"/>
          </p:nvPr>
        </p:nvSpPr>
        <p:spPr/>
        <p:txBody>
          <a:bodyPr/>
          <a:lstStyle/>
          <a:p>
            <a:r>
              <a:rPr lang="en-US" dirty="0"/>
              <a:t>Research Help Examples</a:t>
            </a:r>
          </a:p>
        </p:txBody>
      </p:sp>
      <p:graphicFrame>
        <p:nvGraphicFramePr>
          <p:cNvPr id="7" name="Content Placeholder 2" descr="Consolidated research services; transitioned service model to empower student workers; collaborated for advanced research workshops; prioritized ease for users (online &amp; in-person); focused on reproducibility and not reinventing the wheel.">
            <a:extLst>
              <a:ext uri="{FF2B5EF4-FFF2-40B4-BE49-F238E27FC236}">
                <a16:creationId xmlns:a16="http://schemas.microsoft.com/office/drawing/2014/main" id="{4160D100-3BAD-511E-759D-94FE445B67EB}"/>
              </a:ext>
            </a:extLst>
          </p:cNvPr>
          <p:cNvGraphicFramePr>
            <a:graphicFrameLocks noGrp="1"/>
          </p:cNvGraphicFramePr>
          <p:nvPr>
            <p:ph idx="1"/>
            <p:extLst>
              <p:ext uri="{D42A27DB-BD31-4B8C-83A1-F6EECF244321}">
                <p14:modId xmlns:p14="http://schemas.microsoft.com/office/powerpoint/2010/main" val="23941073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544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B5D0B-2311-C84A-80C6-3DCFE9ACA83B}"/>
              </a:ext>
            </a:extLst>
          </p:cNvPr>
          <p:cNvSpPr>
            <a:spLocks noGrp="1"/>
          </p:cNvSpPr>
          <p:nvPr>
            <p:ph type="title"/>
          </p:nvPr>
        </p:nvSpPr>
        <p:spPr>
          <a:xfrm>
            <a:off x="1094095" y="851517"/>
            <a:ext cx="5238466" cy="2991416"/>
          </a:xfrm>
        </p:spPr>
        <p:txBody>
          <a:bodyPr vert="horz" lIns="91440" tIns="45720" rIns="91440" bIns="45720" rtlCol="0" anchor="b">
            <a:normAutofit fontScale="90000"/>
          </a:bodyPr>
          <a:lstStyle/>
          <a:p>
            <a:r>
              <a:rPr lang="en-US" sz="5400" dirty="0"/>
              <a:t>Contributing to Success in Teaching &amp; Learning</a:t>
            </a:r>
          </a:p>
        </p:txBody>
      </p:sp>
      <p:sp>
        <p:nvSpPr>
          <p:cNvPr id="10" name="Freeform: Shape 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Graphic 2" descr="Lightbulb">
            <a:extLst>
              <a:ext uri="{FF2B5EF4-FFF2-40B4-BE49-F238E27FC236}">
                <a16:creationId xmlns:a16="http://schemas.microsoft.com/office/drawing/2014/main" id="{F463B98E-B7D4-641C-5637-20E837C3B8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83203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D9F7BF7-0470-4643-98A4-6BC35B3D4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157694" cy="4950634"/>
          </a:xfrm>
          <a:custGeom>
            <a:avLst/>
            <a:gdLst>
              <a:gd name="connsiteX0" fmla="*/ 5157694 w 5157694"/>
              <a:gd name="connsiteY0" fmla="*/ 0 h 4950634"/>
              <a:gd name="connsiteX1" fmla="*/ 263400 w 5157694"/>
              <a:gd name="connsiteY1" fmla="*/ 0 h 4950634"/>
              <a:gd name="connsiteX2" fmla="*/ 161950 w 5157694"/>
              <a:gd name="connsiteY2" fmla="*/ 277179 h 4950634"/>
              <a:gd name="connsiteX3" fmla="*/ 0 w 5157694"/>
              <a:gd name="connsiteY3" fmla="*/ 1348379 h 4950634"/>
              <a:gd name="connsiteX4" fmla="*/ 3602256 w 5157694"/>
              <a:gd name="connsiteY4" fmla="*/ 4950634 h 4950634"/>
              <a:gd name="connsiteX5" fmla="*/ 4984183 w 5157694"/>
              <a:gd name="connsiteY5" fmla="*/ 4676036 h 4950634"/>
              <a:gd name="connsiteX6" fmla="*/ 5157694 w 5157694"/>
              <a:gd name="connsiteY6" fmla="*/ 4598233 h 495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7694" h="4950634">
                <a:moveTo>
                  <a:pt x="5157694" y="0"/>
                </a:moveTo>
                <a:lnTo>
                  <a:pt x="263400" y="0"/>
                </a:lnTo>
                <a:lnTo>
                  <a:pt x="161950" y="277179"/>
                </a:lnTo>
                <a:cubicBezTo>
                  <a:pt x="56700" y="615571"/>
                  <a:pt x="0" y="975354"/>
                  <a:pt x="0" y="1348379"/>
                </a:cubicBezTo>
                <a:cubicBezTo>
                  <a:pt x="0" y="3337849"/>
                  <a:pt x="1612786" y="4950634"/>
                  <a:pt x="3602256" y="4950634"/>
                </a:cubicBezTo>
                <a:cubicBezTo>
                  <a:pt x="4091852" y="4950634"/>
                  <a:pt x="4558635" y="4852960"/>
                  <a:pt x="4984183" y="4676036"/>
                </a:cubicBezTo>
                <a:lnTo>
                  <a:pt x="5157694" y="459823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644AD5F1-5EFA-450C-8A99-3B23B033F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4931983" cy="4724929"/>
          </a:xfrm>
          <a:custGeom>
            <a:avLst/>
            <a:gdLst>
              <a:gd name="connsiteX0" fmla="*/ 4931983 w 4931983"/>
              <a:gd name="connsiteY0" fmla="*/ 0 h 4724929"/>
              <a:gd name="connsiteX1" fmla="*/ 281761 w 4931983"/>
              <a:gd name="connsiteY1" fmla="*/ 0 h 4724929"/>
              <a:gd name="connsiteX2" fmla="*/ 265347 w 4931983"/>
              <a:gd name="connsiteY2" fmla="*/ 34074 h 4724929"/>
              <a:gd name="connsiteX3" fmla="*/ 0 w 4931983"/>
              <a:gd name="connsiteY3" fmla="*/ 1348380 h 4724929"/>
              <a:gd name="connsiteX4" fmla="*/ 3376549 w 4931983"/>
              <a:gd name="connsiteY4" fmla="*/ 4724929 h 4724929"/>
              <a:gd name="connsiteX5" fmla="*/ 4840423 w 4931983"/>
              <a:gd name="connsiteY5" fmla="*/ 4391965 h 4724929"/>
              <a:gd name="connsiteX6" fmla="*/ 4931983 w 4931983"/>
              <a:gd name="connsiteY6" fmla="*/ 4341519 h 472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1983" h="4724929">
                <a:moveTo>
                  <a:pt x="4931983" y="0"/>
                </a:moveTo>
                <a:lnTo>
                  <a:pt x="281761" y="0"/>
                </a:lnTo>
                <a:lnTo>
                  <a:pt x="265347" y="34074"/>
                </a:lnTo>
                <a:cubicBezTo>
                  <a:pt x="94485" y="438040"/>
                  <a:pt x="0" y="882177"/>
                  <a:pt x="0" y="1348380"/>
                </a:cubicBezTo>
                <a:cubicBezTo>
                  <a:pt x="0" y="3213197"/>
                  <a:pt x="1511732" y="4724929"/>
                  <a:pt x="3376549" y="4724929"/>
                </a:cubicBezTo>
                <a:cubicBezTo>
                  <a:pt x="3901029" y="4724929"/>
                  <a:pt x="4397579" y="4605349"/>
                  <a:pt x="4840423" y="4391965"/>
                </a:cubicBezTo>
                <a:lnTo>
                  <a:pt x="4931983" y="43415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13B9BF-D21C-0FEB-A6EC-B92DE4D4154C}"/>
              </a:ext>
            </a:extLst>
          </p:cNvPr>
          <p:cNvSpPr>
            <a:spLocks noGrp="1"/>
          </p:cNvSpPr>
          <p:nvPr>
            <p:ph type="title"/>
          </p:nvPr>
        </p:nvSpPr>
        <p:spPr>
          <a:xfrm>
            <a:off x="801098" y="603504"/>
            <a:ext cx="3221067" cy="3036167"/>
          </a:xfrm>
        </p:spPr>
        <p:txBody>
          <a:bodyPr>
            <a:normAutofit/>
          </a:bodyPr>
          <a:lstStyle/>
          <a:p>
            <a:r>
              <a:rPr lang="en-US" dirty="0">
                <a:solidFill>
                  <a:schemeClr val="bg1">
                    <a:lumMod val="85000"/>
                    <a:lumOff val="15000"/>
                  </a:schemeClr>
                </a:solidFill>
              </a:rPr>
              <a:t>Teaching &amp; Learning Examples</a:t>
            </a:r>
          </a:p>
        </p:txBody>
      </p:sp>
      <p:graphicFrame>
        <p:nvGraphicFramePr>
          <p:cNvPr id="5" name="Content Placeholder 2" descr="Faculty &amp; TA Summer Information Literacy Institutes; Credit-bearing courses; Library Instruction Guidelines; Programmatic instructional assessment; Library instruction training; Anti-racist pedagogy workshop series.">
            <a:extLst>
              <a:ext uri="{FF2B5EF4-FFF2-40B4-BE49-F238E27FC236}">
                <a16:creationId xmlns:a16="http://schemas.microsoft.com/office/drawing/2014/main" id="{14A66D0F-AE7D-A837-D2CC-E3E8636BCBC9}"/>
              </a:ext>
            </a:extLst>
          </p:cNvPr>
          <p:cNvGraphicFramePr>
            <a:graphicFrameLocks noGrp="1"/>
          </p:cNvGraphicFramePr>
          <p:nvPr>
            <p:ph idx="1"/>
            <p:extLst>
              <p:ext uri="{D42A27DB-BD31-4B8C-83A1-F6EECF244321}">
                <p14:modId xmlns:p14="http://schemas.microsoft.com/office/powerpoint/2010/main" val="3402926389"/>
              </p:ext>
            </p:extLst>
          </p:nvPr>
        </p:nvGraphicFramePr>
        <p:xfrm>
          <a:off x="5683624" y="1409700"/>
          <a:ext cx="6111297" cy="4572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36112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38E7E0-6382-EB44-92A1-4B8852661D55}"/>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Some Ideas</a:t>
            </a:r>
          </a:p>
        </p:txBody>
      </p:sp>
      <p:graphicFrame>
        <p:nvGraphicFramePr>
          <p:cNvPr id="5" name="Content Placeholder 2" descr="Stack of books icon. One-shots, credit-bearing courses, and the organization of labor in library instruction. Handshake icon. Campus partnerships &amp; student success. Building icon. Leveraging collections (open textbooks, open scholarship, open educational resources, special and digital collections. ">
            <a:extLst>
              <a:ext uri="{FF2B5EF4-FFF2-40B4-BE49-F238E27FC236}">
                <a16:creationId xmlns:a16="http://schemas.microsoft.com/office/drawing/2014/main" id="{3956A3E7-34FF-4A29-808A-390408D55C2D}"/>
              </a:ext>
            </a:extLst>
          </p:cNvPr>
          <p:cNvGraphicFramePr>
            <a:graphicFrameLocks noGrp="1"/>
          </p:cNvGraphicFramePr>
          <p:nvPr>
            <p:ph idx="1"/>
            <p:extLst>
              <p:ext uri="{D42A27DB-BD31-4B8C-83A1-F6EECF244321}">
                <p14:modId xmlns:p14="http://schemas.microsoft.com/office/powerpoint/2010/main" val="128058733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4220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0C97E-BA45-5D43-ADAF-4EF9CA517BE0}"/>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kern="1200">
                <a:solidFill>
                  <a:schemeClr val="tx1"/>
                </a:solidFill>
                <a:latin typeface="+mj-lt"/>
                <a:ea typeface="+mj-ea"/>
                <a:cs typeface="+mj-cs"/>
              </a:rPr>
              <a:t>Wrapping Up</a:t>
            </a:r>
          </a:p>
        </p:txBody>
      </p:sp>
      <p:sp>
        <p:nvSpPr>
          <p:cNvPr id="11" name="Freeform: Shape 1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Ribbon bow icon.">
            <a:extLst>
              <a:ext uri="{FF2B5EF4-FFF2-40B4-BE49-F238E27FC236}">
                <a16:creationId xmlns:a16="http://schemas.microsoft.com/office/drawing/2014/main" id="{0A0D1860-569E-1C46-9D68-4654F919619E}"/>
              </a:ext>
            </a:extLst>
          </p:cNvPr>
          <p:cNvPicPr>
            <a:picLocks noChangeAspect="1"/>
          </p:cNvPicPr>
          <p:nvPr/>
        </p:nvPicPr>
        <p:blipFill>
          <a:blip r:embed="rId3"/>
          <a:stretch/>
        </p:blipFill>
        <p:spPr>
          <a:xfrm>
            <a:off x="7531503" y="2129307"/>
            <a:ext cx="3217333" cy="3217333"/>
          </a:xfrm>
          <a:prstGeom prst="rect">
            <a:avLst/>
          </a:prstGeom>
        </p:spPr>
      </p:pic>
    </p:spTree>
    <p:extLst>
      <p:ext uri="{BB962C8B-B14F-4D97-AF65-F5344CB8AC3E}">
        <p14:creationId xmlns:p14="http://schemas.microsoft.com/office/powerpoint/2010/main" val="336531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A0CA-2F7F-E34F-BB88-461B969FA64F}"/>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D87D59B4-CCD7-A848-9D96-1365470E2C06}"/>
              </a:ext>
            </a:extLst>
          </p:cNvPr>
          <p:cNvSpPr>
            <a:spLocks noGrp="1"/>
          </p:cNvSpPr>
          <p:nvPr>
            <p:ph idx="1"/>
          </p:nvPr>
        </p:nvSpPr>
        <p:spPr/>
        <p:txBody>
          <a:bodyPr>
            <a:normAutofit fontScale="40000" lnSpcReduction="20000"/>
          </a:bodyPr>
          <a:lstStyle/>
          <a:p>
            <a:pPr marL="458788" indent="-458788">
              <a:lnSpc>
                <a:spcPct val="120000"/>
              </a:lnSpc>
              <a:buNone/>
            </a:pPr>
            <a:r>
              <a:rPr lang="en-US" dirty="0" err="1"/>
              <a:t>Agyen</a:t>
            </a:r>
            <a:r>
              <a:rPr lang="en-US" dirty="0"/>
              <a:t>, A., Araújo, J., Johnson, M. W., Lee, S., Newby, A., Romero, R. &amp; </a:t>
            </a:r>
            <a:r>
              <a:rPr lang="en-US" dirty="0" err="1"/>
              <a:t>Westrup</a:t>
            </a:r>
            <a:r>
              <a:rPr lang="en-US" dirty="0"/>
              <a:t>, L. (forthcoming). “Writing and Research Training Program: A UCLA Campus Partnership to Support BIPOC, LGBTQIA, and Disabled Student Researchers.” In Hensley, M.K., Fargo, H.M. &amp; Davis-Kahl, S. (Eds.), </a:t>
            </a:r>
            <a:r>
              <a:rPr lang="en-US" i="1" dirty="0"/>
              <a:t>Undergraduate Research and the Academic Librarian: Case Studies &amp; Best Practices, Volume 2</a:t>
            </a:r>
            <a:r>
              <a:rPr lang="en-US" dirty="0"/>
              <a:t>. </a:t>
            </a:r>
          </a:p>
          <a:p>
            <a:pPr marL="458788" indent="-458788">
              <a:lnSpc>
                <a:spcPct val="120000"/>
              </a:lnSpc>
              <a:buNone/>
            </a:pPr>
            <a:r>
              <a:rPr lang="en-US" dirty="0"/>
              <a:t>Arellano Douglas, V. (2020). Moving from critical assessment to assessment as care. </a:t>
            </a:r>
            <a:r>
              <a:rPr lang="en-US" i="1" dirty="0"/>
              <a:t>Communications in Information Literacy</a:t>
            </a:r>
            <a:r>
              <a:rPr lang="en-US" dirty="0"/>
              <a:t>, </a:t>
            </a:r>
            <a:r>
              <a:rPr lang="en-US" i="1" dirty="0"/>
              <a:t>14</a:t>
            </a:r>
            <a:r>
              <a:rPr lang="en-US" dirty="0"/>
              <a:t>(1), 4. </a:t>
            </a:r>
          </a:p>
          <a:p>
            <a:pPr marL="458788" indent="-458788">
              <a:lnSpc>
                <a:spcPct val="120000"/>
              </a:lnSpc>
              <a:buNone/>
            </a:pPr>
            <a:r>
              <a:rPr lang="en-US" dirty="0"/>
              <a:t>Harper, T., </a:t>
            </a:r>
            <a:r>
              <a:rPr lang="en-US" dirty="0" err="1"/>
              <a:t>Mody</a:t>
            </a:r>
            <a:r>
              <a:rPr lang="en-US" dirty="0"/>
              <a:t>, N., </a:t>
            </a:r>
            <a:r>
              <a:rPr lang="en-US" dirty="0" err="1"/>
              <a:t>Ravaei</a:t>
            </a:r>
            <a:r>
              <a:rPr lang="en-US" dirty="0"/>
              <a:t>, K., Romero, R., &amp; Worsham, D. (2020). The WI+ RE Way. </a:t>
            </a:r>
            <a:r>
              <a:rPr lang="en-US" i="1" dirty="0"/>
              <a:t>Journal of New Librarianship</a:t>
            </a:r>
            <a:r>
              <a:rPr lang="en-US" dirty="0"/>
              <a:t>, </a:t>
            </a:r>
            <a:r>
              <a:rPr lang="en-US" i="1" dirty="0"/>
              <a:t>5</a:t>
            </a:r>
            <a:r>
              <a:rPr lang="en-US" dirty="0"/>
              <a:t>(1), 1-24.</a:t>
            </a:r>
          </a:p>
          <a:p>
            <a:pPr marL="458788" indent="-458788">
              <a:lnSpc>
                <a:spcPct val="120000"/>
              </a:lnSpc>
              <a:buNone/>
            </a:pPr>
            <a:r>
              <a:rPr lang="en-US" dirty="0"/>
              <a:t>Johnson, M. W., </a:t>
            </a:r>
            <a:r>
              <a:rPr lang="en-US" dirty="0" err="1"/>
              <a:t>Abumeeiz</a:t>
            </a:r>
            <a:r>
              <a:rPr lang="en-US" dirty="0"/>
              <a:t>, S., &amp; </a:t>
            </a:r>
            <a:r>
              <a:rPr lang="en-US" dirty="0" err="1"/>
              <a:t>McAulay</a:t>
            </a:r>
            <a:r>
              <a:rPr lang="en-US" dirty="0"/>
              <a:t>, E. (2021). Teaching in the digital library: A partnership between teaching librarians and digital library staff. </a:t>
            </a:r>
            <a:r>
              <a:rPr lang="en-US" i="1" dirty="0"/>
              <a:t>College &amp; Research Libraries News</a:t>
            </a:r>
            <a:r>
              <a:rPr lang="en-US" dirty="0"/>
              <a:t>, </a:t>
            </a:r>
            <a:r>
              <a:rPr lang="en-US" i="1" dirty="0"/>
              <a:t>82</a:t>
            </a:r>
            <a:r>
              <a:rPr lang="en-US" dirty="0"/>
              <a:t>(7), 302.</a:t>
            </a:r>
          </a:p>
          <a:p>
            <a:pPr marL="458788" indent="-458788">
              <a:lnSpc>
                <a:spcPct val="120000"/>
              </a:lnSpc>
              <a:buNone/>
            </a:pPr>
            <a:r>
              <a:rPr lang="en-US" dirty="0"/>
              <a:t>Johnson, M.W., Bowline, E., King, D., Osuna-Garcia, A., Page, S. Tadesse, A., Tarmey, M., Vest, M. (in progress). Collaborative Research Services: A Peer-Led Cohort Approach. </a:t>
            </a:r>
            <a:r>
              <a:rPr lang="en-US" i="1" dirty="0"/>
              <a:t>Reference </a:t>
            </a:r>
            <a:r>
              <a:rPr lang="en-US" i="1"/>
              <a:t>Services Review.</a:t>
            </a:r>
            <a:endParaRPr lang="en-US"/>
          </a:p>
          <a:p>
            <a:pPr marL="458788" indent="-458788">
              <a:lnSpc>
                <a:spcPct val="120000"/>
              </a:lnSpc>
              <a:buNone/>
            </a:pPr>
            <a:r>
              <a:rPr lang="en-US" dirty="0"/>
              <a:t>Matthew Johnson, </a:t>
            </a:r>
            <a:r>
              <a:rPr lang="en-US" dirty="0" err="1"/>
              <a:t>Estéfani</a:t>
            </a:r>
            <a:r>
              <a:rPr lang="en-US" dirty="0"/>
              <a:t> Bowline, Diana King, Antonia Osuna-Garcia, Sylvia Page, </a:t>
            </a:r>
            <a:r>
              <a:rPr lang="en-US" dirty="0" err="1"/>
              <a:t>Alohie</a:t>
            </a:r>
            <a:r>
              <a:rPr lang="en-US" dirty="0"/>
              <a:t> Tadesse, Maggie Tarmey, Matthew Vest </a:t>
            </a:r>
          </a:p>
          <a:p>
            <a:pPr marL="458788" indent="-458788">
              <a:lnSpc>
                <a:spcPct val="120000"/>
              </a:lnSpc>
              <a:buNone/>
            </a:pPr>
            <a:r>
              <a:rPr lang="en-US" dirty="0"/>
              <a:t>Johnson, M. W., Brasseur, M., Hagan, M., Mizrachi, D., Zavala, J. (forthcoming) “Everyday Evidence to Assess Teaching &amp; Learning: A Programmatic Assessment of Library Instruction.” In Wiley, C. W., Click, A. B., &amp; Houlihan, M. (Eds.), </a:t>
            </a:r>
            <a:r>
              <a:rPr lang="en-US" i="1" dirty="0"/>
              <a:t>Everyday Evidence-Based Practice in the Academic Library: Case Studies and Reflections</a:t>
            </a:r>
            <a:r>
              <a:rPr lang="en-US" dirty="0"/>
              <a:t>. ACRL Press.</a:t>
            </a:r>
          </a:p>
          <a:p>
            <a:pPr marL="458788" indent="-458788">
              <a:lnSpc>
                <a:spcPct val="120000"/>
              </a:lnSpc>
              <a:buNone/>
            </a:pPr>
            <a:r>
              <a:rPr lang="en-US" dirty="0"/>
              <a:t>Johnson, M.W., Brasseur, M., </a:t>
            </a:r>
            <a:r>
              <a:rPr lang="en-US" dirty="0" err="1"/>
              <a:t>Solodkaya</a:t>
            </a:r>
            <a:r>
              <a:rPr lang="en-US" dirty="0"/>
              <a:t>, A. &amp; Sutherland, H. (forthcoming) “Transforming Our Identities as Learning &amp; Instructors: A Library Instruction Training Program.” In Hess, A. N. (Ed.), </a:t>
            </a:r>
            <a:r>
              <a:rPr lang="en-US" i="1" dirty="0"/>
              <a:t>Instructional Identities and Information Literacy: Transforming Our Programs, Institutions, and Profession</a:t>
            </a:r>
            <a:r>
              <a:rPr lang="en-US" dirty="0"/>
              <a:t>. ACRL Press.</a:t>
            </a:r>
          </a:p>
          <a:p>
            <a:pPr marL="458788" indent="-458788">
              <a:lnSpc>
                <a:spcPct val="120000"/>
              </a:lnSpc>
              <a:buNone/>
            </a:pPr>
            <a:r>
              <a:rPr lang="en-US" dirty="0"/>
              <a:t>Johnson, M. W., &amp; Lasher, M. (2020). The Community Workshop Series: A Case Study for Community-Engaged Learning in LIS. </a:t>
            </a:r>
            <a:r>
              <a:rPr lang="en-US" i="1" dirty="0"/>
              <a:t>Library Trends</a:t>
            </a:r>
            <a:r>
              <a:rPr lang="en-US" dirty="0"/>
              <a:t>, </a:t>
            </a:r>
            <a:r>
              <a:rPr lang="en-US" i="1" dirty="0"/>
              <a:t>69</a:t>
            </a:r>
            <a:r>
              <a:rPr lang="en-US" dirty="0"/>
              <a:t>(4), 752-767.</a:t>
            </a:r>
          </a:p>
        </p:txBody>
      </p:sp>
    </p:spTree>
    <p:extLst>
      <p:ext uri="{BB962C8B-B14F-4D97-AF65-F5344CB8AC3E}">
        <p14:creationId xmlns:p14="http://schemas.microsoft.com/office/powerpoint/2010/main" val="2297948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568D-4DEF-7141-B5EA-C7C921DEC7C5}"/>
              </a:ext>
            </a:extLst>
          </p:cNvPr>
          <p:cNvSpPr>
            <a:spLocks noGrp="1"/>
          </p:cNvSpPr>
          <p:nvPr>
            <p:ph type="title"/>
          </p:nvPr>
        </p:nvSpPr>
        <p:spPr/>
        <p:txBody>
          <a:bodyPr/>
          <a:lstStyle/>
          <a:p>
            <a:r>
              <a:rPr lang="en-US" dirty="0"/>
              <a:t>Contact</a:t>
            </a:r>
            <a:r>
              <a:rPr lang="en-US" baseline="0" dirty="0"/>
              <a:t> Me</a:t>
            </a:r>
            <a:endParaRPr lang="en-US" dirty="0"/>
          </a:p>
        </p:txBody>
      </p:sp>
      <p:pic>
        <p:nvPicPr>
          <p:cNvPr id="32" name="Picture 31" descr="Me helping a colleague at a computer station.">
            <a:extLst>
              <a:ext uri="{FF2B5EF4-FFF2-40B4-BE49-F238E27FC236}">
                <a16:creationId xmlns:a16="http://schemas.microsoft.com/office/drawing/2014/main" id="{2CFEBEAA-DA1D-E64F-AE08-32270EC7E2E2}"/>
              </a:ext>
            </a:extLst>
          </p:cNvPr>
          <p:cNvPicPr>
            <a:picLocks noChangeAspect="1"/>
          </p:cNvPicPr>
          <p:nvPr/>
        </p:nvPicPr>
        <p:blipFill>
          <a:blip r:embed="rId3"/>
          <a:stretch>
            <a:fillRect/>
          </a:stretch>
        </p:blipFill>
        <p:spPr>
          <a:xfrm>
            <a:off x="-364599" y="-201599"/>
            <a:ext cx="12556599" cy="7059599"/>
          </a:xfrm>
          <a:prstGeom prst="rect">
            <a:avLst/>
          </a:prstGeom>
        </p:spPr>
      </p:pic>
      <p:sp>
        <p:nvSpPr>
          <p:cNvPr id="33" name="Rectangle 32">
            <a:extLst>
              <a:ext uri="{FF2B5EF4-FFF2-40B4-BE49-F238E27FC236}">
                <a16:creationId xmlns:a16="http://schemas.microsoft.com/office/drawing/2014/main" id="{8C75B12F-500D-064D-89D6-B0EF311BD663}"/>
              </a:ext>
              <a:ext uri="{C183D7F6-B498-43B3-948B-1728B52AA6E4}">
                <adec:decorative xmlns:adec="http://schemas.microsoft.com/office/drawing/2017/decorative" val="1"/>
              </a:ext>
            </a:extLst>
          </p:cNvPr>
          <p:cNvSpPr/>
          <p:nvPr/>
        </p:nvSpPr>
        <p:spPr>
          <a:xfrm>
            <a:off x="-423867" y="4517726"/>
            <a:ext cx="12675135" cy="2473024"/>
          </a:xfrm>
          <a:prstGeom prst="rect">
            <a:avLst/>
          </a:prstGeom>
          <a:solidFill>
            <a:srgbClr val="D1C2D5"/>
          </a:solidFill>
          <a:ln w="31750" cap="rnd">
            <a:noFill/>
            <a:round/>
          </a:ln>
          <a:effectLst>
            <a:glow rad="342900">
              <a:srgbClr val="D1C2D5">
                <a:alpha val="85000"/>
              </a:srgbClr>
            </a:glo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My logo.">
            <a:extLst>
              <a:ext uri="{FF2B5EF4-FFF2-40B4-BE49-F238E27FC236}">
                <a16:creationId xmlns:a16="http://schemas.microsoft.com/office/drawing/2014/main" id="{57836004-51C6-3F47-AE1B-46E7275C67D1}"/>
              </a:ext>
            </a:extLst>
          </p:cNvPr>
          <p:cNvPicPr>
            <a:picLocks noChangeAspect="1"/>
          </p:cNvPicPr>
          <p:nvPr/>
        </p:nvPicPr>
        <p:blipFill>
          <a:blip r:embed="rId4"/>
          <a:stretch>
            <a:fillRect/>
          </a:stretch>
        </p:blipFill>
        <p:spPr>
          <a:xfrm>
            <a:off x="1185271" y="4599918"/>
            <a:ext cx="4134386" cy="2324457"/>
          </a:xfrm>
          <a:prstGeom prst="rect">
            <a:avLst/>
          </a:prstGeom>
        </p:spPr>
      </p:pic>
      <p:sp>
        <p:nvSpPr>
          <p:cNvPr id="30" name="TextBox 29">
            <a:extLst>
              <a:ext uri="{FF2B5EF4-FFF2-40B4-BE49-F238E27FC236}">
                <a16:creationId xmlns:a16="http://schemas.microsoft.com/office/drawing/2014/main" id="{E0D4483F-9C95-0D41-9CC5-2CE26615272C}"/>
              </a:ext>
            </a:extLst>
          </p:cNvPr>
          <p:cNvSpPr txBox="1"/>
          <p:nvPr/>
        </p:nvSpPr>
        <p:spPr>
          <a:xfrm>
            <a:off x="4953397" y="4884983"/>
            <a:ext cx="7074480" cy="369332"/>
          </a:xfrm>
          <a:prstGeom prst="rect">
            <a:avLst/>
          </a:prstGeom>
          <a:noFill/>
        </p:spPr>
        <p:txBody>
          <a:bodyPr wrap="square" rtlCol="0">
            <a:spAutoFit/>
          </a:bodyPr>
          <a:lstStyle/>
          <a:p>
            <a:r>
              <a:rPr lang="en-US" dirty="0">
                <a:latin typeface="Constantia" panose="02030602050306030303" pitchFamily="18" charset="0"/>
              </a:rPr>
              <a:t>Matthew </a:t>
            </a:r>
            <a:r>
              <a:rPr lang="en-US" dirty="0" err="1">
                <a:latin typeface="Constantia" panose="02030602050306030303" pitchFamily="18" charset="0"/>
              </a:rPr>
              <a:t>Weirick</a:t>
            </a:r>
            <a:r>
              <a:rPr lang="en-US" dirty="0">
                <a:latin typeface="Constantia" panose="02030602050306030303" pitchFamily="18" charset="0"/>
              </a:rPr>
              <a:t> Johnson</a:t>
            </a:r>
          </a:p>
        </p:txBody>
      </p:sp>
      <p:pic>
        <p:nvPicPr>
          <p:cNvPr id="19" name="Picture 18" descr="Website icon.">
            <a:extLst>
              <a:ext uri="{FF2B5EF4-FFF2-40B4-BE49-F238E27FC236}">
                <a16:creationId xmlns:a16="http://schemas.microsoft.com/office/drawing/2014/main" id="{31C2660D-6738-2248-B676-71EA3E3CA5A0}"/>
              </a:ext>
            </a:extLst>
          </p:cNvPr>
          <p:cNvPicPr>
            <a:picLocks noChangeAspect="1"/>
          </p:cNvPicPr>
          <p:nvPr/>
        </p:nvPicPr>
        <p:blipFill>
          <a:blip r:embed="rId5"/>
          <a:stretch>
            <a:fillRect/>
          </a:stretch>
        </p:blipFill>
        <p:spPr>
          <a:xfrm>
            <a:off x="4676195" y="5223331"/>
            <a:ext cx="240241" cy="220128"/>
          </a:xfrm>
          <a:prstGeom prst="rect">
            <a:avLst/>
          </a:prstGeom>
        </p:spPr>
      </p:pic>
      <p:sp>
        <p:nvSpPr>
          <p:cNvPr id="3" name="TextBox 2">
            <a:extLst>
              <a:ext uri="{FF2B5EF4-FFF2-40B4-BE49-F238E27FC236}">
                <a16:creationId xmlns:a16="http://schemas.microsoft.com/office/drawing/2014/main" id="{B8C295EB-7DE1-764C-ABD0-4BFE278C833C}"/>
              </a:ext>
            </a:extLst>
          </p:cNvPr>
          <p:cNvSpPr txBox="1"/>
          <p:nvPr/>
        </p:nvSpPr>
        <p:spPr>
          <a:xfrm>
            <a:off x="4953397" y="5148729"/>
            <a:ext cx="3194304" cy="369332"/>
          </a:xfrm>
          <a:prstGeom prst="rect">
            <a:avLst/>
          </a:prstGeom>
          <a:noFill/>
        </p:spPr>
        <p:txBody>
          <a:bodyPr wrap="square" rtlCol="0">
            <a:spAutoFit/>
          </a:bodyPr>
          <a:lstStyle/>
          <a:p>
            <a:r>
              <a:rPr lang="en-US" dirty="0">
                <a:latin typeface="Constantia" panose="02030602050306030303" pitchFamily="18" charset="0"/>
                <a:hlinkClick r:id="rId6"/>
              </a:rPr>
              <a:t>academic.mattweirick.com</a:t>
            </a:r>
            <a:endParaRPr lang="en-US" dirty="0">
              <a:latin typeface="Constantia" panose="02030602050306030303" pitchFamily="18" charset="0"/>
            </a:endParaRPr>
          </a:p>
        </p:txBody>
      </p:sp>
      <p:pic>
        <p:nvPicPr>
          <p:cNvPr id="23" name="Picture 22" descr="Email icon.">
            <a:extLst>
              <a:ext uri="{FF2B5EF4-FFF2-40B4-BE49-F238E27FC236}">
                <a16:creationId xmlns:a16="http://schemas.microsoft.com/office/drawing/2014/main" id="{71A27037-2BF2-ED47-B522-A33A49A9CCE5}"/>
              </a:ext>
            </a:extLst>
          </p:cNvPr>
          <p:cNvPicPr>
            <a:picLocks noChangeAspect="1"/>
          </p:cNvPicPr>
          <p:nvPr/>
        </p:nvPicPr>
        <p:blipFill>
          <a:blip r:embed="rId7"/>
          <a:stretch>
            <a:fillRect/>
          </a:stretch>
        </p:blipFill>
        <p:spPr>
          <a:xfrm>
            <a:off x="4676195" y="5504403"/>
            <a:ext cx="240241" cy="220128"/>
          </a:xfrm>
          <a:prstGeom prst="rect">
            <a:avLst/>
          </a:prstGeom>
        </p:spPr>
      </p:pic>
      <p:sp>
        <p:nvSpPr>
          <p:cNvPr id="4" name="TextBox 3">
            <a:extLst>
              <a:ext uri="{FF2B5EF4-FFF2-40B4-BE49-F238E27FC236}">
                <a16:creationId xmlns:a16="http://schemas.microsoft.com/office/drawing/2014/main" id="{7DE45DEE-5C7D-C14D-ADA9-36CE95BE00C7}"/>
              </a:ext>
            </a:extLst>
          </p:cNvPr>
          <p:cNvSpPr txBox="1"/>
          <p:nvPr/>
        </p:nvSpPr>
        <p:spPr>
          <a:xfrm>
            <a:off x="4953397" y="5429965"/>
            <a:ext cx="3511296" cy="369332"/>
          </a:xfrm>
          <a:prstGeom prst="rect">
            <a:avLst/>
          </a:prstGeom>
          <a:noFill/>
        </p:spPr>
        <p:txBody>
          <a:bodyPr wrap="square" rtlCol="0">
            <a:spAutoFit/>
          </a:bodyPr>
          <a:lstStyle/>
          <a:p>
            <a:r>
              <a:rPr lang="en-US" dirty="0">
                <a:latin typeface="Constantia" panose="02030602050306030303" pitchFamily="18" charset="0"/>
                <a:hlinkClick r:id="rId8"/>
              </a:rPr>
              <a:t>matt@mattweirick.com</a:t>
            </a:r>
            <a:endParaRPr lang="en-US" dirty="0">
              <a:latin typeface="Constantia" panose="02030602050306030303" pitchFamily="18" charset="0"/>
            </a:endParaRPr>
          </a:p>
        </p:txBody>
      </p:sp>
      <p:pic>
        <p:nvPicPr>
          <p:cNvPr id="5" name="Picture 4" descr="Save file icon.">
            <a:extLst>
              <a:ext uri="{FF2B5EF4-FFF2-40B4-BE49-F238E27FC236}">
                <a16:creationId xmlns:a16="http://schemas.microsoft.com/office/drawing/2014/main" id="{CD71FD61-1C55-26EF-2C10-DE2EDB9C913B}"/>
              </a:ext>
            </a:extLst>
          </p:cNvPr>
          <p:cNvPicPr>
            <a:picLocks noChangeAspect="1"/>
          </p:cNvPicPr>
          <p:nvPr/>
        </p:nvPicPr>
        <p:blipFill>
          <a:blip r:embed="rId9"/>
          <a:stretch>
            <a:fillRect/>
          </a:stretch>
        </p:blipFill>
        <p:spPr>
          <a:xfrm>
            <a:off x="4676195" y="5785475"/>
            <a:ext cx="240241" cy="220128"/>
          </a:xfrm>
          <a:prstGeom prst="rect">
            <a:avLst/>
          </a:prstGeom>
        </p:spPr>
      </p:pic>
      <p:pic>
        <p:nvPicPr>
          <p:cNvPr id="6" name="Picture 5" descr="Share link icon.">
            <a:extLst>
              <a:ext uri="{FF2B5EF4-FFF2-40B4-BE49-F238E27FC236}">
                <a16:creationId xmlns:a16="http://schemas.microsoft.com/office/drawing/2014/main" id="{CC620143-A319-61DC-125C-EFFFA9A47689}"/>
              </a:ext>
            </a:extLst>
          </p:cNvPr>
          <p:cNvPicPr>
            <a:picLocks noChangeAspect="1"/>
          </p:cNvPicPr>
          <p:nvPr/>
        </p:nvPicPr>
        <p:blipFill>
          <a:blip r:embed="rId10"/>
          <a:stretch>
            <a:fillRect/>
          </a:stretch>
        </p:blipFill>
        <p:spPr>
          <a:xfrm>
            <a:off x="4676195" y="6066547"/>
            <a:ext cx="240241" cy="220128"/>
          </a:xfrm>
          <a:prstGeom prst="rect">
            <a:avLst/>
          </a:prstGeom>
        </p:spPr>
      </p:pic>
      <p:sp>
        <p:nvSpPr>
          <p:cNvPr id="7" name="TextBox 6">
            <a:extLst>
              <a:ext uri="{FF2B5EF4-FFF2-40B4-BE49-F238E27FC236}">
                <a16:creationId xmlns:a16="http://schemas.microsoft.com/office/drawing/2014/main" id="{DB4C09D4-487B-27A9-903E-8F4F75CBBCCC}"/>
              </a:ext>
            </a:extLst>
          </p:cNvPr>
          <p:cNvSpPr txBox="1"/>
          <p:nvPr/>
        </p:nvSpPr>
        <p:spPr>
          <a:xfrm>
            <a:off x="4960463" y="5725062"/>
            <a:ext cx="7444897" cy="369332"/>
          </a:xfrm>
          <a:prstGeom prst="rect">
            <a:avLst/>
          </a:prstGeom>
          <a:noFill/>
        </p:spPr>
        <p:txBody>
          <a:bodyPr wrap="square" rtlCol="0">
            <a:spAutoFit/>
          </a:bodyPr>
          <a:lstStyle/>
          <a:p>
            <a:r>
              <a:rPr lang="en-US" dirty="0">
                <a:latin typeface="Constantia" panose="02030602050306030303" pitchFamily="18" charset="0"/>
                <a:hlinkClick r:id="rId11"/>
              </a:rPr>
              <a:t>https://academic.mattweirick.com/files/usf-presentation-20220915.pptx</a:t>
            </a:r>
            <a:r>
              <a:rPr lang="en-US" dirty="0">
                <a:latin typeface="Constantia" panose="02030602050306030303" pitchFamily="18" charset="0"/>
              </a:rPr>
              <a:t> </a:t>
            </a:r>
          </a:p>
        </p:txBody>
      </p:sp>
      <p:sp>
        <p:nvSpPr>
          <p:cNvPr id="8" name="TextBox 7">
            <a:extLst>
              <a:ext uri="{FF2B5EF4-FFF2-40B4-BE49-F238E27FC236}">
                <a16:creationId xmlns:a16="http://schemas.microsoft.com/office/drawing/2014/main" id="{749FAF73-E662-07C5-9E74-AC70C1DF158A}"/>
              </a:ext>
            </a:extLst>
          </p:cNvPr>
          <p:cNvSpPr txBox="1"/>
          <p:nvPr/>
        </p:nvSpPr>
        <p:spPr>
          <a:xfrm>
            <a:off x="4960463" y="5991920"/>
            <a:ext cx="7052174" cy="369332"/>
          </a:xfrm>
          <a:prstGeom prst="rect">
            <a:avLst/>
          </a:prstGeom>
          <a:noFill/>
        </p:spPr>
        <p:txBody>
          <a:bodyPr wrap="square" rtlCol="0">
            <a:spAutoFit/>
          </a:bodyPr>
          <a:lstStyle/>
          <a:p>
            <a:r>
              <a:rPr lang="en-US" dirty="0">
                <a:latin typeface="Constantia" panose="02030602050306030303" pitchFamily="18" charset="0"/>
                <a:hlinkClick r:id="rId12"/>
              </a:rPr>
              <a:t>https://academic.mattweirick.com/talks/2022-09-15-usf-presentation</a:t>
            </a:r>
            <a:r>
              <a:rPr lang="en-US" dirty="0">
                <a:latin typeface="Constantia" panose="02030602050306030303" pitchFamily="18" charset="0"/>
              </a:rPr>
              <a:t> </a:t>
            </a:r>
          </a:p>
        </p:txBody>
      </p:sp>
    </p:spTree>
    <p:extLst>
      <p:ext uri="{BB962C8B-B14F-4D97-AF65-F5344CB8AC3E}">
        <p14:creationId xmlns:p14="http://schemas.microsoft.com/office/powerpoint/2010/main" val="374667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cup of coffee on a monthly planner.">
            <a:extLst>
              <a:ext uri="{FF2B5EF4-FFF2-40B4-BE49-F238E27FC236}">
                <a16:creationId xmlns:a16="http://schemas.microsoft.com/office/drawing/2014/main" id="{27A876F6-3AB0-E740-A118-C3DDFF25A939}"/>
              </a:ext>
            </a:extLst>
          </p:cNvPr>
          <p:cNvPicPr>
            <a:picLocks noGrp="1" noChangeAspect="1"/>
          </p:cNvPicPr>
          <p:nvPr>
            <p:ph type="pic" idx="1"/>
          </p:nvPr>
        </p:nvPicPr>
        <p:blipFill rotWithShape="1">
          <a:blip r:embed="rId3"/>
          <a:srcRect r="5882" b="-1"/>
          <a:stretch/>
        </p:blipFill>
        <p:spPr>
          <a:xfrm>
            <a:off x="1"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EFA0CA-2F7F-E34F-BB88-461B969FA64F}"/>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Agenda</a:t>
            </a:r>
          </a:p>
        </p:txBody>
      </p:sp>
      <p:sp>
        <p:nvSpPr>
          <p:cNvPr id="3" name="Content Placeholder 2">
            <a:extLst>
              <a:ext uri="{FF2B5EF4-FFF2-40B4-BE49-F238E27FC236}">
                <a16:creationId xmlns:a16="http://schemas.microsoft.com/office/drawing/2014/main" id="{D87D59B4-CCD7-A848-9D96-1365470E2C06}"/>
              </a:ext>
            </a:extLst>
          </p:cNvPr>
          <p:cNvSpPr>
            <a:spLocks noGrp="1"/>
          </p:cNvSpPr>
          <p:nvPr>
            <p:ph type="body" sz="half" idx="2"/>
          </p:nvPr>
        </p:nvSpPr>
        <p:spPr>
          <a:xfrm>
            <a:off x="7531610" y="2434201"/>
            <a:ext cx="3822189" cy="3742762"/>
          </a:xfrm>
        </p:spPr>
        <p:txBody>
          <a:bodyPr vert="horz" lIns="91440" tIns="45720" rIns="91440" bIns="45720" rtlCol="0">
            <a:normAutofit fontScale="92500" lnSpcReduction="10000"/>
          </a:bodyPr>
          <a:lstStyle/>
          <a:p>
            <a:pPr indent="-228600">
              <a:buFont typeface="Arial" panose="020B0604020202020204" pitchFamily="34" charset="0"/>
              <a:buChar char="•"/>
            </a:pPr>
            <a:r>
              <a:rPr lang="en-US" sz="2000" dirty="0"/>
              <a:t>About Me</a:t>
            </a:r>
          </a:p>
          <a:p>
            <a:pPr indent="-228600">
              <a:buFont typeface="Arial" panose="020B0604020202020204" pitchFamily="34" charset="0"/>
              <a:buChar char="•"/>
            </a:pPr>
            <a:r>
              <a:rPr lang="en-US" sz="2000" dirty="0"/>
              <a:t>Background Information &amp; Considerations</a:t>
            </a:r>
          </a:p>
          <a:p>
            <a:pPr indent="-228600">
              <a:buFont typeface="Arial" panose="020B0604020202020204" pitchFamily="34" charset="0"/>
              <a:buChar char="•"/>
            </a:pPr>
            <a:r>
              <a:rPr lang="en-US" sz="2000" dirty="0"/>
              <a:t>An Ethos &amp; Vision for Research &amp; Instruction</a:t>
            </a:r>
          </a:p>
          <a:p>
            <a:pPr indent="-228600">
              <a:buFont typeface="Arial" panose="020B0604020202020204" pitchFamily="34" charset="0"/>
              <a:buChar char="•"/>
            </a:pPr>
            <a:r>
              <a:rPr lang="en-US" sz="2000" dirty="0"/>
              <a:t>Contributing to Success in Research</a:t>
            </a:r>
          </a:p>
          <a:p>
            <a:pPr indent="-228600">
              <a:buFont typeface="Arial" panose="020B0604020202020204" pitchFamily="34" charset="0"/>
              <a:buChar char="•"/>
            </a:pPr>
            <a:r>
              <a:rPr lang="en-US" sz="2000" dirty="0"/>
              <a:t>Contributing to Success in Teaching &amp; Learning</a:t>
            </a:r>
          </a:p>
          <a:p>
            <a:pPr indent="-228600">
              <a:buFont typeface="Arial" panose="020B0604020202020204" pitchFamily="34" charset="0"/>
              <a:buChar char="•"/>
            </a:pPr>
            <a:r>
              <a:rPr lang="en-US" sz="2000" dirty="0"/>
              <a:t>Wrap-up</a:t>
            </a:r>
          </a:p>
          <a:p>
            <a:endParaRPr lang="en-US" sz="1400" dirty="0"/>
          </a:p>
          <a:p>
            <a:r>
              <a:rPr lang="en-US" sz="1400" dirty="0"/>
              <a:t>Photo by </a:t>
            </a:r>
            <a:r>
              <a:rPr lang="en-US" sz="1400" dirty="0">
                <a:hlinkClick r:id="rId4"/>
              </a:rPr>
              <a:t>Estée Janssens</a:t>
            </a:r>
            <a:r>
              <a:rPr lang="en-US" sz="1400" dirty="0"/>
              <a:t> on </a:t>
            </a:r>
            <a:r>
              <a:rPr lang="en-US" sz="1400" dirty="0">
                <a:hlinkClick r:id="rId5"/>
              </a:rPr>
              <a:t>Unsplash</a:t>
            </a:r>
            <a:r>
              <a:rPr lang="en-US" sz="1400" dirty="0"/>
              <a:t> </a:t>
            </a:r>
          </a:p>
        </p:txBody>
      </p:sp>
    </p:spTree>
    <p:extLst>
      <p:ext uri="{BB962C8B-B14F-4D97-AF65-F5344CB8AC3E}">
        <p14:creationId xmlns:p14="http://schemas.microsoft.com/office/powerpoint/2010/main" val="141338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127EA3-E1F3-5D41-AD3B-5A1E2A8621FD}"/>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kern="1200" dirty="0">
                <a:solidFill>
                  <a:schemeClr val="tx1"/>
                </a:solidFill>
                <a:latin typeface="+mj-lt"/>
                <a:ea typeface="+mj-ea"/>
                <a:cs typeface="+mj-cs"/>
              </a:rPr>
              <a:t>About Me</a:t>
            </a:r>
          </a:p>
        </p:txBody>
      </p:sp>
      <p:sp>
        <p:nvSpPr>
          <p:cNvPr id="6" name="Content Placeholder 2">
            <a:extLst>
              <a:ext uri="{FF2B5EF4-FFF2-40B4-BE49-F238E27FC236}">
                <a16:creationId xmlns:a16="http://schemas.microsoft.com/office/drawing/2014/main" id="{80D47997-4A77-0745-89FF-E9F19368A0DA}"/>
              </a:ext>
            </a:extLst>
          </p:cNvPr>
          <p:cNvSpPr txBox="1">
            <a:spLocks/>
          </p:cNvSpPr>
          <p:nvPr/>
        </p:nvSpPr>
        <p:spPr>
          <a:xfrm>
            <a:off x="838201" y="2623381"/>
            <a:ext cx="3888528" cy="35535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fontAlgn="auto">
              <a:spcBef>
                <a:spcPts val="1000"/>
              </a:spcBef>
              <a:spcAft>
                <a:spcPts val="0"/>
              </a:spcAft>
              <a:buClrTx/>
              <a:buSzTx/>
              <a:tabLst/>
              <a:defRPr/>
            </a:pPr>
            <a:r>
              <a:rPr kumimoji="0" lang="en-US" sz="1400" b="0" i="0" u="none" strike="noStrike" cap="none" spc="0" normalizeH="0" baseline="0" noProof="0" dirty="0">
                <a:ln>
                  <a:noFill/>
                </a:ln>
                <a:effectLst/>
                <a:uLnTx/>
                <a:uFillTx/>
              </a:rPr>
              <a:t>Bachelor of English in Literature &amp; Language; Virginia Tech, Blacksburg, VA</a:t>
            </a:r>
          </a:p>
          <a:p>
            <a:pPr marL="228600" marR="0" lvl="0" fontAlgn="auto">
              <a:spcBef>
                <a:spcPts val="1000"/>
              </a:spcBef>
              <a:spcAft>
                <a:spcPts val="0"/>
              </a:spcAft>
              <a:buClrTx/>
              <a:buSzTx/>
              <a:tabLst/>
              <a:defRPr/>
            </a:pPr>
            <a:r>
              <a:rPr kumimoji="0" lang="en-US" sz="1400" b="0" i="0" u="none" strike="noStrike" cap="none" spc="0" normalizeH="0" baseline="0" noProof="0" dirty="0">
                <a:ln>
                  <a:noFill/>
                </a:ln>
                <a:effectLst/>
                <a:uLnTx/>
                <a:uFillTx/>
              </a:rPr>
              <a:t>Master of Science in Library Science; University of North Carolina, Chapel Hill, NC</a:t>
            </a:r>
          </a:p>
          <a:p>
            <a:pPr marL="685800" marR="0" lvl="1" fontAlgn="auto">
              <a:spcBef>
                <a:spcPts val="500"/>
              </a:spcBef>
              <a:spcAft>
                <a:spcPts val="0"/>
              </a:spcAft>
              <a:buClrTx/>
              <a:buSzTx/>
              <a:tabLst/>
              <a:defRPr/>
            </a:pPr>
            <a:r>
              <a:rPr kumimoji="0" lang="en-US" sz="1400" b="0" i="0" u="none" strike="noStrike" cap="none" spc="0" normalizeH="0" baseline="0" noProof="0" dirty="0">
                <a:ln>
                  <a:noFill/>
                </a:ln>
                <a:effectLst/>
                <a:uLnTx/>
                <a:uFillTx/>
              </a:rPr>
              <a:t>Graduate Certificates: SILS Diversity Advocate, Interdisciplinary Health Communication, Interdisciplinary Health Disparities</a:t>
            </a:r>
          </a:p>
          <a:p>
            <a:pPr marL="228600" marR="0" lvl="0" fontAlgn="auto">
              <a:spcBef>
                <a:spcPts val="1000"/>
              </a:spcBef>
              <a:spcAft>
                <a:spcPts val="0"/>
              </a:spcAft>
              <a:buClrTx/>
              <a:buSzTx/>
              <a:tabLst/>
              <a:defRPr/>
            </a:pPr>
            <a:r>
              <a:rPr kumimoji="0" lang="en-US" sz="1400" b="0" i="0" u="none" strike="noStrike" cap="none" spc="0" normalizeH="0" baseline="0" noProof="0" dirty="0">
                <a:ln>
                  <a:noFill/>
                </a:ln>
                <a:effectLst/>
                <a:uLnTx/>
                <a:uFillTx/>
              </a:rPr>
              <a:t>UCLA Library – Associate Librarian with Career Status</a:t>
            </a:r>
          </a:p>
          <a:p>
            <a:pPr lvl="1">
              <a:spcBef>
                <a:spcPts val="1000"/>
              </a:spcBef>
            </a:pPr>
            <a:r>
              <a:rPr lang="en-US" sz="1400" dirty="0"/>
              <a:t>Librarian for English, History, and Comparative Literature,</a:t>
            </a:r>
          </a:p>
          <a:p>
            <a:pPr lvl="1">
              <a:spcBef>
                <a:spcPts val="1000"/>
              </a:spcBef>
            </a:pPr>
            <a:r>
              <a:rPr lang="en-US" sz="1400" dirty="0"/>
              <a:t>Humanities &amp; Social Sciences Lead for Research Services</a:t>
            </a:r>
          </a:p>
          <a:p>
            <a:pPr lvl="1">
              <a:spcBef>
                <a:spcPts val="1000"/>
              </a:spcBef>
            </a:pPr>
            <a:r>
              <a:rPr lang="en-US" sz="1400" dirty="0"/>
              <a:t>Lead for Teaching &amp; Learning</a:t>
            </a:r>
            <a:endParaRPr kumimoji="0" lang="en-US" sz="1400" b="0" i="0" u="none" strike="noStrike" cap="none" spc="0" normalizeH="0" baseline="0" noProof="0" dirty="0">
              <a:ln>
                <a:noFill/>
              </a:ln>
              <a:effectLst/>
              <a:uLnTx/>
              <a:uFillTx/>
            </a:endParaRPr>
          </a:p>
          <a:p>
            <a:pPr marL="0" marR="0" lvl="0" fontAlgn="auto">
              <a:spcBef>
                <a:spcPts val="1000"/>
              </a:spcBef>
              <a:spcAft>
                <a:spcPts val="0"/>
              </a:spcAft>
              <a:buClrTx/>
              <a:buSzTx/>
              <a:tabLst/>
              <a:defRPr/>
            </a:pPr>
            <a:endParaRPr kumimoji="0" lang="en-US" sz="1400" b="0" i="0" u="none" strike="noStrike" cap="none" spc="0" normalizeH="0" baseline="0" noProof="0" dirty="0">
              <a:ln>
                <a:noFill/>
              </a:ln>
              <a:effectLst/>
              <a:uLnTx/>
              <a:uFillTx/>
            </a:endParaRPr>
          </a:p>
        </p:txBody>
      </p:sp>
      <p:pic>
        <p:nvPicPr>
          <p:cNvPr id="5" name="Content Placeholder 4" descr="A portrait of me.">
            <a:extLst>
              <a:ext uri="{FF2B5EF4-FFF2-40B4-BE49-F238E27FC236}">
                <a16:creationId xmlns:a16="http://schemas.microsoft.com/office/drawing/2014/main" id="{16A23325-898B-424F-8C50-EF20156C18C9}"/>
              </a:ext>
            </a:extLst>
          </p:cNvPr>
          <p:cNvPicPr>
            <a:picLocks noGrp="1" noChangeAspect="1"/>
          </p:cNvPicPr>
          <p:nvPr>
            <p:ph idx="1"/>
          </p:nvPr>
        </p:nvPicPr>
        <p:blipFill rotWithShape="1">
          <a:blip r:embed="rId3"/>
          <a:srcRect l="16203" r="16203"/>
          <a:stretch/>
        </p:blipFill>
        <p:spPr>
          <a:xfrm>
            <a:off x="7543800" y="-14141"/>
            <a:ext cx="4645152" cy="6872141"/>
          </a:xfrm>
          <a:prstGeom prst="rect">
            <a:avLst/>
          </a:prstGeom>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528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descr="A portrait of Ruth Wilson Gilmore at a podium with her arms up in action.">
            <a:extLst>
              <a:ext uri="{FF2B5EF4-FFF2-40B4-BE49-F238E27FC236}">
                <a16:creationId xmlns:a16="http://schemas.microsoft.com/office/drawing/2014/main" id="{A53C7013-B1C8-A147-964F-C7B68A702CDB}"/>
              </a:ext>
            </a:extLst>
          </p:cNvPr>
          <p:cNvPicPr>
            <a:picLocks noGrp="1" noChangeAspect="1"/>
          </p:cNvPicPr>
          <p:nvPr>
            <p:ph type="pic" idx="1"/>
          </p:nvPr>
        </p:nvPicPr>
        <p:blipFill rotWithShape="1">
          <a:blip r:embed="rId3"/>
          <a:srcRect r="6237"/>
          <a:stretch/>
        </p:blipFill>
        <p:spPr>
          <a:xfrm>
            <a:off x="1"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EFA0CA-2F7F-E34F-BB88-461B969FA64F}"/>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Ruth Wilson Gilmore</a:t>
            </a:r>
          </a:p>
        </p:txBody>
      </p:sp>
      <p:sp>
        <p:nvSpPr>
          <p:cNvPr id="3" name="Content Placeholder 2">
            <a:extLst>
              <a:ext uri="{FF2B5EF4-FFF2-40B4-BE49-F238E27FC236}">
                <a16:creationId xmlns:a16="http://schemas.microsoft.com/office/drawing/2014/main" id="{D87D59B4-CCD7-A848-9D96-1365470E2C06}"/>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pPr indent="-228600">
              <a:buFont typeface="Arial" panose="020B0604020202020204" pitchFamily="34" charset="0"/>
              <a:buChar char="•"/>
            </a:pPr>
            <a:r>
              <a:rPr lang="en-US" sz="2000" dirty="0"/>
              <a:t>“Sit on committees that make decisions, not committees that make reports”</a:t>
            </a:r>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a:t>Photo by Stephan </a:t>
            </a:r>
            <a:r>
              <a:rPr lang="en-US" sz="2000" dirty="0" err="1"/>
              <a:t>Röhl</a:t>
            </a:r>
            <a:r>
              <a:rPr lang="en-US" sz="2000" dirty="0"/>
              <a:t>, </a:t>
            </a:r>
            <a:r>
              <a:rPr lang="en-US" sz="2000" dirty="0">
                <a:hlinkClick r:id="rId4"/>
              </a:rPr>
              <a:t>CC BY-SA 2.0</a:t>
            </a:r>
            <a:r>
              <a:rPr lang="en-US" sz="2000" dirty="0"/>
              <a:t> via Wikimedia Commons</a:t>
            </a:r>
          </a:p>
        </p:txBody>
      </p:sp>
    </p:spTree>
    <p:extLst>
      <p:ext uri="{BB962C8B-B14F-4D97-AF65-F5344CB8AC3E}">
        <p14:creationId xmlns:p14="http://schemas.microsoft.com/office/powerpoint/2010/main" val="222996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B5D0B-2311-C84A-80C6-3DCFE9ACA83B}"/>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kern="1200">
                <a:solidFill>
                  <a:schemeClr val="tx1"/>
                </a:solidFill>
                <a:latin typeface="+mj-lt"/>
                <a:ea typeface="+mj-ea"/>
                <a:cs typeface="+mj-cs"/>
              </a:rPr>
              <a:t>Background Information &amp; Considerations</a:t>
            </a: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Background icon.">
            <a:extLst>
              <a:ext uri="{FF2B5EF4-FFF2-40B4-BE49-F238E27FC236}">
                <a16:creationId xmlns:a16="http://schemas.microsoft.com/office/drawing/2014/main" id="{AE638D23-3A88-F04D-9F10-DC4239407352}"/>
              </a:ext>
            </a:extLst>
          </p:cNvPr>
          <p:cNvPicPr>
            <a:picLocks noChangeAspect="1"/>
          </p:cNvPicPr>
          <p:nvPr/>
        </p:nvPicPr>
        <p:blipFill>
          <a:blip r:embed="rId3"/>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6991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A0CA-2F7F-E34F-BB88-461B969FA64F}"/>
              </a:ext>
            </a:extLst>
          </p:cNvPr>
          <p:cNvSpPr>
            <a:spLocks noGrp="1"/>
          </p:cNvSpPr>
          <p:nvPr>
            <p:ph type="title"/>
          </p:nvPr>
        </p:nvSpPr>
        <p:spPr>
          <a:xfrm>
            <a:off x="1136428" y="627564"/>
            <a:ext cx="7474172" cy="1325563"/>
          </a:xfrm>
        </p:spPr>
        <p:txBody>
          <a:bodyPr>
            <a:normAutofit/>
          </a:bodyPr>
          <a:lstStyle/>
          <a:p>
            <a:r>
              <a:rPr lang="en-US"/>
              <a:t>Prompt</a:t>
            </a:r>
          </a:p>
        </p:txBody>
      </p:sp>
      <p:sp>
        <p:nvSpPr>
          <p:cNvPr id="3" name="Content Placeholder 2">
            <a:extLst>
              <a:ext uri="{FF2B5EF4-FFF2-40B4-BE49-F238E27FC236}">
                <a16:creationId xmlns:a16="http://schemas.microsoft.com/office/drawing/2014/main" id="{D87D59B4-CCD7-A848-9D96-1365470E2C06}"/>
              </a:ext>
            </a:extLst>
          </p:cNvPr>
          <p:cNvSpPr>
            <a:spLocks noGrp="1"/>
          </p:cNvSpPr>
          <p:nvPr>
            <p:ph idx="1"/>
          </p:nvPr>
        </p:nvSpPr>
        <p:spPr>
          <a:xfrm>
            <a:off x="1136429" y="2278173"/>
            <a:ext cx="6467867" cy="3450613"/>
          </a:xfrm>
        </p:spPr>
        <p:txBody>
          <a:bodyPr anchor="ctr">
            <a:normAutofit/>
          </a:bodyPr>
          <a:lstStyle/>
          <a:p>
            <a:pPr marL="0" indent="0">
              <a:buNone/>
            </a:pPr>
            <a:r>
              <a:rPr lang="en-US" sz="2400" dirty="0"/>
              <a:t>Lead a 20- to 30-minute presentation and discussion that encourages participation describing how Research &amp; Instruction librarians contribute to faculty and graduate student success, in collaboration with other USF Libraries units.</a:t>
            </a:r>
          </a:p>
        </p:txBody>
      </p:sp>
      <p:sp>
        <p:nvSpPr>
          <p:cNvPr id="27" name="Rectangle 2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Users">
            <a:extLst>
              <a:ext uri="{FF2B5EF4-FFF2-40B4-BE49-F238E27FC236}">
                <a16:creationId xmlns:a16="http://schemas.microsoft.com/office/drawing/2014/main" id="{ED236354-6335-DB5F-F6A3-5BBDAECF94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09601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4156C5-A2E1-4009-D645-9C7454FC386B}"/>
              </a:ext>
            </a:extLst>
          </p:cNvPr>
          <p:cNvSpPr>
            <a:spLocks noGrp="1"/>
          </p:cNvSpPr>
          <p:nvPr>
            <p:ph type="title"/>
          </p:nvPr>
        </p:nvSpPr>
        <p:spPr>
          <a:xfrm>
            <a:off x="838201" y="643467"/>
            <a:ext cx="3888526" cy="1800526"/>
          </a:xfrm>
        </p:spPr>
        <p:txBody>
          <a:bodyPr>
            <a:normAutofit/>
          </a:bodyPr>
          <a:lstStyle/>
          <a:p>
            <a:r>
              <a:rPr lang="en-US"/>
              <a:t>Student Success</a:t>
            </a:r>
            <a:endParaRPr lang="en-US" dirty="0"/>
          </a:p>
        </p:txBody>
      </p:sp>
      <p:sp>
        <p:nvSpPr>
          <p:cNvPr id="3" name="Content Placeholder 2">
            <a:extLst>
              <a:ext uri="{FF2B5EF4-FFF2-40B4-BE49-F238E27FC236}">
                <a16:creationId xmlns:a16="http://schemas.microsoft.com/office/drawing/2014/main" id="{44191D04-F2EF-8670-87B2-2BE4B8E2F905}"/>
              </a:ext>
            </a:extLst>
          </p:cNvPr>
          <p:cNvSpPr>
            <a:spLocks noGrp="1"/>
          </p:cNvSpPr>
          <p:nvPr>
            <p:ph idx="1"/>
          </p:nvPr>
        </p:nvSpPr>
        <p:spPr>
          <a:xfrm>
            <a:off x="838201" y="2623381"/>
            <a:ext cx="3888528" cy="3553581"/>
          </a:xfrm>
        </p:spPr>
        <p:txBody>
          <a:bodyPr>
            <a:normAutofit/>
          </a:bodyPr>
          <a:lstStyle/>
          <a:p>
            <a:r>
              <a:rPr lang="en-US" sz="2000" dirty="0"/>
              <a:t>“Student success community programs promote student engagement, learning, and progress toward the student's own goals through cross-functional leadership and the strategic application of technology” (Educause Review, 2019)</a:t>
            </a:r>
          </a:p>
        </p:txBody>
      </p:sp>
      <p:pic>
        <p:nvPicPr>
          <p:cNvPr id="5" name="Picture 4" descr="A picture taken from above of four people writing together on a large sheet of paper laid out on a table. There are different topics written out and circled and then connected together with lines. ">
            <a:extLst>
              <a:ext uri="{FF2B5EF4-FFF2-40B4-BE49-F238E27FC236}">
                <a16:creationId xmlns:a16="http://schemas.microsoft.com/office/drawing/2014/main" id="{2F4163F8-236B-356E-B734-0539C61CC675}"/>
              </a:ext>
            </a:extLst>
          </p:cNvPr>
          <p:cNvPicPr>
            <a:picLocks noChangeAspect="1"/>
          </p:cNvPicPr>
          <p:nvPr/>
        </p:nvPicPr>
        <p:blipFill rotWithShape="1">
          <a:blip r:embed="rId3"/>
          <a:srcRect l="27846" r="23246"/>
          <a:stretch/>
        </p:blipFill>
        <p:spPr>
          <a:xfrm>
            <a:off x="6800986" y="713051"/>
            <a:ext cx="4747547" cy="5460242"/>
          </a:xfrm>
          <a:prstGeom prst="rect">
            <a:avLst/>
          </a:prstGeom>
        </p:spPr>
      </p:pic>
    </p:spTree>
    <p:extLst>
      <p:ext uri="{BB962C8B-B14F-4D97-AF65-F5344CB8AC3E}">
        <p14:creationId xmlns:p14="http://schemas.microsoft.com/office/powerpoint/2010/main" val="1576748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4064-0141-7B0C-54F1-C72F71E39F51}"/>
              </a:ext>
            </a:extLst>
          </p:cNvPr>
          <p:cNvSpPr>
            <a:spLocks noGrp="1"/>
          </p:cNvSpPr>
          <p:nvPr>
            <p:ph type="title"/>
          </p:nvPr>
        </p:nvSpPr>
        <p:spPr/>
        <p:txBody>
          <a:bodyPr/>
          <a:lstStyle/>
          <a:p>
            <a:r>
              <a:rPr lang="en-US"/>
              <a:t>Pillars of Student Success</a:t>
            </a:r>
            <a:endParaRPr lang="en-US" dirty="0"/>
          </a:p>
        </p:txBody>
      </p:sp>
      <p:graphicFrame>
        <p:nvGraphicFramePr>
          <p:cNvPr id="21" name="Content Placeholder 2" descr="A smart art graphic of three boxes. The boxes have the following text: whole student, advising and co-curricular supports, and student success technology.">
            <a:extLst>
              <a:ext uri="{FF2B5EF4-FFF2-40B4-BE49-F238E27FC236}">
                <a16:creationId xmlns:a16="http://schemas.microsoft.com/office/drawing/2014/main" id="{3A176DF7-5109-A83D-E411-3FD32EDCA4D3}"/>
              </a:ext>
            </a:extLst>
          </p:cNvPr>
          <p:cNvGraphicFramePr>
            <a:graphicFrameLocks noGrp="1"/>
          </p:cNvGraphicFramePr>
          <p:nvPr>
            <p:ph idx="1"/>
            <p:extLst>
              <p:ext uri="{D42A27DB-BD31-4B8C-83A1-F6EECF244321}">
                <p14:modId xmlns:p14="http://schemas.microsoft.com/office/powerpoint/2010/main" val="4383506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317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B5D0B-2311-C84A-80C6-3DCFE9ACA83B}"/>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5400" dirty="0"/>
              <a:t>An Ethos &amp; Vision for Research &amp; Instruction</a:t>
            </a:r>
          </a:p>
        </p:txBody>
      </p:sp>
      <p:sp>
        <p:nvSpPr>
          <p:cNvPr id="10" name="Freeform: Shape 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Graphic 2" descr="Lightbulb">
            <a:extLst>
              <a:ext uri="{FF2B5EF4-FFF2-40B4-BE49-F238E27FC236}">
                <a16:creationId xmlns:a16="http://schemas.microsoft.com/office/drawing/2014/main" id="{F463B98E-B7D4-641C-5637-20E837C3B8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071283156"/>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D1C2D5"/>
      </a:lt2>
      <a:accent1>
        <a:srgbClr val="D1C2D5"/>
      </a:accent1>
      <a:accent2>
        <a:srgbClr val="D1C2D5"/>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000000"/>
      </a:dk1>
      <a:lt1>
        <a:srgbClr val="FFFFFF"/>
      </a:lt1>
      <a:dk2>
        <a:srgbClr val="44546A"/>
      </a:dk2>
      <a:lt2>
        <a:srgbClr val="D1C2D5"/>
      </a:lt2>
      <a:accent1>
        <a:srgbClr val="D1C2D5"/>
      </a:accent1>
      <a:accent2>
        <a:srgbClr val="D1C2D5"/>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14044</TotalTime>
  <Words>4283</Words>
  <Application>Microsoft Macintosh PowerPoint</Application>
  <PresentationFormat>Widescreen</PresentationFormat>
  <Paragraphs>150</Paragraphs>
  <Slides>18</Slides>
  <Notes>18</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Constantia</vt:lpstr>
      <vt:lpstr>Office Theme</vt:lpstr>
      <vt:lpstr>1_Office Theme</vt:lpstr>
      <vt:lpstr>A Vision for Contributing to Faculty &amp; Graduate Student Success</vt:lpstr>
      <vt:lpstr>Agenda</vt:lpstr>
      <vt:lpstr>About Me</vt:lpstr>
      <vt:lpstr>Ruth Wilson Gilmore</vt:lpstr>
      <vt:lpstr>Background Information &amp; Considerations</vt:lpstr>
      <vt:lpstr>Prompt</vt:lpstr>
      <vt:lpstr>Student Success</vt:lpstr>
      <vt:lpstr>Pillars of Student Success</vt:lpstr>
      <vt:lpstr>An Ethos &amp; Vision for Research &amp; Instruction</vt:lpstr>
      <vt:lpstr>Key Concepts</vt:lpstr>
      <vt:lpstr>Contributing to Success in Research</vt:lpstr>
      <vt:lpstr>Research Help Examples</vt:lpstr>
      <vt:lpstr>Contributing to Success in Teaching &amp; Learning</vt:lpstr>
      <vt:lpstr>Teaching &amp; Learning Examples</vt:lpstr>
      <vt:lpstr>Some Ideas</vt:lpstr>
      <vt:lpstr>Wrapping Up</vt:lpstr>
      <vt:lpstr>Bibliography</vt:lpstr>
      <vt:lpstr>Contact 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Vision to Expand, Promote, and Assess Teaching &amp; Learning</dc:title>
  <dc:subject/>
  <dc:creator>Matthew Johnson</dc:creator>
  <cp:keywords/>
  <dc:description/>
  <cp:lastModifiedBy>Johnson, Matthew</cp:lastModifiedBy>
  <cp:revision>75</cp:revision>
  <dcterms:created xsi:type="dcterms:W3CDTF">2019-01-07T21:32:22Z</dcterms:created>
  <dcterms:modified xsi:type="dcterms:W3CDTF">2022-09-15T01:59:42Z</dcterms:modified>
  <cp:category/>
</cp:coreProperties>
</file>