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6"/>
  </p:notesMasterIdLst>
  <p:sldIdLst>
    <p:sldId id="418" r:id="rId2"/>
    <p:sldId id="497" r:id="rId3"/>
    <p:sldId id="431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499" r:id="rId15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701"/>
    <a:srgbClr val="F2401F"/>
    <a:srgbClr val="FF3300"/>
    <a:srgbClr val="E7401F"/>
    <a:srgbClr val="007942"/>
    <a:srgbClr val="0066FF"/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68" autoAdjust="0"/>
    <p:restoredTop sz="30252" autoAdjust="0"/>
  </p:normalViewPr>
  <p:slideViewPr>
    <p:cSldViewPr snapToGrid="0" snapToObjects="1">
      <p:cViewPr varScale="1">
        <p:scale>
          <a:sx n="65" d="100"/>
          <a:sy n="65" d="100"/>
        </p:scale>
        <p:origin x="45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B8C13ED-9018-46D4-839C-FFF505109A2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ECB1083-D2D7-4D15-8A7E-3FFE75B3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College of Engineering and Computing: Carnegie Classification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Slide 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  <p:pic>
        <p:nvPicPr>
          <p:cNvPr id="9" name="Picture 8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pic>
        <p:nvPicPr>
          <p:cNvPr id="10" name="Picture 9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3F31BF-7BAA-B545-8A54-BD6165549183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1834"/>
            <a:ext cx="7886700" cy="525512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1214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785126"/>
            <a:ext cx="3868737" cy="440453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562" y="949601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1040"/>
            <a:ext cx="3887788" cy="438862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een-strip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CS 6600 – Computer Security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</p:spTree>
    <p:extLst>
      <p:ext uri="{BB962C8B-B14F-4D97-AF65-F5344CB8AC3E}">
        <p14:creationId xmlns:p14="http://schemas.microsoft.com/office/powerpoint/2010/main" val="255514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Chapter </a:t>
            </a:r>
            <a:r>
              <a:rPr lang="en-US" sz="2400" dirty="0" smtClean="0">
                <a:solidFill>
                  <a:schemeClr val="bg1"/>
                </a:solidFill>
              </a:rPr>
              <a:t>9 </a:t>
            </a:r>
            <a:r>
              <a:rPr lang="en-US" sz="2400" dirty="0" smtClean="0">
                <a:solidFill>
                  <a:schemeClr val="bg1"/>
                </a:solidFill>
              </a:rPr>
              <a:t>– Information Flow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85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Nondeducibility</a:t>
            </a:r>
            <a:r>
              <a:rPr lang="en-US" dirty="0" smtClean="0"/>
              <a:t> – Trace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2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Nondeducibility</a:t>
            </a:r>
            <a:r>
              <a:rPr lang="en-US" dirty="0" smtClean="0"/>
              <a:t> – Trace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5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Nondeducibility</a:t>
            </a:r>
            <a:r>
              <a:rPr lang="en-US" dirty="0" smtClean="0"/>
              <a:t> – Modal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3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smtClean="0">
                <a:solidFill>
                  <a:schemeClr val="bg1"/>
                </a:solidFill>
              </a:rPr>
              <a:t>Chapter </a:t>
            </a:r>
            <a:r>
              <a:rPr lang="en-US" sz="2400" smtClean="0">
                <a:solidFill>
                  <a:schemeClr val="bg1"/>
                </a:solidFill>
              </a:rPr>
              <a:t>9 </a:t>
            </a:r>
            <a:r>
              <a:rPr lang="en-US" sz="2400" dirty="0" smtClean="0">
                <a:solidFill>
                  <a:schemeClr val="bg1"/>
                </a:solidFill>
              </a:rPr>
              <a:t>– Information Flow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</a:t>
            </a:r>
          </a:p>
          <a:p>
            <a:pPr lvl="1"/>
            <a:r>
              <a:rPr lang="en-US" altLang="en-US" i="1" dirty="0" err="1"/>
              <a:t>proj</a:t>
            </a:r>
            <a:r>
              <a:rPr lang="en-US" altLang="en-US" dirty="0"/>
              <a:t>(</a:t>
            </a:r>
            <a:r>
              <a:rPr lang="en-US" altLang="en-US" i="1" dirty="0"/>
              <a:t>s</a:t>
            </a:r>
            <a:r>
              <a:rPr lang="en-US" altLang="en-US" dirty="0"/>
              <a:t>, 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,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/>
              <a:t>i</a:t>
            </a:r>
            <a:r>
              <a:rPr lang="en-US" altLang="en-US" dirty="0"/>
              <a:t>) = </a:t>
            </a:r>
            <a:r>
              <a:rPr lang="en-US" altLang="en-US" i="1" dirty="0" err="1"/>
              <a:t>proj</a:t>
            </a:r>
            <a:r>
              <a:rPr lang="en-US" altLang="en-US" dirty="0"/>
              <a:t>(</a:t>
            </a:r>
            <a:r>
              <a:rPr lang="en-US" altLang="en-US" i="1" dirty="0"/>
              <a:t>s</a:t>
            </a:r>
            <a:r>
              <a:rPr lang="en-US" altLang="en-US" dirty="0"/>
              <a:t>, </a:t>
            </a:r>
            <a:r>
              <a:rPr lang="en-US" altLang="en-US" dirty="0">
                <a:sym typeface="Symbol" panose="05050102010706020507" pitchFamily="18" charset="2"/>
              </a:rPr>
              <a:t></a:t>
            </a:r>
            <a:r>
              <a:rPr lang="en-US" altLang="en-US" i="1" baseline="-25000" dirty="0"/>
              <a:t>G</a:t>
            </a:r>
            <a:r>
              <a:rPr lang="en-US" altLang="en-US" baseline="-25000" dirty="0"/>
              <a:t>,</a:t>
            </a:r>
            <a:r>
              <a:rPr lang="en-US" altLang="en-US" i="1" baseline="-25000" dirty="0"/>
              <a:t>A</a:t>
            </a:r>
            <a:r>
              <a:rPr lang="en-US" altLang="en-US" dirty="0"/>
              <a:t>(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),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/>
              <a:t>i</a:t>
            </a:r>
            <a:r>
              <a:rPr lang="en-US" altLang="en-US" dirty="0"/>
              <a:t>)</a:t>
            </a:r>
          </a:p>
          <a:p>
            <a:pPr lvl="2"/>
            <a:r>
              <a:rPr lang="en-US" dirty="0"/>
              <a:t>Must quantify over all possible domains, commands, and states, </a:t>
            </a:r>
          </a:p>
          <a:p>
            <a:r>
              <a:rPr lang="en-US" dirty="0" smtClean="0"/>
              <a:t>NF for your infrastructure Due Nov 11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0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E6B3AB8E-67CB-462C-A303-9EB33C7AE2AE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Noninterference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Intuition: Set of outputs Lucy can see corresponds to set of inputs she can see, there is no interference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Formally: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>
                <a:sym typeface="Symbol" panose="05050102010706020507" pitchFamily="18" charset="2"/>
              </a:rPr>
              <a:t>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</a:t>
            </a:r>
            <a:r>
              <a:rPr lang="en-US" altLang="en-US" sz="2800" dirty="0" smtClean="0"/>
              <a:t> S,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/>
              <a:t> ≠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>
                <a:sym typeface="Symbol" panose="05050102010706020507" pitchFamily="18" charset="2"/>
              </a:rPr>
              <a:t></a:t>
            </a:r>
            <a:r>
              <a:rPr lang="en-US" altLang="en-US" sz="2800" dirty="0" smtClean="0"/>
              <a:t>; </a:t>
            </a:r>
            <a:r>
              <a:rPr lang="en-US" altLang="en-US" sz="2800" i="1" dirty="0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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Z</a:t>
            </a:r>
            <a:r>
              <a:rPr lang="en-US" altLang="en-US" sz="2800" dirty="0" smtClean="0"/>
              <a:t>; Users in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/>
              <a:t> executing commands in </a:t>
            </a:r>
            <a:r>
              <a:rPr lang="en-US" altLang="en-US" sz="2800" i="1" dirty="0" smtClean="0"/>
              <a:t>A</a:t>
            </a:r>
            <a:r>
              <a:rPr lang="en-US" altLang="en-US" sz="2800" dirty="0" smtClean="0"/>
              <a:t> are </a:t>
            </a:r>
            <a:r>
              <a:rPr lang="en-US" altLang="en-US" sz="2800" i="1" dirty="0" smtClean="0"/>
              <a:t>noninterfering</a:t>
            </a:r>
            <a:r>
              <a:rPr lang="en-US" altLang="en-US" sz="2800" dirty="0" smtClean="0"/>
              <a:t> with users in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>
                <a:sym typeface="Symbol" panose="05050102010706020507" pitchFamily="18" charset="2"/>
              </a:rPr>
              <a:t>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iff</a:t>
            </a:r>
            <a:r>
              <a:rPr lang="en-US" altLang="en-US" sz="2800" dirty="0" smtClean="0"/>
              <a:t> for all </a:t>
            </a:r>
            <a:r>
              <a:rPr lang="en-US" altLang="en-US" sz="2800" i="1" dirty="0" err="1" smtClean="0"/>
              <a:t>c</a:t>
            </a:r>
            <a:r>
              <a:rPr lang="en-US" altLang="en-US" sz="2800" i="1" baseline="-25000" dirty="0" err="1" smtClean="0"/>
              <a:t>s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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C</a:t>
            </a:r>
            <a:r>
              <a:rPr lang="en-US" altLang="en-US" sz="2800" dirty="0" smtClean="0"/>
              <a:t>*, and for all </a:t>
            </a:r>
            <a:r>
              <a:rPr lang="en-US" altLang="en-US" sz="2800" i="1" dirty="0" smtClean="0"/>
              <a:t>s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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>
                <a:sym typeface="Symbol" panose="05050102010706020507" pitchFamily="18" charset="2"/>
              </a:rPr>
              <a:t></a:t>
            </a:r>
            <a:r>
              <a:rPr lang="en-US" altLang="en-US" sz="2800" dirty="0" smtClean="0"/>
              <a:t>,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 i="1" dirty="0" err="1" smtClean="0"/>
              <a:t>proj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s</a:t>
            </a:r>
            <a:r>
              <a:rPr lang="en-US" altLang="en-US" sz="2800" dirty="0" smtClean="0"/>
              <a:t>, </a:t>
            </a:r>
            <a:r>
              <a:rPr lang="en-US" altLang="en-US" sz="2800" i="1" dirty="0" err="1" smtClean="0"/>
              <a:t>c</a:t>
            </a:r>
            <a:r>
              <a:rPr lang="en-US" altLang="en-US" sz="2800" i="1" baseline="-25000" dirty="0" err="1" smtClean="0"/>
              <a:t>s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sym typeface="Symbol" panose="05050102010706020507" pitchFamily="18" charset="2"/>
              </a:rPr>
              <a:t></a:t>
            </a:r>
            <a:r>
              <a:rPr lang="en-US" altLang="en-US" sz="2800" i="1" baseline="-25000" dirty="0" smtClean="0"/>
              <a:t>i</a:t>
            </a:r>
            <a:r>
              <a:rPr lang="en-US" altLang="en-US" sz="2800" dirty="0" smtClean="0"/>
              <a:t>) = </a:t>
            </a:r>
            <a:r>
              <a:rPr lang="en-US" altLang="en-US" sz="2800" i="1" dirty="0" err="1" smtClean="0"/>
              <a:t>proj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s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sym typeface="Symbol" panose="05050102010706020507" pitchFamily="18" charset="2"/>
              </a:rPr>
              <a:t></a:t>
            </a:r>
            <a:r>
              <a:rPr lang="en-US" altLang="en-US" sz="2800" i="1" baseline="-25000" dirty="0" smtClean="0"/>
              <a:t>G</a:t>
            </a:r>
            <a:r>
              <a:rPr lang="en-US" altLang="en-US" sz="2800" baseline="-25000" dirty="0" smtClean="0"/>
              <a:t>,</a:t>
            </a:r>
            <a:r>
              <a:rPr lang="en-US" altLang="en-US" sz="2800" i="1" baseline="-25000" dirty="0" smtClean="0"/>
              <a:t>A</a:t>
            </a:r>
            <a:r>
              <a:rPr lang="en-US" altLang="en-US" sz="2800" dirty="0" smtClean="0"/>
              <a:t>(</a:t>
            </a:r>
            <a:r>
              <a:rPr lang="en-US" altLang="en-US" sz="2800" i="1" dirty="0" err="1" smtClean="0"/>
              <a:t>c</a:t>
            </a:r>
            <a:r>
              <a:rPr lang="en-US" altLang="en-US" sz="2800" i="1" baseline="-25000" dirty="0" err="1" smtClean="0"/>
              <a:t>s</a:t>
            </a:r>
            <a:r>
              <a:rPr lang="en-US" altLang="en-US" sz="2800" dirty="0" smtClean="0"/>
              <a:t>), </a:t>
            </a:r>
            <a:r>
              <a:rPr lang="en-US" altLang="en-US" sz="2800" dirty="0" smtClean="0">
                <a:sym typeface="Symbol" panose="05050102010706020507" pitchFamily="18" charset="2"/>
              </a:rPr>
              <a:t></a:t>
            </a:r>
            <a:r>
              <a:rPr lang="en-US" altLang="en-US" sz="2800" i="1" baseline="-25000" dirty="0" smtClean="0"/>
              <a:t>i</a:t>
            </a:r>
            <a:r>
              <a:rPr lang="en-US" altLang="en-US" sz="2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Written </a:t>
            </a:r>
            <a:r>
              <a:rPr lang="en-US" altLang="en-US" sz="2400" i="1" dirty="0" smtClean="0"/>
              <a:t>A</a:t>
            </a:r>
            <a:r>
              <a:rPr lang="en-US" altLang="en-US" sz="2400" dirty="0" smtClean="0"/>
              <a:t>,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 :|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Pizza – Pentagon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7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0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Noninference</a:t>
            </a:r>
            <a:r>
              <a:rPr lang="en-US" dirty="0" smtClean="0"/>
              <a:t> – Pizza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9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Noninference</a:t>
            </a:r>
            <a:r>
              <a:rPr lang="en-US" dirty="0" smtClean="0"/>
              <a:t> – Logging/Audit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4071"/>
            <a:ext cx="7886700" cy="517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Generalized </a:t>
            </a:r>
            <a:r>
              <a:rPr lang="en-US" dirty="0" err="1" smtClean="0"/>
              <a:t>Noninference</a:t>
            </a:r>
            <a:r>
              <a:rPr lang="en-US" dirty="0" smtClean="0"/>
              <a:t> – Logging/Audit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31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13830</TotalTime>
  <Words>268</Words>
  <Application>Microsoft Office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</vt:lpstr>
      <vt:lpstr>Times New Roman</vt:lpstr>
      <vt:lpstr>Custom Design</vt:lpstr>
      <vt:lpstr>PowerPoint Presentation</vt:lpstr>
      <vt:lpstr>Review</vt:lpstr>
      <vt:lpstr>Noninterference</vt:lpstr>
      <vt:lpstr>Pizza – Pentagon Example</vt:lpstr>
      <vt:lpstr>NonInference</vt:lpstr>
      <vt:lpstr>Noninference – Pizza Example</vt:lpstr>
      <vt:lpstr>Noninference – Logging/Audit Problem</vt:lpstr>
      <vt:lpstr>Generalized Noninference – Logging/Audit Problem</vt:lpstr>
      <vt:lpstr>PowerPoint Presentation</vt:lpstr>
      <vt:lpstr>PowerPoint Presentation</vt:lpstr>
      <vt:lpstr>Nondeducibility – Trace Form</vt:lpstr>
      <vt:lpstr>Nondeducibility – Trace Form</vt:lpstr>
      <vt:lpstr>Nondeducibility – Modal Logic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McMillin, Bruce M.</cp:lastModifiedBy>
  <cp:revision>445</cp:revision>
  <cp:lastPrinted>2014-10-02T23:52:06Z</cp:lastPrinted>
  <dcterms:created xsi:type="dcterms:W3CDTF">2011-01-20T20:51:22Z</dcterms:created>
  <dcterms:modified xsi:type="dcterms:W3CDTF">2020-12-02T19:35:54Z</dcterms:modified>
</cp:coreProperties>
</file>