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1"/>
  </p:notesMasterIdLst>
  <p:sldIdLst>
    <p:sldId id="418" r:id="rId2"/>
    <p:sldId id="434" r:id="rId3"/>
    <p:sldId id="435" r:id="rId4"/>
    <p:sldId id="437" r:id="rId5"/>
    <p:sldId id="438" r:id="rId6"/>
    <p:sldId id="441" r:id="rId7"/>
    <p:sldId id="442" r:id="rId8"/>
    <p:sldId id="443" r:id="rId9"/>
    <p:sldId id="449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73" r:id="rId22"/>
    <p:sldId id="484" r:id="rId23"/>
    <p:sldId id="485" r:id="rId24"/>
    <p:sldId id="486" r:id="rId25"/>
    <p:sldId id="487" r:id="rId26"/>
    <p:sldId id="492" r:id="rId27"/>
    <p:sldId id="474" r:id="rId28"/>
    <p:sldId id="475" r:id="rId29"/>
    <p:sldId id="476" r:id="rId30"/>
    <p:sldId id="477" r:id="rId31"/>
    <p:sldId id="478" r:id="rId32"/>
    <p:sldId id="479" r:id="rId33"/>
    <p:sldId id="481" r:id="rId34"/>
    <p:sldId id="482" r:id="rId35"/>
    <p:sldId id="488" r:id="rId36"/>
    <p:sldId id="489" r:id="rId37"/>
    <p:sldId id="490" r:id="rId38"/>
    <p:sldId id="491" r:id="rId39"/>
    <p:sldId id="494" r:id="rId40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68" autoAdjust="0"/>
    <p:restoredTop sz="30252" autoAdjust="0"/>
  </p:normalViewPr>
  <p:slideViewPr>
    <p:cSldViewPr snapToGrid="0" snapToObjects="1">
      <p:cViewPr varScale="1">
        <p:scale>
          <a:sx n="83" d="100"/>
          <a:sy n="83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</a:t>
            </a:r>
            <a:r>
              <a:rPr lang="en-US" sz="2400" dirty="0" smtClean="0">
                <a:solidFill>
                  <a:schemeClr val="bg1"/>
                </a:solidFill>
              </a:rPr>
              <a:t>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8786B887-E55B-49C8-8537-995DE317B853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Access Control Matrix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interpretation</a:t>
            </a:r>
          </a:p>
          <a:p>
            <a:pPr eaLnBrk="1" hangingPunct="1"/>
            <a:r>
              <a:rPr lang="en-US" altLang="en-US" smtClean="0"/>
              <a:t>Given: access control information</a:t>
            </a:r>
          </a:p>
          <a:p>
            <a:pPr eaLnBrk="1" hangingPunct="1"/>
            <a:r>
              <a:rPr lang="en-US" altLang="en-US" smtClean="0"/>
              <a:t>Question: are given conditions enough to provide noninterference security?</a:t>
            </a:r>
          </a:p>
          <a:p>
            <a:pPr eaLnBrk="1" hangingPunct="1"/>
            <a:r>
              <a:rPr lang="en-US" altLang="en-US" smtClean="0"/>
              <a:t>Assume: system in a particular state</a:t>
            </a:r>
          </a:p>
          <a:p>
            <a:pPr lvl="1" eaLnBrk="1" hangingPunct="1"/>
            <a:r>
              <a:rPr lang="en-US" altLang="en-US" smtClean="0"/>
              <a:t>Encapsulates values in ACM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A7483D94-B92A-438D-B328-78F7538AAD5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ACM Model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Objects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= { </a:t>
            </a:r>
            <a:r>
              <a:rPr lang="en-US" altLang="en-US" i="1" dirty="0" smtClean="0"/>
              <a:t>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m</a:t>
            </a:r>
            <a:r>
              <a:rPr lang="en-US" altLang="en-US" dirty="0" smtClean="0"/>
              <a:t> }</a:t>
            </a:r>
          </a:p>
          <a:p>
            <a:pPr lvl="1" eaLnBrk="1" hangingPunct="1"/>
            <a:r>
              <a:rPr lang="en-US" altLang="en-US" dirty="0" smtClean="0"/>
              <a:t>Locations in memory</a:t>
            </a:r>
          </a:p>
          <a:p>
            <a:pPr eaLnBrk="1" hangingPunct="1"/>
            <a:r>
              <a:rPr lang="en-US" altLang="en-US" dirty="0" smtClean="0"/>
              <a:t>Values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= { 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 }</a:t>
            </a:r>
          </a:p>
          <a:p>
            <a:pPr lvl="1" eaLnBrk="1" hangingPunct="1"/>
            <a:r>
              <a:rPr lang="en-US" altLang="en-US" dirty="0" smtClean="0"/>
              <a:t>Values that L can assume</a:t>
            </a:r>
          </a:p>
          <a:p>
            <a:pPr eaLnBrk="1" hangingPunct="1"/>
            <a:r>
              <a:rPr lang="en-US" altLang="en-US" dirty="0" smtClean="0"/>
              <a:t>Set of states </a:t>
            </a:r>
            <a:r>
              <a:rPr lang="en-US" altLang="en-US" dirty="0" smtClean="0">
                <a:sym typeface="Symbol" panose="05050102010706020507" pitchFamily="18" charset="2"/>
              </a:rPr>
              <a:t></a:t>
            </a:r>
            <a:r>
              <a:rPr lang="en-US" altLang="en-US" dirty="0" smtClean="0"/>
              <a:t> = { </a:t>
            </a:r>
            <a:r>
              <a:rPr lang="en-US" altLang="en-US" dirty="0" smtClean="0">
                <a:sym typeface="Symbol" panose="05050102010706020507" pitchFamily="18" charset="2"/>
              </a:rPr>
              <a:t>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dirty="0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 smtClean="0"/>
              <a:t>k</a:t>
            </a:r>
            <a:r>
              <a:rPr lang="en-US" altLang="en-US" dirty="0" smtClean="0"/>
              <a:t> }</a:t>
            </a:r>
          </a:p>
          <a:p>
            <a:pPr eaLnBrk="1" hangingPunct="1"/>
            <a:r>
              <a:rPr lang="en-US" altLang="en-US" dirty="0" smtClean="0"/>
              <a:t>Set of protection domains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= {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d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32DFA07D-BAB5-4B9E-8A03-4346ACF928C7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Functions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value</a:t>
            </a:r>
            <a:r>
              <a:rPr lang="en-US" altLang="en-US" sz="2400" smtClean="0"/>
              <a:t>: </a:t>
            </a:r>
            <a:r>
              <a:rPr lang="en-US" altLang="en-US" sz="2400" i="1" smtClean="0"/>
              <a:t>L</a:t>
            </a:r>
            <a:r>
              <a:rPr lang="en-US" altLang="en-US" sz="2400" smtClean="0">
                <a:sym typeface="Symbol" panose="05050102010706020507" pitchFamily="18" charset="2"/>
              </a:rPr>
              <a:t></a:t>
            </a:r>
            <a:r>
              <a:rPr lang="en-US" altLang="en-US" sz="2400" i="1" smtClean="0"/>
              <a:t>V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returns value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 stored in location </a:t>
            </a:r>
            <a:r>
              <a:rPr lang="en-US" altLang="en-US" sz="2000" i="1" smtClean="0"/>
              <a:t>l</a:t>
            </a:r>
            <a:r>
              <a:rPr lang="en-US" altLang="en-US" sz="2000" smtClean="0"/>
              <a:t> when system in state </a:t>
            </a:r>
            <a:r>
              <a:rPr lang="en-US" altLang="en-US" sz="2000" smtClean="0">
                <a:sym typeface="Symbol" panose="05050102010706020507" pitchFamily="18" charset="2"/>
              </a:rPr>
              <a:t></a:t>
            </a:r>
            <a:endParaRPr lang="en-US" altLang="en-US" sz="2000" smtClean="0"/>
          </a:p>
          <a:p>
            <a:pPr eaLnBrk="1" hangingPunct="1"/>
            <a:r>
              <a:rPr lang="en-US" altLang="en-US" sz="2400" i="1" smtClean="0"/>
              <a:t>read</a:t>
            </a:r>
            <a:r>
              <a:rPr lang="en-US" altLang="en-US" sz="2400" smtClean="0"/>
              <a:t>: </a:t>
            </a:r>
            <a:r>
              <a:rPr lang="en-US" altLang="en-US" sz="2400" i="1" smtClean="0"/>
              <a:t>D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/>
              <a:t>2</a:t>
            </a:r>
            <a:r>
              <a:rPr lang="en-US" altLang="en-US" sz="2400" i="1" baseline="30000" smtClean="0"/>
              <a:t>V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returns set of objects observable from domain </a:t>
            </a:r>
            <a:r>
              <a:rPr lang="en-US" altLang="en-US" sz="2000" i="1" smtClean="0"/>
              <a:t>d</a:t>
            </a:r>
            <a:endParaRPr lang="en-US" altLang="en-US" sz="2000" smtClean="0"/>
          </a:p>
          <a:p>
            <a:pPr eaLnBrk="1" hangingPunct="1"/>
            <a:r>
              <a:rPr lang="en-US" altLang="en-US" sz="2400" i="1" smtClean="0"/>
              <a:t>write</a:t>
            </a:r>
            <a:r>
              <a:rPr lang="en-US" altLang="en-US" sz="2400" smtClean="0"/>
              <a:t>: </a:t>
            </a:r>
            <a:r>
              <a:rPr lang="en-US" altLang="en-US" sz="2400" i="1" smtClean="0"/>
              <a:t>D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/>
              <a:t>2</a:t>
            </a:r>
            <a:r>
              <a:rPr lang="en-US" altLang="en-US" sz="2400" i="1" baseline="30000" smtClean="0"/>
              <a:t>V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returns set of objects observable from domain </a:t>
            </a:r>
            <a:r>
              <a:rPr lang="en-US" altLang="en-US" sz="2000" i="1" smtClean="0"/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D457012D-D9A9-4A49-85FF-45457DBD75A2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Interpretation of ACM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Functions represent ACM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Subject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in domain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, object </a:t>
            </a:r>
            <a:r>
              <a:rPr lang="en-US" altLang="en-US" sz="2400" i="1" smtClean="0"/>
              <a:t>o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r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i="1" smtClean="0"/>
              <a:t> A</a:t>
            </a:r>
            <a:r>
              <a:rPr lang="en-US" altLang="en-US" sz="2400" smtClean="0"/>
              <a:t>[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o</a:t>
            </a:r>
            <a:r>
              <a:rPr lang="en-US" altLang="en-US" sz="2400" smtClean="0"/>
              <a:t>] if </a:t>
            </a:r>
            <a:r>
              <a:rPr lang="en-US" altLang="en-US" sz="2400" i="1" smtClean="0"/>
              <a:t>o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read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w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i="1" smtClean="0"/>
              <a:t> A</a:t>
            </a:r>
            <a:r>
              <a:rPr lang="en-US" altLang="en-US" sz="2400" smtClean="0"/>
              <a:t>[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o</a:t>
            </a:r>
            <a:r>
              <a:rPr lang="en-US" altLang="en-US" sz="2400" smtClean="0"/>
              <a:t>] if </a:t>
            </a:r>
            <a:r>
              <a:rPr lang="en-US" altLang="en-US" sz="2400" i="1" smtClean="0"/>
              <a:t>o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write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Equivalence relation: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[</a:t>
            </a:r>
            <a:r>
              <a:rPr lang="en-US" altLang="en-US" sz="280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smtClean="0"/>
              <a:t>a </a:t>
            </a:r>
            <a:r>
              <a:rPr lang="en-US" altLang="en-US" sz="2800" smtClean="0"/>
              <a:t>~</a:t>
            </a:r>
            <a:r>
              <a:rPr lang="en-US" altLang="en-US" sz="2800" i="1" baseline="30000" smtClean="0"/>
              <a:t>dom</a:t>
            </a:r>
            <a:r>
              <a:rPr lang="en-US" altLang="en-US" sz="2800" baseline="30000" smtClean="0"/>
              <a:t>(</a:t>
            </a:r>
            <a:r>
              <a:rPr lang="en-US" altLang="en-US" sz="2800" i="1" baseline="30000" smtClean="0"/>
              <a:t>c</a:t>
            </a:r>
            <a:r>
              <a:rPr lang="en-US" altLang="en-US" sz="2800" baseline="30000" smtClean="0"/>
              <a:t>) </a:t>
            </a:r>
            <a:r>
              <a:rPr lang="en-US" altLang="en-US" sz="280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smtClean="0"/>
              <a:t>b</a:t>
            </a:r>
            <a:r>
              <a:rPr lang="en-US" altLang="en-US" sz="2800" smtClean="0"/>
              <a:t>]</a:t>
            </a:r>
            <a:r>
              <a:rPr lang="en-US" altLang="en-US" sz="2800" smtClean="0">
                <a:sym typeface="Symbol" panose="05050102010706020507" pitchFamily="18" charset="2"/>
              </a:rPr>
              <a:t></a:t>
            </a:r>
            <a:r>
              <a:rPr lang="en-US" altLang="en-US" sz="2800" smtClean="0"/>
              <a:t>[ </a:t>
            </a:r>
            <a:r>
              <a:rPr lang="en-US" altLang="en-US" sz="2800" smtClean="0">
                <a:sym typeface="Symbol" panose="05050102010706020507" pitchFamily="18" charset="2"/>
              </a:rPr>
              <a:t></a:t>
            </a:r>
            <a:r>
              <a:rPr lang="en-US" altLang="en-US" sz="2800" i="1" smtClean="0"/>
              <a:t>l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read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d</a:t>
            </a:r>
            <a:r>
              <a:rPr lang="en-US" altLang="en-US" sz="2800" smtClean="0"/>
              <a:t>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[ </a:t>
            </a:r>
            <a:r>
              <a:rPr lang="en-US" altLang="en-US" sz="2800" i="1" smtClean="0"/>
              <a:t>value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l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, </a:t>
            </a:r>
            <a:r>
              <a:rPr lang="en-US" altLang="en-US" sz="280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smtClean="0"/>
              <a:t>a</a:t>
            </a:r>
            <a:r>
              <a:rPr lang="en-US" altLang="en-US" sz="2800" smtClean="0"/>
              <a:t>) = </a:t>
            </a:r>
            <a:r>
              <a:rPr lang="en-US" altLang="en-US" sz="2800" i="1" smtClean="0"/>
              <a:t>value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l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, </a:t>
            </a:r>
            <a:r>
              <a:rPr lang="en-US" altLang="en-US" sz="280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smtClean="0"/>
              <a:t>b</a:t>
            </a:r>
            <a:r>
              <a:rPr lang="en-US" altLang="en-US" sz="2800" smtClean="0"/>
              <a:t>) ]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You can read the </a:t>
            </a:r>
            <a:r>
              <a:rPr lang="en-US" altLang="en-US" sz="2400" i="1" smtClean="0"/>
              <a:t>exactly</a:t>
            </a:r>
            <a:r>
              <a:rPr lang="en-US" altLang="en-US" sz="2400" smtClean="0"/>
              <a:t> the same locations in both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5196EC1B-C9B6-4A66-B85F-4CCA109683DC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Policy </a:t>
            </a:r>
            <a:r>
              <a:rPr lang="en-US" altLang="en-US" i="1" smtClean="0"/>
              <a:t>r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requirements</a:t>
            </a:r>
          </a:p>
          <a:p>
            <a:pPr lvl="1" eaLnBrk="1" hangingPunct="1"/>
            <a:r>
              <a:rPr lang="en-US" altLang="en-US" smtClean="0"/>
              <a:t>3 general ones describing dependence of commands on rights over input and output</a:t>
            </a:r>
          </a:p>
          <a:p>
            <a:pPr lvl="2" eaLnBrk="1" hangingPunct="1"/>
            <a:r>
              <a:rPr lang="en-US" altLang="en-US" smtClean="0"/>
              <a:t>Hold for all ACMs and policies</a:t>
            </a:r>
          </a:p>
          <a:p>
            <a:pPr lvl="1" eaLnBrk="1" hangingPunct="1"/>
            <a:r>
              <a:rPr lang="en-US" altLang="en-US" smtClean="0"/>
              <a:t>2 that are specific to some security policies</a:t>
            </a:r>
          </a:p>
          <a:p>
            <a:pPr lvl="2" eaLnBrk="1" hangingPunct="1"/>
            <a:r>
              <a:rPr lang="en-US" altLang="en-US" smtClean="0"/>
              <a:t>Hold for </a:t>
            </a:r>
            <a:r>
              <a:rPr lang="en-US" altLang="en-US" i="1" smtClean="0"/>
              <a:t>most</a:t>
            </a:r>
            <a:r>
              <a:rPr lang="en-US" altLang="en-US" smtClean="0"/>
              <a:t> policies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A3E69911-60C3-4DEC-AF33-37158D58F6D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Policy </a:t>
            </a:r>
            <a:r>
              <a:rPr lang="en-US" altLang="en-US" i="1" smtClean="0"/>
              <a:t>r</a:t>
            </a:r>
            <a:r>
              <a:rPr lang="en-US" altLang="en-US" smtClean="0"/>
              <a:t>: First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of command </a:t>
            </a:r>
            <a:r>
              <a:rPr lang="en-US" altLang="en-US" i="1" smtClean="0"/>
              <a:t>c</a:t>
            </a:r>
            <a:r>
              <a:rPr lang="en-US" altLang="en-US" smtClean="0"/>
              <a:t> executed in domain 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depends only on values for which subjects in 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have read access</a:t>
            </a:r>
          </a:p>
          <a:p>
            <a:pPr algn="ctr"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 ~</a:t>
            </a:r>
            <a:r>
              <a:rPr lang="en-US" altLang="en-US" i="1" baseline="30000" smtClean="0"/>
              <a:t>dom</a:t>
            </a:r>
            <a:r>
              <a:rPr lang="en-US" altLang="en-US" baseline="30000" smtClean="0"/>
              <a:t>(</a:t>
            </a:r>
            <a:r>
              <a:rPr lang="en-US" altLang="en-US" i="1" baseline="30000" smtClean="0"/>
              <a:t>c</a:t>
            </a:r>
            <a:r>
              <a:rPr lang="en-US" altLang="en-US" baseline="30000" smtClean="0"/>
              <a:t>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 =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51FDECA7-E4CE-493A-9152-36133E55F184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Policy </a:t>
            </a:r>
            <a:r>
              <a:rPr lang="en-US" altLang="en-US" i="1" smtClean="0"/>
              <a:t>r</a:t>
            </a:r>
            <a:r>
              <a:rPr lang="en-US" altLang="en-US" smtClean="0"/>
              <a:t>: Second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If </a:t>
            </a:r>
            <a:r>
              <a:rPr lang="en-US" altLang="en-US" i="1" smtClean="0"/>
              <a:t>c</a:t>
            </a:r>
            <a:r>
              <a:rPr lang="en-US" altLang="en-US" smtClean="0"/>
              <a:t> changes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then </a:t>
            </a:r>
            <a:r>
              <a:rPr lang="en-US" altLang="en-US" i="1" smtClean="0"/>
              <a:t>c</a:t>
            </a:r>
            <a:r>
              <a:rPr lang="en-US" altLang="en-US" smtClean="0"/>
              <a:t> can only use values of objects in </a:t>
            </a:r>
            <a:r>
              <a:rPr lang="en-US" altLang="en-US" i="1" smtClean="0"/>
              <a:t>read</a:t>
            </a:r>
            <a:r>
              <a:rPr lang="en-US" altLang="en-US" smtClean="0"/>
              <a:t>(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)) to determine new value</a:t>
            </a:r>
            <a:endParaRPr lang="en-US" altLang="en-US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[ 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 ~</a:t>
            </a:r>
            <a:r>
              <a:rPr lang="en-US" altLang="en-US" i="1" baseline="30000" smtClean="0"/>
              <a:t>dom</a:t>
            </a:r>
            <a:r>
              <a:rPr lang="en-US" altLang="en-US" baseline="30000" smtClean="0"/>
              <a:t>(</a:t>
            </a:r>
            <a:r>
              <a:rPr lang="en-US" altLang="en-US" i="1" baseline="30000" smtClean="0"/>
              <a:t>c</a:t>
            </a:r>
            <a:r>
              <a:rPr lang="en-US" altLang="en-US" baseline="30000" smtClean="0"/>
              <a:t>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 </a:t>
            </a:r>
            <a:r>
              <a:rPr lang="en-US" altLang="en-US" i="1" smtClean="0"/>
              <a:t>and</a:t>
            </a:r>
            <a:endParaRPr lang="en-US" altLang="en-US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)) ≠ </a:t>
            </a: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 </a:t>
            </a:r>
            <a:r>
              <a:rPr lang="en-US" altLang="en-US" i="1" smtClean="0"/>
              <a:t>or</a:t>
            </a:r>
            <a:endParaRPr lang="en-US" altLang="en-US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)) ≠ </a:t>
            </a: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)) ]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endParaRPr lang="en-US" altLang="en-US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)) = </a:t>
            </a: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618736A1-FC42-43DA-844A-90211372AC80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Policy </a:t>
            </a:r>
            <a:r>
              <a:rPr lang="en-US" altLang="en-US" i="1" smtClean="0"/>
              <a:t>r</a:t>
            </a:r>
            <a:r>
              <a:rPr lang="en-US" altLang="en-US" smtClean="0"/>
              <a:t>: Third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c</a:t>
            </a:r>
            <a:r>
              <a:rPr lang="en-US" altLang="en-US" smtClean="0"/>
              <a:t> changes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then 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provides subject executing </a:t>
            </a:r>
            <a:r>
              <a:rPr lang="en-US" altLang="en-US" i="1" smtClean="0"/>
              <a:t>c</a:t>
            </a:r>
            <a:r>
              <a:rPr lang="en-US" altLang="en-US" smtClean="0"/>
              <a:t> with write access to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i="1" smtClean="0"/>
              <a:t>	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)) ≠ </a:t>
            </a:r>
            <a:r>
              <a:rPr lang="en-US" altLang="en-US" i="1" smtClean="0"/>
              <a:t>value</a:t>
            </a:r>
            <a:r>
              <a:rPr lang="en-US" altLang="en-US" smtClean="0"/>
              <a:t>(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endParaRPr lang="en-US" altLang="en-US" smtClean="0"/>
          </a:p>
          <a:p>
            <a:pPr algn="ctr" eaLnBrk="1" hangingPunct="1">
              <a:buFontTx/>
              <a:buNone/>
            </a:pP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write</a:t>
            </a:r>
            <a:r>
              <a:rPr lang="en-US" altLang="en-US" smtClean="0"/>
              <a:t>(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755F0CEE-CE0C-44F2-9D1D-E5BEF777EBE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Policies </a:t>
            </a:r>
            <a:r>
              <a:rPr lang="en-US" altLang="en-US" i="1" smtClean="0"/>
              <a:t>r</a:t>
            </a:r>
            <a:r>
              <a:rPr lang="en-US" altLang="en-US" smtClean="0"/>
              <a:t>: Fourth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domain </a:t>
            </a:r>
            <a:r>
              <a:rPr lang="en-US" altLang="en-US" i="1" smtClean="0"/>
              <a:t>u</a:t>
            </a:r>
            <a:r>
              <a:rPr lang="en-US" altLang="en-US" smtClean="0"/>
              <a:t> can interfere with domain </a:t>
            </a:r>
            <a:r>
              <a:rPr lang="en-US" altLang="en-US" i="1" smtClean="0"/>
              <a:t>v</a:t>
            </a:r>
            <a:r>
              <a:rPr lang="en-US" altLang="en-US" smtClean="0"/>
              <a:t>, then every object that can be read in </a:t>
            </a:r>
            <a:r>
              <a:rPr lang="en-US" altLang="en-US" i="1" smtClean="0"/>
              <a:t>u</a:t>
            </a:r>
            <a:r>
              <a:rPr lang="en-US" altLang="en-US" smtClean="0"/>
              <a:t> can also be read in </a:t>
            </a:r>
            <a:r>
              <a:rPr lang="en-US" altLang="en-US" i="1" smtClean="0"/>
              <a:t>v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 if object </a:t>
            </a:r>
            <a:r>
              <a:rPr lang="en-US" altLang="en-US" i="1" smtClean="0"/>
              <a:t>o</a:t>
            </a:r>
            <a:r>
              <a:rPr lang="en-US" altLang="en-US" smtClean="0"/>
              <a:t> cannot be read in </a:t>
            </a:r>
            <a:r>
              <a:rPr lang="en-US" altLang="en-US" i="1" smtClean="0"/>
              <a:t>u</a:t>
            </a:r>
            <a:r>
              <a:rPr lang="en-US" altLang="en-US" smtClean="0"/>
              <a:t>, but can be read in </a:t>
            </a:r>
            <a:r>
              <a:rPr lang="en-US" altLang="en-US" i="1" smtClean="0"/>
              <a:t>v</a:t>
            </a:r>
            <a:r>
              <a:rPr lang="en-US" altLang="en-US" smtClean="0"/>
              <a:t>; and object </a:t>
            </a:r>
            <a:r>
              <a:rPr lang="en-US" altLang="en-US" i="1" smtClean="0"/>
              <a:t>o</a:t>
            </a:r>
            <a:r>
              <a:rPr lang="en-US" altLang="en-US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in </a:t>
            </a:r>
            <a:r>
              <a:rPr lang="en-US" altLang="en-US" i="1" smtClean="0"/>
              <a:t>u</a:t>
            </a:r>
            <a:r>
              <a:rPr lang="en-US" altLang="en-US" smtClean="0"/>
              <a:t> can be read in </a:t>
            </a:r>
            <a:r>
              <a:rPr lang="en-US" altLang="en-US" i="1" smtClean="0"/>
              <a:t>v</a:t>
            </a:r>
            <a:r>
              <a:rPr lang="en-US" altLang="en-US" smtClean="0"/>
              <a:t>, then info flows from </a:t>
            </a:r>
            <a:r>
              <a:rPr lang="en-US" altLang="en-US" i="1" smtClean="0"/>
              <a:t>o</a:t>
            </a:r>
            <a:r>
              <a:rPr lang="en-US" altLang="en-US" smtClean="0"/>
              <a:t> to </a:t>
            </a:r>
            <a:r>
              <a:rPr lang="en-US" altLang="en-US" i="1" smtClean="0"/>
              <a:t>o</a:t>
            </a:r>
            <a:r>
              <a:rPr lang="en-US" altLang="en-US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, then to </a:t>
            </a:r>
            <a:r>
              <a:rPr lang="en-US" altLang="en-US" i="1" smtClean="0"/>
              <a:t>v</a:t>
            </a:r>
            <a:endParaRPr lang="en-US" alt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Let </a:t>
            </a:r>
            <a:r>
              <a:rPr lang="en-US" altLang="en-US" i="1" smtClean="0"/>
              <a:t>u</a:t>
            </a:r>
            <a:r>
              <a:rPr lang="en-US" altLang="en-US" smtClean="0"/>
              <a:t>,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; then </a:t>
            </a:r>
            <a:r>
              <a:rPr lang="en-US" altLang="en-US" i="1" smtClean="0"/>
              <a:t>urv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</a:t>
            </a:r>
            <a:r>
              <a:rPr lang="en-US" altLang="en-US" i="1" smtClean="0"/>
              <a:t>read</a:t>
            </a:r>
            <a:r>
              <a:rPr lang="en-US" altLang="en-US" smtClean="0"/>
              <a:t>(</a:t>
            </a:r>
            <a:r>
              <a:rPr lang="en-US" altLang="en-US" i="1" smtClean="0"/>
              <a:t>u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</a:t>
            </a:r>
            <a:r>
              <a:rPr lang="en-US" altLang="en-US" smtClean="0"/>
              <a:t> </a:t>
            </a:r>
            <a:r>
              <a:rPr lang="en-US" altLang="en-US" i="1" smtClean="0"/>
              <a:t>read</a:t>
            </a:r>
            <a:r>
              <a:rPr lang="en-US" altLang="en-US" smtClean="0"/>
              <a:t>(</a:t>
            </a:r>
            <a:r>
              <a:rPr lang="en-US" altLang="en-US" i="1" smtClean="0"/>
              <a:t>v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B0A823C4-5F8C-4F74-A447-46385CF0694F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Enforcing Policies r: Fifth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Subject </a:t>
            </a:r>
            <a:r>
              <a:rPr lang="en-US" altLang="en-US" i="1" smtClean="0"/>
              <a:t>s</a:t>
            </a:r>
            <a:r>
              <a:rPr lang="en-US" altLang="en-US" smtClean="0"/>
              <a:t> can read object </a:t>
            </a:r>
            <a:r>
              <a:rPr lang="en-US" altLang="en-US" i="1" smtClean="0"/>
              <a:t>o</a:t>
            </a:r>
            <a:r>
              <a:rPr lang="en-US" altLang="en-US" smtClean="0"/>
              <a:t> in </a:t>
            </a:r>
            <a:r>
              <a:rPr lang="en-US" altLang="en-US" i="1" smtClean="0"/>
              <a:t>v</a:t>
            </a:r>
            <a:r>
              <a:rPr lang="en-US" altLang="en-US" smtClean="0"/>
              <a:t>, subject </a:t>
            </a:r>
            <a:r>
              <a:rPr lang="en-US" altLang="en-US" i="1" smtClean="0"/>
              <a:t>s</a:t>
            </a:r>
            <a:r>
              <a:rPr lang="en-US" altLang="en-US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can read </a:t>
            </a:r>
            <a:r>
              <a:rPr lang="en-US" altLang="en-US" i="1" smtClean="0"/>
              <a:t>o</a:t>
            </a:r>
            <a:r>
              <a:rPr lang="en-US" altLang="en-US" smtClean="0"/>
              <a:t> in </a:t>
            </a:r>
            <a:r>
              <a:rPr lang="en-US" altLang="en-US" i="1" smtClean="0"/>
              <a:t>u</a:t>
            </a:r>
            <a:r>
              <a:rPr lang="en-US" altLang="en-US" smtClean="0"/>
              <a:t>, then domain </a:t>
            </a:r>
            <a:r>
              <a:rPr lang="en-US" altLang="en-US" i="1" smtClean="0"/>
              <a:t>v</a:t>
            </a:r>
            <a:r>
              <a:rPr lang="en-US" altLang="en-US" smtClean="0"/>
              <a:t> can interfere with domain </a:t>
            </a:r>
            <a:r>
              <a:rPr lang="en-US" altLang="en-US" i="1" smtClean="0"/>
              <a:t>u</a:t>
            </a:r>
            <a:endParaRPr lang="en-US" altLang="en-US" smtClean="0"/>
          </a:p>
          <a:p>
            <a:pPr algn="ctr" eaLnBrk="1" hangingPunct="1">
              <a:buFontTx/>
              <a:buNone/>
            </a:pP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read</a:t>
            </a:r>
            <a:r>
              <a:rPr lang="en-US" altLang="en-US" smtClean="0"/>
              <a:t>(</a:t>
            </a:r>
            <a:r>
              <a:rPr lang="en-US" altLang="en-US" i="1" smtClean="0"/>
              <a:t>u</a:t>
            </a:r>
            <a:r>
              <a:rPr lang="en-US" altLang="en-US" smtClean="0"/>
              <a:t>) </a:t>
            </a:r>
            <a:r>
              <a:rPr lang="en-US" altLang="en-US" i="1" smtClean="0"/>
              <a:t>and</a:t>
            </a:r>
            <a:r>
              <a:rPr lang="en-US" altLang="en-US" smtClean="0"/>
              <a:t>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write</a:t>
            </a:r>
            <a:r>
              <a:rPr lang="en-US" altLang="en-US" smtClean="0"/>
              <a:t>(</a:t>
            </a:r>
            <a:r>
              <a:rPr lang="en-US" altLang="en-US" i="1" smtClean="0"/>
              <a:t>v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</a:t>
            </a:r>
            <a:r>
              <a:rPr lang="en-US" altLang="en-US" i="1" smtClean="0"/>
              <a:t>vru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0C7E16D5-5AE1-499B-8883-27600E449780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Alternative Development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System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 is a set of protection domains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r>
              <a:rPr lang="en-US" altLang="en-US" smtClean="0">
                <a:sym typeface="Symbol" panose="05050102010706020507" pitchFamily="18" charset="2"/>
              </a:rPr>
              <a:t> = {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, …,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r>
              <a:rPr lang="en-US" altLang="en-US" i="1" baseline="-25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}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When command 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 executed, it is executed in protection domain </a:t>
            </a:r>
            <a:r>
              <a:rPr lang="en-US" altLang="en-US" i="1" smtClean="0">
                <a:sym typeface="Symbol" panose="05050102010706020507" pitchFamily="18" charset="2"/>
              </a:rPr>
              <a:t>dom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c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Give alternate versions of definitions shown previously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DF204829-B25D-42D4-8805-E81F5CB80AA8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Theorem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i="1" smtClean="0"/>
              <a:t>X </a:t>
            </a:r>
            <a:r>
              <a:rPr lang="en-US" altLang="en-US" smtClean="0"/>
              <a:t>be a system satisfying the five conditions. The </a:t>
            </a:r>
            <a:r>
              <a:rPr lang="en-US" altLang="en-US" i="1" smtClean="0"/>
              <a:t>X</a:t>
            </a:r>
            <a:r>
              <a:rPr lang="en-US" altLang="en-US" smtClean="0"/>
              <a:t> is noninterference-secure with respect to r</a:t>
            </a:r>
          </a:p>
          <a:p>
            <a:pPr eaLnBrk="1" hangingPunct="1"/>
            <a:r>
              <a:rPr lang="en-US" altLang="en-US" smtClean="0"/>
              <a:t>Proof: must show </a:t>
            </a:r>
            <a:r>
              <a:rPr lang="en-US" altLang="en-US" i="1" smtClean="0"/>
              <a:t>X</a:t>
            </a:r>
            <a:r>
              <a:rPr lang="en-US" altLang="en-US" smtClean="0"/>
              <a:t> output-consistent, locally respects </a:t>
            </a:r>
            <a:r>
              <a:rPr lang="en-US" altLang="en-US" i="1" smtClean="0"/>
              <a:t>r</a:t>
            </a:r>
            <a:r>
              <a:rPr lang="en-US" altLang="en-US" smtClean="0"/>
              <a:t>, transition-consistent</a:t>
            </a:r>
          </a:p>
          <a:p>
            <a:pPr lvl="1" eaLnBrk="1" hangingPunct="1"/>
            <a:r>
              <a:rPr lang="en-US" altLang="en-US" smtClean="0"/>
              <a:t>Then by unwinding theorem, theorem holds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F1CA63F3-674B-4AE8-9A55-762E4B2FC2DD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Policies Changing Over Time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Problem: previous analysis assumes static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real life, ACM changes as system commands issued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</a:t>
            </a:r>
            <a:r>
              <a:rPr lang="en-US" altLang="en-US" sz="2800" i="1" smtClean="0"/>
              <a:t>w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* leads to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cando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w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z</a:t>
            </a:r>
            <a:r>
              <a:rPr lang="en-US" altLang="en-US" sz="2400" smtClean="0"/>
              <a:t>) holds if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can execute </a:t>
            </a:r>
            <a:r>
              <a:rPr lang="en-US" altLang="en-US" sz="2400" i="1" smtClean="0"/>
              <a:t>z</a:t>
            </a:r>
            <a:r>
              <a:rPr lang="en-US" altLang="en-US" sz="2400" smtClean="0"/>
              <a:t> in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Condition noninterference on </a:t>
            </a:r>
            <a:r>
              <a:rPr lang="en-US" altLang="en-US" sz="2400" i="1" smtClean="0"/>
              <a:t>cando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</a:t>
            </a:r>
            <a:r>
              <a:rPr lang="en-US" altLang="en-US" sz="2400" smtClean="0">
                <a:sym typeface="Symbol" panose="05050102010706020507" pitchFamily="18" charset="2"/>
              </a:rPr>
              <a:t></a:t>
            </a:r>
            <a:r>
              <a:rPr lang="en-US" altLang="en-US" sz="2400" i="1" smtClean="0"/>
              <a:t>cando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w</a:t>
            </a:r>
            <a:r>
              <a:rPr lang="en-US" altLang="en-US" sz="2400" smtClean="0"/>
              <a:t>, Lara, “write </a:t>
            </a:r>
            <a:r>
              <a:rPr lang="en-US" altLang="en-US" sz="2400" i="1" smtClean="0"/>
              <a:t>f</a:t>
            </a:r>
            <a:r>
              <a:rPr lang="en-US" altLang="en-US" sz="2400" smtClean="0"/>
              <a:t>”), Lara can’t interfere with any other user by writing file </a:t>
            </a:r>
            <a:r>
              <a:rPr lang="en-US" altLang="en-US" sz="2400" i="1" smtClean="0"/>
              <a:t>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Policies Changing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0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Policies Changing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Policies Changing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4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Policies Changing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9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047750"/>
            <a:ext cx="3857625" cy="4762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43" y="1072896"/>
            <a:ext cx="8598103" cy="61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Present in the Physical Entity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" y="1985962"/>
            <a:ext cx="7864186" cy="4552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37409-FD92-2C48-80AD-58A0A99CEE4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98658" name="Picture 2" descr="http://photos.gograph.com/thumbs/CSP/CSP990/k1010229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91" y="10577382"/>
            <a:ext cx="70039" cy="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0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5" y="3479189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2" name="Picture 6" descr="http://photos.gograph.com/thumbs/CSP/CSP990/k1010229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54" y="4703885"/>
            <a:ext cx="434637" cy="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98" y="5372466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29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962025"/>
            <a:ext cx="6553200" cy="685800"/>
          </a:xfrm>
        </p:spPr>
        <p:txBody>
          <a:bodyPr/>
          <a:lstStyle/>
          <a:p>
            <a:r>
              <a:rPr lang="en-US" sz="3200" dirty="0"/>
              <a:t>Information Flow Models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809750"/>
            <a:ext cx="8229600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/>
              <a:t>A CPS performs </a:t>
            </a:r>
            <a:r>
              <a:rPr lang="en-US" sz="2400" i="1" dirty="0"/>
              <a:t>physical actions that are observable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</a:t>
            </a:r>
            <a:r>
              <a:rPr lang="en-US" sz="2400" i="1" dirty="0"/>
              <a:t>keep these secret – loss of </a:t>
            </a:r>
            <a:r>
              <a:rPr lang="en-US" sz="2400" i="1" dirty="0" smtClean="0"/>
              <a:t>confidentiality/privacy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not keep these secret – loss of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/>
              <a:t>Some </a:t>
            </a:r>
            <a:r>
              <a:rPr lang="en-US" sz="2400" i="1" dirty="0" smtClean="0"/>
              <a:t>models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Non-interference – </a:t>
            </a:r>
            <a:r>
              <a:rPr lang="en-US" sz="2400" i="1" dirty="0" err="1" smtClean="0"/>
              <a:t>Goguen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Messegeur</a:t>
            </a:r>
            <a:r>
              <a:rPr lang="en-US" sz="2400" i="1" dirty="0" smtClean="0"/>
              <a:t> 1982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High-level events do not interfere with the low level outputs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Non-inference – O’Halloran 1990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Removing high-level events leaves a valid system trace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Non-deducibility – Sutherland 1986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Low-level observation is compatible with any of the high-level inputs.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50277" y="3428159"/>
            <a:ext cx="7917473" cy="75883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43" y="1072896"/>
            <a:ext cx="8598103" cy="61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Present in the Physical Entity</a:t>
            </a:r>
            <a:br>
              <a:rPr lang="en-US" dirty="0" smtClean="0"/>
            </a:br>
            <a:r>
              <a:rPr lang="en-US" dirty="0" smtClean="0"/>
              <a:t>(Non-interference view)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" y="1985962"/>
            <a:ext cx="7864186" cy="4552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37409-FD92-2C48-80AD-58A0A99CEE4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98658" name="Picture 2" descr="http://photos.gograph.com/thumbs/CSP/CSP990/k1010229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91" y="10577382"/>
            <a:ext cx="70039" cy="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0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5" y="3479189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2" name="Picture 6" descr="http://photos.gograph.com/thumbs/CSP/CSP990/k1010229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54" y="4703885"/>
            <a:ext cx="434637" cy="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1660710" y="2716823"/>
            <a:ext cx="2231470" cy="116962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24654" y="2162908"/>
            <a:ext cx="192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Command</a:t>
            </a:r>
            <a:endParaRPr lang="en-US" sz="2800" dirty="0"/>
          </a:p>
        </p:txBody>
      </p:sp>
      <p:sp>
        <p:nvSpPr>
          <p:cNvPr id="12" name="&quot;No&quot; Symbol 11"/>
          <p:cNvSpPr/>
          <p:nvPr/>
        </p:nvSpPr>
        <p:spPr>
          <a:xfrm>
            <a:off x="1660710" y="1786547"/>
            <a:ext cx="3108631" cy="276115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Command Actions Blocked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4236" y="2663489"/>
            <a:ext cx="1355114" cy="952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8947" y="2478332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 a good model for CPS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F382AF0F-B977-4C57-99CA-C1F61CD031BD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Output-Consistency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  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, </a:t>
            </a:r>
            <a:r>
              <a:rPr lang="en-US" altLang="en-US" sz="2400" i="1" smtClean="0">
                <a:sym typeface="Symbol" panose="05050102010706020507" pitchFamily="18" charset="2"/>
              </a:rPr>
              <a:t>dom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)  </a:t>
            </a:r>
            <a:r>
              <a:rPr lang="en-US" altLang="en-US" sz="2400" i="1" smtClean="0">
                <a:sym typeface="Symbol" panose="05050102010706020507" pitchFamily="18" charset="2"/>
              </a:rPr>
              <a:t>D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smtClean="0">
                <a:sym typeface="Symbol" panose="05050102010706020507" pitchFamily="18" charset="2"/>
              </a:rPr>
              <a:t>~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dom</a:t>
            </a:r>
            <a:r>
              <a:rPr lang="en-US" altLang="en-US" sz="2400" baseline="30000" smtClean="0">
                <a:sym typeface="Symbol" panose="05050102010706020507" pitchFamily="18" charset="2"/>
              </a:rPr>
              <a:t>(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c</a:t>
            </a:r>
            <a:r>
              <a:rPr lang="en-US" altLang="en-US" sz="2400" baseline="30000" smtClean="0">
                <a:sym typeface="Symbol" panose="05050102010706020507" pitchFamily="18" charset="2"/>
              </a:rPr>
              <a:t>)</a:t>
            </a:r>
            <a:r>
              <a:rPr lang="en-US" altLang="en-US" sz="2400" smtClean="0">
                <a:sym typeface="Symbol" panose="05050102010706020507" pitchFamily="18" charset="2"/>
              </a:rPr>
              <a:t> equivalence relation on states of system </a:t>
            </a:r>
            <a:r>
              <a:rPr lang="en-US" altLang="en-US" sz="2400" i="1" smtClean="0">
                <a:sym typeface="Symbol" panose="05050102010706020507" pitchFamily="18" charset="2"/>
              </a:rPr>
              <a:t>X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smtClean="0">
                <a:sym typeface="Symbol" panose="05050102010706020507" pitchFamily="18" charset="2"/>
              </a:rPr>
              <a:t>~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dom</a:t>
            </a:r>
            <a:r>
              <a:rPr lang="en-US" altLang="en-US" sz="2400" baseline="30000" smtClean="0">
                <a:sym typeface="Symbol" panose="05050102010706020507" pitchFamily="18" charset="2"/>
              </a:rPr>
              <a:t>(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c</a:t>
            </a:r>
            <a:r>
              <a:rPr lang="en-US" altLang="en-US" sz="2400" baseline="30000" smtClean="0">
                <a:sym typeface="Symbol" panose="05050102010706020507" pitchFamily="18" charset="2"/>
              </a:rPr>
              <a:t>)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i="1" smtClean="0">
                <a:sym typeface="Symbol" panose="05050102010706020507" pitchFamily="18" charset="2"/>
              </a:rPr>
              <a:t>output-consistent</a:t>
            </a:r>
            <a:r>
              <a:rPr lang="en-US" altLang="en-US" sz="2400" smtClean="0">
                <a:sym typeface="Symbol" panose="05050102010706020507" pitchFamily="18" charset="2"/>
              </a:rPr>
              <a:t> if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400" smtClean="0">
                <a:sym typeface="Symbol" panose="05050102010706020507" pitchFamily="18" charset="2"/>
              </a:rPr>
              <a:t> ~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dom</a:t>
            </a:r>
            <a:r>
              <a:rPr lang="en-US" altLang="en-US" sz="2400" baseline="30000" smtClean="0">
                <a:sym typeface="Symbol" panose="05050102010706020507" pitchFamily="18" charset="2"/>
              </a:rPr>
              <a:t>(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c</a:t>
            </a:r>
            <a:r>
              <a:rPr lang="en-US" altLang="en-US" sz="2400" baseline="30000" smtClean="0">
                <a:sym typeface="Symbol" panose="05050102010706020507" pitchFamily="18" charset="2"/>
              </a:rPr>
              <a:t>)</a:t>
            </a:r>
            <a:r>
              <a:rPr lang="en-US" altLang="en-US" sz="2400" smtClean="0">
                <a:sym typeface="Symbol" panose="05050102010706020507" pitchFamily="18" charset="2"/>
              </a:rPr>
              <a:t> 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b</a:t>
            </a:r>
            <a:r>
              <a:rPr lang="en-US" altLang="en-US" sz="2400" smtClean="0">
                <a:sym typeface="Symbol" panose="05050102010706020507" pitchFamily="18" charset="2"/>
              </a:rPr>
              <a:t>  </a:t>
            </a:r>
            <a:r>
              <a:rPr lang="en-US" altLang="en-US" sz="2400" i="1" smtClean="0">
                <a:sym typeface="Symbol" panose="05050102010706020507" pitchFamily="18" charset="2"/>
              </a:rPr>
              <a:t>P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, 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400" smtClean="0">
                <a:sym typeface="Symbol" panose="05050102010706020507" pitchFamily="18" charset="2"/>
              </a:rPr>
              <a:t>) = </a:t>
            </a:r>
            <a:r>
              <a:rPr lang="en-US" altLang="en-US" sz="2400" i="1" smtClean="0">
                <a:sym typeface="Symbol" panose="05050102010706020507" pitchFamily="18" charset="2"/>
              </a:rPr>
              <a:t>P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, 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b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 smtClean="0">
                <a:sym typeface="Symbol" panose="05050102010706020507" pitchFamily="18" charset="2"/>
              </a:rPr>
              <a:t>Intuition: states are output-consistent if for subjects in </a:t>
            </a:r>
            <a:r>
              <a:rPr lang="en-US" altLang="en-US" sz="2400" i="1" smtClean="0">
                <a:sym typeface="Symbol" panose="05050102010706020507" pitchFamily="18" charset="2"/>
              </a:rPr>
              <a:t>dom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), projections of outputs for both states after </a:t>
            </a:r>
            <a:r>
              <a:rPr lang="en-US" altLang="en-US" sz="2400" i="1" smtClean="0">
                <a:sym typeface="Symbol" panose="05050102010706020507" pitchFamily="18" charset="2"/>
              </a:rPr>
              <a:t>c</a:t>
            </a:r>
            <a:r>
              <a:rPr lang="en-US" altLang="en-US" sz="2400" smtClean="0">
                <a:sym typeface="Symbol" panose="05050102010706020507" pitchFamily="18" charset="2"/>
              </a:rPr>
              <a:t> are the same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962025"/>
            <a:ext cx="6553200" cy="685800"/>
          </a:xfrm>
        </p:spPr>
        <p:txBody>
          <a:bodyPr/>
          <a:lstStyle/>
          <a:p>
            <a:r>
              <a:rPr lang="en-US" sz="3200" dirty="0"/>
              <a:t>Information Flow Models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809750"/>
            <a:ext cx="8229600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/>
              <a:t>A CPS performs </a:t>
            </a:r>
            <a:r>
              <a:rPr lang="en-US" sz="2400" i="1" dirty="0"/>
              <a:t>physical actions that are observable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</a:t>
            </a:r>
            <a:r>
              <a:rPr lang="en-US" sz="2400" i="1" dirty="0"/>
              <a:t>keep these secret – loss of </a:t>
            </a:r>
            <a:r>
              <a:rPr lang="en-US" sz="2400" i="1" dirty="0" smtClean="0"/>
              <a:t>confidentiality/privacy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not keep these secret – loss of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/>
              <a:t>Some </a:t>
            </a:r>
            <a:r>
              <a:rPr lang="en-US" sz="2400" i="1" dirty="0" smtClean="0"/>
              <a:t>models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Non-interference – </a:t>
            </a:r>
            <a:r>
              <a:rPr lang="en-US" sz="2400" i="1" dirty="0" err="1" smtClean="0"/>
              <a:t>Goguen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Messegeur</a:t>
            </a:r>
            <a:r>
              <a:rPr lang="en-US" sz="2400" i="1" dirty="0" smtClean="0"/>
              <a:t> 1982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High-level events do not interfere with the low level outputs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Non-inference – O-Halloran 1990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Removing high-level events leaves a valid system trace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Non-deducibility – Sutherland 1986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Low-level observation is compatible with any of the high-level inputs.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55052" y="3895568"/>
            <a:ext cx="7605346" cy="116127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photos.gograph.com/thumbs/CSP/CSP990/k101022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38" y="4782652"/>
            <a:ext cx="434637" cy="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43" y="1072896"/>
            <a:ext cx="8598103" cy="616945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Present in the Physical Entity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Non-inference </a:t>
            </a:r>
            <a:r>
              <a:rPr lang="en-US" dirty="0"/>
              <a:t>view)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" y="1985962"/>
            <a:ext cx="7864186" cy="4552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37409-FD92-2C48-80AD-58A0A99CEE4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98658" name="Picture 2" descr="http://photos.gograph.com/thumbs/CSP/CSP990/k1010229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91" y="10577382"/>
            <a:ext cx="70039" cy="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0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5" y="3479189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98" y="5372466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1660710" y="2716823"/>
            <a:ext cx="2231470" cy="116962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24654" y="2162908"/>
            <a:ext cx="192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Command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1864" y="1981112"/>
            <a:ext cx="2076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Potentially a good model for CPS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1" name="Picture 2" descr="http://www.updatezen.com/wp-content/uploads/2014/09/questionmarkpers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70" y="4699890"/>
            <a:ext cx="531325" cy="5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photos.gograph.com/thumbs/CSP/CSP990/k101022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2" y="4699890"/>
            <a:ext cx="434637" cy="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30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962025"/>
            <a:ext cx="6553200" cy="685800"/>
          </a:xfrm>
        </p:spPr>
        <p:txBody>
          <a:bodyPr/>
          <a:lstStyle/>
          <a:p>
            <a:r>
              <a:rPr lang="en-US" sz="3200" dirty="0"/>
              <a:t>Information Flow Models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809750"/>
            <a:ext cx="8229600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/>
              <a:t>A CPS performs </a:t>
            </a:r>
            <a:r>
              <a:rPr lang="en-US" sz="2400" i="1" dirty="0"/>
              <a:t>physical actions that are observable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</a:t>
            </a:r>
            <a:r>
              <a:rPr lang="en-US" sz="2400" i="1" dirty="0"/>
              <a:t>keep these secret – loss of </a:t>
            </a:r>
            <a:r>
              <a:rPr lang="en-US" sz="2400" i="1" dirty="0" smtClean="0"/>
              <a:t>confidentiality/privacy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Should not keep these secret – loss of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/>
              <a:t>Some </a:t>
            </a:r>
            <a:r>
              <a:rPr lang="en-US" sz="2400" i="1" dirty="0" smtClean="0"/>
              <a:t>models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Non-interference – </a:t>
            </a:r>
            <a:r>
              <a:rPr lang="en-US" sz="2400" i="1" dirty="0" err="1" smtClean="0"/>
              <a:t>Goguen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Messegeur</a:t>
            </a:r>
            <a:r>
              <a:rPr lang="en-US" sz="2400" i="1" dirty="0" smtClean="0"/>
              <a:t> 1982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High-level events do not interfere with the low level outputs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Non-inference – O-Halloran 1990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Removing high-level events leaves a valid system trace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Non-deducibility – Sutherland 1986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dirty="0"/>
              <a:t>Low-level observation is compatible with any of the high-level inputs.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50277" y="4685321"/>
            <a:ext cx="8020012" cy="1116992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43" y="1072896"/>
            <a:ext cx="8598103" cy="616945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Present in the Physical Entity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Non-deducibility </a:t>
            </a:r>
            <a:r>
              <a:rPr lang="en-US" dirty="0"/>
              <a:t>view)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" y="1985962"/>
            <a:ext cx="7864186" cy="4552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37409-FD92-2C48-80AD-58A0A99CEE4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8658" name="Picture 2" descr="http://photos.gograph.com/thumbs/CSP/CSP990/k101022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91" y="10577382"/>
            <a:ext cx="70039" cy="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0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5" y="3479189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2" name="Picture 6" descr="http://photos.gograph.com/thumbs/CSP/CSP990/k1010229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54" y="4703885"/>
            <a:ext cx="434637" cy="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98" y="5372466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1660710" y="2716823"/>
            <a:ext cx="2231470" cy="116962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24654" y="2162908"/>
            <a:ext cx="192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Command</a:t>
            </a:r>
            <a:endParaRPr lang="en-US" sz="2800" dirty="0"/>
          </a:p>
        </p:txBody>
      </p:sp>
      <p:pic>
        <p:nvPicPr>
          <p:cNvPr id="11" name="Picture 4" descr="http://media.gettyimages.com/illustrations/man-with-pipeline-with-valve-illustration-id4820437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45" y="5372466"/>
            <a:ext cx="635611" cy="6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3256569" y="2844328"/>
            <a:ext cx="1154625" cy="236772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56469" y="2936101"/>
            <a:ext cx="14934" cy="2275948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2" descr="http://www.updatezen.com/wp-content/uploads/2014/09/questionmarkpers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09" y="4686847"/>
            <a:ext cx="531325" cy="5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41864" y="1981112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 good model for CPS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43" y="1072896"/>
            <a:ext cx="8598103" cy="61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overlapping security domains </a:t>
            </a:r>
            <a:br>
              <a:rPr lang="en-US" dirty="0" smtClean="0"/>
            </a:br>
            <a:r>
              <a:rPr lang="en-US" dirty="0" smtClean="0"/>
              <a:t>in a CPS environment.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37409-FD92-2C48-80AD-58A0A99CEE4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88" y="2667993"/>
            <a:ext cx="3593042" cy="228049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9" y="2403588"/>
            <a:ext cx="4644332" cy="3141643"/>
          </a:xfr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2144404" y="2667993"/>
            <a:ext cx="682905" cy="2477957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7780" y="2667993"/>
            <a:ext cx="707987" cy="2477957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44940" y="2749990"/>
            <a:ext cx="226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Deducible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7687" y="3363101"/>
            <a:ext cx="249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Non-Deducible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77376" y="3906971"/>
            <a:ext cx="854852" cy="1238979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-12346" y="3346574"/>
            <a:ext cx="249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Non-Deducible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975360" y="3906971"/>
            <a:ext cx="1000701" cy="1238979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66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Noninference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2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Noninference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Noninference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</a:t>
            </a:r>
            <a:r>
              <a:rPr lang="en-US" sz="2400" dirty="0" smtClean="0">
                <a:solidFill>
                  <a:schemeClr val="bg1"/>
                </a:solidFill>
              </a:rPr>
              <a:t>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3E9C13BD-0AB8-4EC0-A269-54F0B79AC1FF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Projection Function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smtClean="0"/>
              <a:t> analogue of </a:t>
            </a:r>
            <a:r>
              <a:rPr lang="en-US" altLang="en-US" sz="2800" smtClean="0">
                <a:sym typeface="Symbol" panose="05050102010706020507" pitchFamily="18" charset="2"/>
              </a:rPr>
              <a:t></a:t>
            </a:r>
            <a:r>
              <a:rPr lang="en-US" altLang="en-US" sz="2800" smtClean="0"/>
              <a:t>, earlier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Commands, subjects absorbed into protection domains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d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D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s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i="1" baseline="-25000" smtClean="0"/>
              <a:t>d</a:t>
            </a:r>
            <a:r>
              <a:rPr lang="en-US" altLang="en-US" sz="2800" smtClean="0"/>
              <a:t>(</a:t>
            </a:r>
            <a:r>
              <a:rPr lang="en-US" altLang="en-US" sz="2800" smtClean="0">
                <a:sym typeface="Symbol" panose="05050102010706020507" pitchFamily="18" charset="2"/>
              </a:rPr>
              <a:t></a:t>
            </a:r>
            <a:r>
              <a:rPr lang="en-US" altLang="en-US" sz="2800" smtClean="0"/>
              <a:t>) = </a:t>
            </a:r>
            <a:r>
              <a:rPr lang="en-US" altLang="en-US" sz="2800" smtClean="0">
                <a:sym typeface="Symbol" panose="05050102010706020507" pitchFamily="18" charset="2"/>
              </a:rPr>
              <a:t>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i="1" baseline="-25000" smtClean="0"/>
              <a:t>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s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) = </a:t>
            </a: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i="1" baseline="-25000" smtClean="0"/>
              <a:t>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s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	if </a:t>
            </a:r>
            <a:r>
              <a:rPr lang="en-US" altLang="en-US" sz="2800" i="1" smtClean="0"/>
              <a:t>dom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)</a:t>
            </a:r>
            <a:r>
              <a:rPr lang="en-US" altLang="en-US" sz="2800" i="1" smtClean="0"/>
              <a:t>rd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i="1" baseline="-25000" smtClean="0"/>
              <a:t>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s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) = </a:t>
            </a:r>
            <a:r>
              <a:rPr lang="en-US" altLang="en-US" sz="2800" smtClean="0">
                <a:sym typeface="Symbol" panose="05050102010706020507" pitchFamily="18" charset="2"/>
              </a:rPr>
              <a:t></a:t>
            </a:r>
            <a:r>
              <a:rPr lang="en-US" altLang="en-US" sz="2800" i="1" baseline="-25000" smtClean="0"/>
              <a:t>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s</a:t>
            </a:r>
            <a:r>
              <a:rPr lang="en-US" altLang="en-US" sz="2800" smtClean="0"/>
              <a:t>)	otherwise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Intuition: if executing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 interferes with </a:t>
            </a:r>
            <a:r>
              <a:rPr lang="en-US" altLang="en-US" sz="2800" i="1" smtClean="0"/>
              <a:t>d</a:t>
            </a:r>
            <a:r>
              <a:rPr lang="en-US" altLang="en-US" sz="2800" smtClean="0"/>
              <a:t>, then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 is visible; otherwise, as if </a:t>
            </a:r>
            <a:r>
              <a:rPr lang="en-US" altLang="en-US" sz="2800" i="1" smtClean="0"/>
              <a:t>c</a:t>
            </a:r>
            <a:r>
              <a:rPr lang="en-US" altLang="en-US" sz="2800" smtClean="0"/>
              <a:t> never executed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A47B997D-3B9E-4D3C-B300-24AB16FA2148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Noninterference-Secure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System has set of protection domains </a:t>
            </a:r>
            <a:r>
              <a:rPr lang="en-US" altLang="en-US" sz="2400" i="1" smtClean="0"/>
              <a:t>D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System is noninterference-secure with respect to policy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if</a:t>
            </a:r>
          </a:p>
          <a:p>
            <a:pPr algn="ctr" eaLnBrk="1" hangingPunct="1">
              <a:buFontTx/>
              <a:buNone/>
            </a:pPr>
            <a:r>
              <a:rPr lang="en-US" altLang="en-US" sz="2400" i="1" smtClean="0"/>
              <a:t>P</a:t>
            </a:r>
            <a:r>
              <a:rPr lang="en-US" altLang="en-US" sz="2400" smtClean="0"/>
              <a:t>*(</a:t>
            </a:r>
            <a:r>
              <a:rPr lang="en-US" altLang="en-US" sz="2400" i="1" smtClean="0"/>
              <a:t>c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*(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s</a:t>
            </a:r>
            <a:r>
              <a:rPr lang="en-US" altLang="en-US" sz="2400" smtClean="0"/>
              <a:t>, 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)) =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*(</a:t>
            </a:r>
            <a:r>
              <a:rPr lang="en-US" altLang="en-US" sz="2400" i="1" smtClean="0"/>
              <a:t>c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*(</a:t>
            </a:r>
            <a:r>
              <a:rPr lang="en-US" altLang="en-US" sz="2400" smtClean="0">
                <a:sym typeface="Symbol" panose="05050102010706020507" pitchFamily="18" charset="2"/>
              </a:rPr>
              <a:t></a:t>
            </a:r>
            <a:r>
              <a:rPr lang="en-US" altLang="en-US" sz="2400" i="1" baseline="-25000" smtClean="0"/>
              <a:t>d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s</a:t>
            </a:r>
            <a:r>
              <a:rPr lang="en-US" altLang="en-US" sz="2400" smtClean="0"/>
              <a:t>), 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))</a:t>
            </a:r>
          </a:p>
          <a:p>
            <a:pPr eaLnBrk="1" hangingPunct="1"/>
            <a:r>
              <a:rPr lang="en-US" altLang="en-US" sz="2400" smtClean="0"/>
              <a:t>Intuition: if executing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s</a:t>
            </a:r>
            <a:r>
              <a:rPr lang="en-US" altLang="en-US" sz="2400" smtClean="0"/>
              <a:t> causes the same transitions for subjects in domain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 as does its projection with respect to domain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, then no information flows in violation of the 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92CC1A0F-D4A8-4BBD-A730-1A4FBCED05DE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Unwinding Theorem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Links security of sequences of state transition commands to security of individual state transition commands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Allows you to show a system design is M/L secure by showing it matches specs from which certain </a:t>
            </a:r>
            <a:r>
              <a:rPr lang="en-US" altLang="en-US" dirty="0" err="1" smtClean="0"/>
              <a:t>lemmata</a:t>
            </a:r>
            <a:r>
              <a:rPr lang="en-US" altLang="en-US" dirty="0" smtClean="0"/>
              <a:t> derived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Says </a:t>
            </a:r>
            <a:r>
              <a:rPr lang="en-US" altLang="en-US" i="1" dirty="0" smtClean="0"/>
              <a:t>nothing</a:t>
            </a:r>
            <a:r>
              <a:rPr lang="en-US" altLang="en-US" dirty="0" smtClean="0"/>
              <a:t> about security of system, because of implementation, operation, </a:t>
            </a:r>
            <a:r>
              <a:rPr lang="en-US" altLang="en-US" i="1" dirty="0" smtClean="0"/>
              <a:t>etc</a:t>
            </a:r>
            <a:r>
              <a:rPr lang="en-US" altLang="en-US" dirty="0" smtClean="0"/>
              <a:t>. issues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852CF2BA-62A0-4D05-8E13-A70DE0C4ABB8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Locally Respects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r</a:t>
            </a:r>
            <a:r>
              <a:rPr lang="en-US" altLang="en-US" smtClean="0"/>
              <a:t> is a policy</a:t>
            </a:r>
          </a:p>
          <a:p>
            <a:pPr eaLnBrk="1" hangingPunct="1"/>
            <a:r>
              <a:rPr lang="en-US" altLang="en-US" smtClean="0"/>
              <a:t>System </a:t>
            </a:r>
            <a:r>
              <a:rPr lang="en-US" altLang="en-US" i="1" smtClean="0"/>
              <a:t>X</a:t>
            </a:r>
            <a:r>
              <a:rPr lang="en-US" altLang="en-US" smtClean="0"/>
              <a:t> locally respects </a:t>
            </a:r>
            <a:r>
              <a:rPr lang="en-US" altLang="en-US" i="1" smtClean="0"/>
              <a:t>r</a:t>
            </a:r>
            <a:r>
              <a:rPr lang="en-US" altLang="en-US" smtClean="0"/>
              <a:t> if </a:t>
            </a:r>
            <a:r>
              <a:rPr lang="en-US" altLang="en-US" i="1" smtClean="0"/>
              <a:t>dom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being noninterfering with </a:t>
            </a:r>
            <a:r>
              <a:rPr lang="en-US" altLang="en-US" i="1" smtClean="0"/>
              <a:t>d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 implies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 ~</a:t>
            </a:r>
            <a:r>
              <a:rPr lang="en-US" altLang="en-US" i="1" baseline="30000" smtClean="0"/>
              <a:t>d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Intuition: applying </a:t>
            </a:r>
            <a:r>
              <a:rPr lang="en-US" altLang="en-US" i="1" smtClean="0"/>
              <a:t>c</a:t>
            </a:r>
            <a:r>
              <a:rPr lang="en-US" altLang="en-US" smtClean="0"/>
              <a:t> under policy </a:t>
            </a:r>
            <a:r>
              <a:rPr lang="en-US" altLang="en-US" i="1" smtClean="0"/>
              <a:t>r</a:t>
            </a:r>
            <a:r>
              <a:rPr lang="en-US" altLang="en-US" smtClean="0"/>
              <a:t> to system </a:t>
            </a:r>
            <a:r>
              <a:rPr lang="en-US" altLang="en-US" i="1" smtClean="0"/>
              <a:t>X</a:t>
            </a:r>
            <a:r>
              <a:rPr lang="en-US" altLang="en-US" smtClean="0"/>
              <a:t>  has no effect on domain </a:t>
            </a:r>
            <a:r>
              <a:rPr lang="en-US" altLang="en-US" i="1" smtClean="0"/>
              <a:t>d</a:t>
            </a:r>
            <a:r>
              <a:rPr lang="en-US" altLang="en-US" smtClean="0"/>
              <a:t> when </a:t>
            </a:r>
            <a:r>
              <a:rPr lang="en-US" altLang="en-US" i="1" smtClean="0"/>
              <a:t>X</a:t>
            </a:r>
            <a:r>
              <a:rPr lang="en-US" altLang="en-US" smtClean="0"/>
              <a:t> locally respects </a:t>
            </a:r>
            <a:r>
              <a:rPr lang="en-US" altLang="en-US" i="1" smtClean="0"/>
              <a:t>r</a:t>
            </a: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E8BDB0E9-62CE-4336-BD31-5A7358615337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Transition-Consistent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r</a:t>
            </a:r>
            <a:r>
              <a:rPr lang="en-US" altLang="en-US" smtClean="0"/>
              <a:t> policy, d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 ~</a:t>
            </a:r>
            <a:r>
              <a:rPr lang="en-US" altLang="en-US" i="1" baseline="30000" smtClean="0"/>
              <a:t>d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 implies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a</a:t>
            </a:r>
            <a:r>
              <a:rPr lang="en-US" altLang="en-US" smtClean="0"/>
              <a:t>) ~</a:t>
            </a:r>
            <a:r>
              <a:rPr lang="en-US" altLang="en-US" i="1" baseline="30000" smtClean="0"/>
              <a:t>d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), system </a:t>
            </a:r>
            <a:r>
              <a:rPr lang="en-US" altLang="en-US" i="1" smtClean="0"/>
              <a:t>X</a:t>
            </a:r>
            <a:r>
              <a:rPr lang="en-US" altLang="en-US" smtClean="0"/>
              <a:t> transition-consistent under </a:t>
            </a:r>
            <a:r>
              <a:rPr lang="en-US" altLang="en-US" i="1" smtClean="0"/>
              <a:t>r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Intuition: command </a:t>
            </a:r>
            <a:r>
              <a:rPr lang="en-US" altLang="en-US" i="1" smtClean="0"/>
              <a:t>c</a:t>
            </a:r>
            <a:r>
              <a:rPr lang="en-US" altLang="en-US" smtClean="0"/>
              <a:t> does not affect equivalence of states under policy </a:t>
            </a:r>
            <a:r>
              <a:rPr lang="en-US" altLang="en-US" i="1" smtClean="0"/>
              <a:t>r</a:t>
            </a: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5BA99551-DF12-41C0-878F-2DA636EDC30A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Theorem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r</a:t>
            </a:r>
            <a:r>
              <a:rPr lang="en-US" altLang="en-US" sz="2800" smtClean="0"/>
              <a:t> policy, 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 system that is output consistent, transition consistent, locally respects </a:t>
            </a:r>
            <a:r>
              <a:rPr lang="en-US" altLang="en-US" sz="2800" i="1" smtClean="0"/>
              <a:t>r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X</a:t>
            </a:r>
            <a:r>
              <a:rPr lang="en-US" altLang="en-US" sz="2800" smtClean="0"/>
              <a:t> noninterference-secure with respect to policy </a:t>
            </a:r>
            <a:r>
              <a:rPr lang="en-US" altLang="en-US" sz="2800" i="1" smtClean="0"/>
              <a:t>r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Significance: basis for analyzing systems claiming to enforce noninterference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Establish conditions of theorem for particular set of commands, states with respect to some policy, set of protection domains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Noninterference security with respect to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follows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1.4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3.9|5|1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7|3.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13840</TotalTime>
  <Words>1867</Words>
  <Application>Microsoft Office PowerPoint</Application>
  <PresentationFormat>On-screen Show (4:3)</PresentationFormat>
  <Paragraphs>265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</vt:lpstr>
      <vt:lpstr>Times New Roman</vt:lpstr>
      <vt:lpstr>Custom Design</vt:lpstr>
      <vt:lpstr>PowerPoint Presentation</vt:lpstr>
      <vt:lpstr>Alternative Development</vt:lpstr>
      <vt:lpstr>Output-Consistency</vt:lpstr>
      <vt:lpstr>Projection Function</vt:lpstr>
      <vt:lpstr>Noninterference-Secure</vt:lpstr>
      <vt:lpstr>Unwinding Theorem</vt:lpstr>
      <vt:lpstr>Locally Respects</vt:lpstr>
      <vt:lpstr>Transition-Consistent</vt:lpstr>
      <vt:lpstr>Theorem</vt:lpstr>
      <vt:lpstr>Access Control Matrix</vt:lpstr>
      <vt:lpstr>ACM Model</vt:lpstr>
      <vt:lpstr>Functions</vt:lpstr>
      <vt:lpstr>Interpretation of ACM</vt:lpstr>
      <vt:lpstr>Enforcing Policy r</vt:lpstr>
      <vt:lpstr>Enforcing Policy r: First</vt:lpstr>
      <vt:lpstr>Enforcing Policy r: Second</vt:lpstr>
      <vt:lpstr>Enforcing Policy r: Third</vt:lpstr>
      <vt:lpstr>Enforcing Policies r: Fourth</vt:lpstr>
      <vt:lpstr>Enforcing Policies r: Fifth</vt:lpstr>
      <vt:lpstr>Theorem</vt:lpstr>
      <vt:lpstr>Policies Changing Over Time</vt:lpstr>
      <vt:lpstr>Policies Changing Over Time</vt:lpstr>
      <vt:lpstr>Policies Changing Over Time</vt:lpstr>
      <vt:lpstr>Policies Changing Over Time</vt:lpstr>
      <vt:lpstr>Policies Changing Over Time</vt:lpstr>
      <vt:lpstr>Huh?</vt:lpstr>
      <vt:lpstr>Information Present in the Physical Entity</vt:lpstr>
      <vt:lpstr>Information Flow Models</vt:lpstr>
      <vt:lpstr>Information Present in the Physical Entity (Non-interference view)</vt:lpstr>
      <vt:lpstr>Information Flow Models</vt:lpstr>
      <vt:lpstr>Information Present in the Physical Entity (Non-inference view)</vt:lpstr>
      <vt:lpstr>Information Flow Models</vt:lpstr>
      <vt:lpstr>Information Present in the Physical Entity (Non-deducibility view)</vt:lpstr>
      <vt:lpstr>The overlapping security domains  in a CPS environment.</vt:lpstr>
      <vt:lpstr>Noninference</vt:lpstr>
      <vt:lpstr>Noninference</vt:lpstr>
      <vt:lpstr>Noninference</vt:lpstr>
      <vt:lpstr>Noninference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442</cp:revision>
  <cp:lastPrinted>2014-10-02T23:52:06Z</cp:lastPrinted>
  <dcterms:created xsi:type="dcterms:W3CDTF">2011-01-20T20:51:22Z</dcterms:created>
  <dcterms:modified xsi:type="dcterms:W3CDTF">2020-12-08T13:14:22Z</dcterms:modified>
</cp:coreProperties>
</file>