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0" r:id="rId6"/>
    <p:sldId id="281" r:id="rId7"/>
    <p:sldId id="260" r:id="rId8"/>
    <p:sldId id="27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6" r:id="rId22"/>
    <p:sldId id="273" r:id="rId23"/>
    <p:sldId id="27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E80772-B7C7-49A5-BC32-CA7CCFDB2449}">
          <p14:sldIdLst>
            <p14:sldId id="256"/>
            <p14:sldId id="257"/>
            <p14:sldId id="258"/>
            <p14:sldId id="259"/>
            <p14:sldId id="280"/>
            <p14:sldId id="281"/>
            <p14:sldId id="260"/>
            <p14:sldId id="278"/>
            <p14:sldId id="261"/>
            <p14:sldId id="262"/>
            <p14:sldId id="263"/>
            <p14:sldId id="264"/>
            <p14:sldId id="265"/>
            <p14:sldId id="266"/>
            <p14:sldId id="267"/>
            <p14:sldId id="268"/>
            <p14:sldId id="269"/>
            <p14:sldId id="270"/>
            <p14:sldId id="271"/>
            <p14:sldId id="272"/>
            <p14:sldId id="276"/>
            <p14:sldId id="273"/>
            <p14:sldId id="274"/>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lgn="l">
              <a:defRPr/>
            </a:lvl1pPr>
          </a:lstStyle>
          <a:p>
            <a:fld id="{864A623C-34B1-494B-8CE6-6EE10D096FA6}"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CA93E-5268-4DF4-9CA4-F7032D785A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6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24106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CA93E-5268-4DF4-9CA4-F7032D785A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1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388884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CA93E-5268-4DF4-9CA4-F7032D785A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07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2097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62441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198467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CA93E-5268-4DF4-9CA4-F7032D785AD3}" type="slidenum">
              <a:rPr lang="en-US" smtClean="0"/>
              <a:t>‹#›</a:t>
            </a:fld>
            <a:endParaRPr lang="en-US"/>
          </a:p>
        </p:txBody>
      </p:sp>
      <p:sp>
        <p:nvSpPr>
          <p:cNvPr id="5" name="Rectangle 4"/>
          <p:cNvSpPr/>
          <p:nvPr userDrawn="1"/>
        </p:nvSpPr>
        <p:spPr>
          <a:xfrm>
            <a:off x="599025" y="6423198"/>
            <a:ext cx="3004349" cy="369332"/>
          </a:xfrm>
          <a:prstGeom prst="rect">
            <a:avLst/>
          </a:prstGeom>
        </p:spPr>
        <p:txBody>
          <a:bodyPr wrap="none">
            <a:spAutoFit/>
          </a:bodyPr>
          <a:lstStyle/>
          <a:p>
            <a:r>
              <a:rPr lang="en-US" dirty="0" smtClean="0"/>
              <a:t>Dunaka – McMillin HASE 2017</a:t>
            </a:r>
            <a:endParaRPr lang="en-US" dirty="0"/>
          </a:p>
        </p:txBody>
      </p:sp>
    </p:spTree>
    <p:extLst>
      <p:ext uri="{BB962C8B-B14F-4D97-AF65-F5344CB8AC3E}">
        <p14:creationId xmlns:p14="http://schemas.microsoft.com/office/powerpoint/2010/main" val="21343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CA93E-5268-4DF4-9CA4-F7032D785AD3}" type="slidenum">
              <a:rPr lang="en-US" smtClean="0"/>
              <a:t>‹#›</a:t>
            </a:fld>
            <a:endParaRPr lang="en-US"/>
          </a:p>
        </p:txBody>
      </p:sp>
    </p:spTree>
    <p:extLst>
      <p:ext uri="{BB962C8B-B14F-4D97-AF65-F5344CB8AC3E}">
        <p14:creationId xmlns:p14="http://schemas.microsoft.com/office/powerpoint/2010/main" val="140697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fld id="{864A623C-34B1-494B-8CE6-6EE10D096FA6}"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CA93E-5268-4DF4-9CA4-F7032D785A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33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8CA93E-5268-4DF4-9CA4-F7032D785A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stretch>
            <a:fillRect/>
          </a:stretch>
        </p:blipFill>
        <p:spPr>
          <a:xfrm>
            <a:off x="10991742" y="5927779"/>
            <a:ext cx="1010412" cy="817245"/>
          </a:xfrm>
          <a:prstGeom prst="rect">
            <a:avLst/>
          </a:prstGeom>
        </p:spPr>
      </p:pic>
      <p:sp>
        <p:nvSpPr>
          <p:cNvPr id="9" name="Rectangle 8"/>
          <p:cNvSpPr/>
          <p:nvPr userDrawn="1"/>
        </p:nvSpPr>
        <p:spPr>
          <a:xfrm>
            <a:off x="1024128" y="6375692"/>
            <a:ext cx="3004349" cy="369332"/>
          </a:xfrm>
          <a:prstGeom prst="rect">
            <a:avLst/>
          </a:prstGeom>
        </p:spPr>
        <p:txBody>
          <a:bodyPr wrap="none">
            <a:spAutoFit/>
          </a:bodyPr>
          <a:lstStyle/>
          <a:p>
            <a:r>
              <a:rPr lang="en-US" dirty="0" smtClean="0"/>
              <a:t>Dunaka – McMillin HASE 2017</a:t>
            </a:r>
            <a:endParaRPr lang="en-US" dirty="0"/>
          </a:p>
        </p:txBody>
      </p:sp>
    </p:spTree>
    <p:extLst>
      <p:ext uri="{BB962C8B-B14F-4D97-AF65-F5344CB8AC3E}">
        <p14:creationId xmlns:p14="http://schemas.microsoft.com/office/powerpoint/2010/main" val="748705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mailto:ff@mst.edu"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mailto:ff@mst.edu"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half" idx="2"/>
          </p:nvPr>
        </p:nvSpPr>
        <p:spPr>
          <a:xfrm>
            <a:off x="1050471" y="5241046"/>
            <a:ext cx="4996543" cy="1463040"/>
          </a:xfrm>
        </p:spPr>
        <p:txBody>
          <a:bodyPr>
            <a:normAutofit lnSpcReduction="10000"/>
          </a:bodyPr>
          <a:lstStyle/>
          <a:p>
            <a:r>
              <a:rPr lang="en-US" dirty="0"/>
              <a:t>Prakash Rao Dunaka and Bruce </a:t>
            </a:r>
            <a:r>
              <a:rPr lang="en-US" dirty="0" smtClean="0"/>
              <a:t>McMillin</a:t>
            </a:r>
          </a:p>
          <a:p>
            <a:r>
              <a:rPr lang="en-US" dirty="0" smtClean="0"/>
              <a:t>Department of Computer Science</a:t>
            </a:r>
          </a:p>
          <a:p>
            <a:r>
              <a:rPr lang="en-US" dirty="0" smtClean="0"/>
              <a:t>Missouri University of Science and Technology</a:t>
            </a:r>
          </a:p>
          <a:p>
            <a:r>
              <a:rPr lang="en-US" dirty="0" smtClean="0"/>
              <a:t>Rolla, MO  65401 USA</a:t>
            </a:r>
          </a:p>
          <a:p>
            <a:r>
              <a:rPr lang="en-US" dirty="0" smtClean="0">
                <a:hlinkClick r:id="rId2"/>
              </a:rPr>
              <a:t>ff@mst.edu</a:t>
            </a:r>
            <a:r>
              <a:rPr lang="en-US" dirty="0" smtClean="0"/>
              <a:t>, +1573-341-6435</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21670" b="21670"/>
          <a:stretch>
            <a:fillRect/>
          </a:stretch>
        </p:blipFill>
        <p:spPr>
          <a:xfrm>
            <a:off x="2068286" y="1548323"/>
            <a:ext cx="9467523" cy="3551209"/>
          </a:xfrm>
        </p:spPr>
      </p:pic>
      <p:sp>
        <p:nvSpPr>
          <p:cNvPr id="5" name="Text Placeholder 5"/>
          <p:cNvSpPr txBox="1">
            <a:spLocks/>
          </p:cNvSpPr>
          <p:nvPr/>
        </p:nvSpPr>
        <p:spPr>
          <a:xfrm>
            <a:off x="195943" y="86746"/>
            <a:ext cx="11702143" cy="2923154"/>
          </a:xfrm>
          <a:prstGeom prst="rect">
            <a:avLst/>
          </a:prstGeom>
        </p:spPr>
        <p:txBody>
          <a:bodyPr vert="horz" lIns="91440" tIns="45720" rIns="91440" bIns="45720" rtlCol="0" anchor="ctr">
            <a:normAutofit/>
          </a:bodyPr>
          <a:lstStyle>
            <a:defPPr>
              <a:defRPr lang="en-US"/>
            </a:defPPr>
            <a:lvl1pPr marL="0" indent="0" algn="l" defTabSz="914400" rtl="0" eaLnBrk="1" latinLnBrk="0" hangingPunct="1">
              <a:lnSpc>
                <a:spcPct val="100000"/>
              </a:lnSpc>
              <a:buNone/>
              <a:defRPr sz="5000" b="0" i="0" kern="1200" baseline="0">
                <a:solidFill>
                  <a:srgbClr val="509E2F"/>
                </a:solidFill>
                <a:latin typeface="Orgon Slab Medium"/>
                <a:ea typeface="+mn-ea"/>
                <a:cs typeface="Orgon Slab Medium"/>
              </a:defRPr>
            </a:lvl1pPr>
            <a:lvl2pPr marL="457200" indent="0" algn="l" defTabSz="914400" rtl="0" eaLnBrk="1" latinLnBrk="0" hangingPunct="1">
              <a:buNone/>
              <a:defRPr sz="1800" b="0" i="0" kern="1200">
                <a:solidFill>
                  <a:srgbClr val="E8D3A2"/>
                </a:solidFill>
                <a:latin typeface="Encode Sans Normal Black"/>
                <a:ea typeface="+mn-ea"/>
                <a:cs typeface="Encode Sans Normal Black"/>
              </a:defRPr>
            </a:lvl2pPr>
            <a:lvl3pPr marL="914400" indent="0" algn="l" defTabSz="914400" rtl="0" eaLnBrk="1" latinLnBrk="0" hangingPunct="1">
              <a:buNone/>
              <a:defRPr sz="1800" b="0" i="0" kern="1200">
                <a:solidFill>
                  <a:srgbClr val="E8D3A2"/>
                </a:solidFill>
                <a:latin typeface="Encode Sans Normal Black"/>
                <a:ea typeface="+mn-ea"/>
                <a:cs typeface="Encode Sans Normal Black"/>
              </a:defRPr>
            </a:lvl3pPr>
            <a:lvl4pPr marL="1371600" indent="0" algn="l" defTabSz="914400" rtl="0" eaLnBrk="1" latinLnBrk="0" hangingPunct="1">
              <a:buNone/>
              <a:defRPr sz="1800" b="0" i="0" kern="1200">
                <a:solidFill>
                  <a:srgbClr val="E8D3A2"/>
                </a:solidFill>
                <a:latin typeface="Encode Sans Normal Black"/>
                <a:ea typeface="+mn-ea"/>
                <a:cs typeface="Encode Sans Normal Black"/>
              </a:defRPr>
            </a:lvl4pPr>
            <a:lvl5pPr marL="1828800" indent="0" algn="l" defTabSz="914400" rtl="0" eaLnBrk="1" latinLnBrk="0" hangingPunct="1">
              <a:buNone/>
              <a:defRPr sz="1800" b="0" i="0" kern="1200">
                <a:solidFill>
                  <a:srgbClr val="E8D3A2"/>
                </a:solidFill>
                <a:latin typeface="Encode Sans Normal Black"/>
                <a:ea typeface="+mn-ea"/>
                <a:cs typeface="Encode Sans Normal Black"/>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Cyber-Physical Security of A Chemical Plant</a:t>
            </a:r>
            <a:endParaRPr lang="en-US" dirty="0"/>
          </a:p>
        </p:txBody>
      </p:sp>
    </p:spTree>
    <p:extLst>
      <p:ext uri="{BB962C8B-B14F-4D97-AF65-F5344CB8AC3E}">
        <p14:creationId xmlns:p14="http://schemas.microsoft.com/office/powerpoint/2010/main" val="2433316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flow paths in the plant</a:t>
            </a:r>
          </a:p>
        </p:txBody>
      </p:sp>
      <p:sp>
        <p:nvSpPr>
          <p:cNvPr id="102" name="Content Placeholder 2"/>
          <p:cNvSpPr>
            <a:spLocks noGrp="1"/>
          </p:cNvSpPr>
          <p:nvPr>
            <p:ph idx="1"/>
          </p:nvPr>
        </p:nvSpPr>
        <p:spPr>
          <a:xfrm>
            <a:off x="1641270" y="2412865"/>
            <a:ext cx="7290055" cy="3218084"/>
          </a:xfrm>
        </p:spPr>
        <p:txBody>
          <a:bodyPr/>
          <a:lstStyle/>
          <a:p>
            <a:pPr marL="0" indent="0">
              <a:buNone/>
            </a:pPr>
            <a:r>
              <a:rPr lang="en-US" sz="1350" b="1" dirty="0"/>
              <a:t>           </a:t>
            </a:r>
            <a:r>
              <a:rPr lang="en-US" sz="1800" b="1" dirty="0"/>
              <a:t>Level, Pressure, Flow, and Temperature Information paths</a:t>
            </a:r>
          </a:p>
        </p:txBody>
      </p:sp>
      <p:sp>
        <p:nvSpPr>
          <p:cNvPr id="103" name="Content Placeholder 3"/>
          <p:cNvSpPr txBox="1">
            <a:spLocks/>
          </p:cNvSpPr>
          <p:nvPr/>
        </p:nvSpPr>
        <p:spPr>
          <a:xfrm>
            <a:off x="1418318" y="3953502"/>
            <a:ext cx="1028900" cy="81217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indent="0" algn="ctr">
              <a:lnSpc>
                <a:spcPct val="107000"/>
              </a:lnSpc>
              <a:spcBef>
                <a:spcPts val="0"/>
              </a:spcBef>
              <a:spcAft>
                <a:spcPts val="600"/>
              </a:spcAft>
              <a:buNone/>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E</a:t>
            </a:r>
          </a:p>
          <a:p>
            <a:pPr marL="0" indent="0" algn="ctr">
              <a:lnSpc>
                <a:spcPct val="107000"/>
              </a:lnSpc>
              <a:spcBef>
                <a:spcPts val="0"/>
              </a:spcBef>
              <a:spcAft>
                <a:spcPts val="600"/>
              </a:spcAft>
              <a:buNone/>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Element</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cxnSp>
        <p:nvCxnSpPr>
          <p:cNvPr id="104" name="Straight Arrow Connector 103"/>
          <p:cNvCxnSpPr/>
          <p:nvPr/>
        </p:nvCxnSpPr>
        <p:spPr>
          <a:xfrm>
            <a:off x="2453936" y="4365300"/>
            <a:ext cx="723396" cy="1429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105" name="Content Placeholder 3"/>
          <p:cNvSpPr txBox="1">
            <a:spLocks/>
          </p:cNvSpPr>
          <p:nvPr/>
        </p:nvSpPr>
        <p:spPr>
          <a:xfrm>
            <a:off x="3177332" y="3953502"/>
            <a:ext cx="1124077" cy="81217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algn="ctr">
              <a:lnSpc>
                <a:spcPct val="107000"/>
              </a:lnSpc>
              <a:spcBef>
                <a:spcPts val="0"/>
              </a:spcBef>
              <a:spcAft>
                <a:spcPts val="60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T</a:t>
            </a:r>
          </a:p>
          <a:p>
            <a:pPr marL="0" algn="ctr">
              <a:lnSpc>
                <a:spcPct val="107000"/>
              </a:lnSpc>
              <a:spcBef>
                <a:spcPts val="0"/>
              </a:spcBef>
              <a:spcAft>
                <a:spcPts val="60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Transmit</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sp>
        <p:nvSpPr>
          <p:cNvPr id="106" name="Content Placeholder 3"/>
          <p:cNvSpPr txBox="1">
            <a:spLocks/>
          </p:cNvSpPr>
          <p:nvPr/>
        </p:nvSpPr>
        <p:spPr>
          <a:xfrm>
            <a:off x="6788605" y="3953502"/>
            <a:ext cx="1318360" cy="81217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a:lnSpc>
                <a:spcPct val="107000"/>
              </a:lnSpc>
              <a:spcBef>
                <a:spcPts val="0"/>
              </a:spcBef>
              <a:spcAft>
                <a:spcPts val="60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PLC</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cxnSp>
        <p:nvCxnSpPr>
          <p:cNvPr id="107" name="Straight Arrow Connector 106"/>
          <p:cNvCxnSpPr>
            <a:stCxn id="105" idx="6"/>
            <a:endCxn id="113" idx="2"/>
          </p:cNvCxnSpPr>
          <p:nvPr/>
        </p:nvCxnSpPr>
        <p:spPr>
          <a:xfrm>
            <a:off x="4301409" y="4359587"/>
            <a:ext cx="718799" cy="1106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08" name="Straight Arrow Connector 107"/>
          <p:cNvCxnSpPr>
            <a:stCxn id="113" idx="6"/>
            <a:endCxn id="106" idx="2"/>
          </p:cNvCxnSpPr>
          <p:nvPr/>
        </p:nvCxnSpPr>
        <p:spPr>
          <a:xfrm flipV="1">
            <a:off x="6232764" y="4359587"/>
            <a:ext cx="555841" cy="1106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109" name="Content Placeholder 3"/>
          <p:cNvSpPr txBox="1">
            <a:spLocks/>
          </p:cNvSpPr>
          <p:nvPr/>
        </p:nvSpPr>
        <p:spPr>
          <a:xfrm>
            <a:off x="8628415" y="3964565"/>
            <a:ext cx="1285325" cy="8121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indent="0" algn="ctr">
              <a:lnSpc>
                <a:spcPct val="100000"/>
              </a:lnSpc>
              <a:spcBef>
                <a:spcPts val="0"/>
              </a:spcBef>
              <a:spcAft>
                <a:spcPts val="0"/>
              </a:spcAft>
            </a:pPr>
            <a:r>
              <a:rPr lang="en-US" sz="1400" b="1" dirty="0">
                <a:solidFill>
                  <a:schemeClr val="tx1"/>
                </a:solidFill>
                <a:latin typeface="Tw Cen MT Condensed" panose="020B0606020104020203" pitchFamily="34" charset="0"/>
                <a:ea typeface="Calibri" panose="020F0502020204030204" pitchFamily="34" charset="0"/>
                <a:cs typeface="Times New Roman" panose="02020603050405020304" pitchFamily="18" charset="0"/>
              </a:rPr>
              <a:t>CV</a:t>
            </a:r>
          </a:p>
          <a:p>
            <a:pPr marL="0" indent="0" algn="ctr">
              <a:lnSpc>
                <a:spcPct val="100000"/>
              </a:lnSpc>
              <a:spcBef>
                <a:spcPts val="0"/>
              </a:spcBef>
              <a:spcAft>
                <a:spcPts val="0"/>
              </a:spcAft>
            </a:pPr>
            <a:r>
              <a:rPr lang="en-US" sz="1400" b="1" dirty="0">
                <a:solidFill>
                  <a:schemeClr val="tx1"/>
                </a:solidFill>
                <a:latin typeface="Tw Cen MT Condensed" panose="020B0606020104020203" pitchFamily="34" charset="0"/>
                <a:ea typeface="Calibri" panose="020F0502020204030204" pitchFamily="34" charset="0"/>
                <a:cs typeface="Times New Roman" panose="02020603050405020304" pitchFamily="18" charset="0"/>
              </a:rPr>
              <a:t>Control Valve</a:t>
            </a:r>
          </a:p>
        </p:txBody>
      </p:sp>
      <p:cxnSp>
        <p:nvCxnSpPr>
          <p:cNvPr id="110" name="Straight Arrow Connector 109"/>
          <p:cNvCxnSpPr>
            <a:stCxn id="106" idx="6"/>
          </p:cNvCxnSpPr>
          <p:nvPr/>
        </p:nvCxnSpPr>
        <p:spPr>
          <a:xfrm>
            <a:off x="8106965" y="4359587"/>
            <a:ext cx="549905" cy="11063"/>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111" name="Content Placeholder 3"/>
          <p:cNvSpPr txBox="1">
            <a:spLocks/>
          </p:cNvSpPr>
          <p:nvPr/>
        </p:nvSpPr>
        <p:spPr>
          <a:xfrm>
            <a:off x="7138873" y="5182820"/>
            <a:ext cx="1936183" cy="988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indent="0">
              <a:lnSpc>
                <a:spcPct val="107000"/>
              </a:lnSpc>
              <a:spcBef>
                <a:spcPts val="0"/>
              </a:spcBef>
              <a:spcAft>
                <a:spcPts val="600"/>
              </a:spcAft>
              <a:buNone/>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Operator</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cxnSp>
        <p:nvCxnSpPr>
          <p:cNvPr id="112" name="Straight Arrow Connector 111"/>
          <p:cNvCxnSpPr>
            <a:stCxn id="115" idx="5"/>
            <a:endCxn id="111" idx="2"/>
          </p:cNvCxnSpPr>
          <p:nvPr/>
        </p:nvCxnSpPr>
        <p:spPr>
          <a:xfrm>
            <a:off x="5026900" y="5676044"/>
            <a:ext cx="2111973" cy="1084"/>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113" name="Content Placeholder 3"/>
          <p:cNvSpPr txBox="1">
            <a:spLocks/>
          </p:cNvSpPr>
          <p:nvPr/>
        </p:nvSpPr>
        <p:spPr>
          <a:xfrm>
            <a:off x="5020208" y="3962308"/>
            <a:ext cx="1212556" cy="8166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RC</a:t>
            </a:r>
          </a:p>
          <a:p>
            <a:pPr marL="0">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Relay/</a:t>
            </a:r>
          </a:p>
          <a:p>
            <a:pPr marL="0">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Compute</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sp>
        <p:nvSpPr>
          <p:cNvPr id="114" name="Content Placeholder 3"/>
          <p:cNvSpPr txBox="1">
            <a:spLocks/>
          </p:cNvSpPr>
          <p:nvPr/>
        </p:nvSpPr>
        <p:spPr>
          <a:xfrm>
            <a:off x="3971379" y="2812264"/>
            <a:ext cx="1222405" cy="85590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indent="0" algn="ctr">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AH</a:t>
            </a:r>
          </a:p>
          <a:p>
            <a:pPr marL="0" indent="0" algn="ctr">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Alarm High</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sp>
        <p:nvSpPr>
          <p:cNvPr id="115" name="Content Placeholder 3"/>
          <p:cNvSpPr txBox="1">
            <a:spLocks/>
          </p:cNvSpPr>
          <p:nvPr/>
        </p:nvSpPr>
        <p:spPr>
          <a:xfrm>
            <a:off x="3983512" y="4967497"/>
            <a:ext cx="1222405" cy="8301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lt1"/>
                </a:solidFill>
                <a:latin typeface="+mn-lt"/>
                <a:ea typeface="+mn-ea"/>
                <a:cs typeface="+mn-cs"/>
              </a:defRPr>
            </a:lvl9pPr>
          </a:lstStyle>
          <a:p>
            <a:pPr marL="0" indent="0" algn="ctr">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AH</a:t>
            </a:r>
          </a:p>
          <a:p>
            <a:pPr marL="0" indent="0" algn="ctr">
              <a:lnSpc>
                <a:spcPct val="100000"/>
              </a:lnSpc>
              <a:spcBef>
                <a:spcPts val="0"/>
              </a:spcBef>
              <a:spcAft>
                <a:spcPts val="0"/>
              </a:spcAft>
            </a:pPr>
            <a:r>
              <a:rPr lang="en-US" sz="1400" b="1" dirty="0">
                <a:solidFill>
                  <a:srgbClr val="000000"/>
                </a:solidFill>
                <a:latin typeface="Tw Cen MT Condensed" panose="020B0606020104020203" pitchFamily="34" charset="0"/>
                <a:ea typeface="Calibri" panose="020F0502020204030204" pitchFamily="34" charset="0"/>
                <a:cs typeface="Times New Roman" panose="02020603050405020304" pitchFamily="18" charset="0"/>
              </a:rPr>
              <a:t>Alarm Low</a:t>
            </a:r>
            <a:endParaRPr lang="en-US" sz="1400" b="1" dirty="0">
              <a:latin typeface="Tw Cen MT Condensed" panose="020B0606020104020203" pitchFamily="34" charset="0"/>
              <a:ea typeface="Calibri" panose="020F0502020204030204" pitchFamily="34" charset="0"/>
              <a:cs typeface="Times New Roman" panose="02020603050405020304" pitchFamily="18" charset="0"/>
            </a:endParaRPr>
          </a:p>
        </p:txBody>
      </p:sp>
      <p:cxnSp>
        <p:nvCxnSpPr>
          <p:cNvPr id="118" name="Straight Arrow Connector 117"/>
          <p:cNvCxnSpPr>
            <a:stCxn id="106" idx="4"/>
          </p:cNvCxnSpPr>
          <p:nvPr/>
        </p:nvCxnSpPr>
        <p:spPr>
          <a:xfrm>
            <a:off x="7447785" y="4765672"/>
            <a:ext cx="632090" cy="437497"/>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a:stCxn id="114" idx="4"/>
            <a:endCxn id="115" idx="0"/>
          </p:cNvCxnSpPr>
          <p:nvPr/>
        </p:nvCxnSpPr>
        <p:spPr>
          <a:xfrm>
            <a:off x="4582582" y="3668167"/>
            <a:ext cx="12133" cy="129933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288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
                                            <p:bg/>
                                          </p:spTgt>
                                        </p:tgtEl>
                                        <p:attrNameLst>
                                          <p:attrName>style.visibility</p:attrName>
                                        </p:attrNameLst>
                                      </p:cBhvr>
                                      <p:to>
                                        <p:strVal val="visible"/>
                                      </p:to>
                                    </p:set>
                                    <p:animEffect transition="in" filter="wipe(down)">
                                      <p:cBhvr>
                                        <p:cTn id="7" dur="500"/>
                                        <p:tgtEl>
                                          <p:spTgt spid="10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3">
                                            <p:txEl>
                                              <p:pRg st="0" end="0"/>
                                            </p:txEl>
                                          </p:spTgt>
                                        </p:tgtEl>
                                        <p:attrNameLst>
                                          <p:attrName>style.visibility</p:attrName>
                                        </p:attrNameLst>
                                      </p:cBhvr>
                                      <p:to>
                                        <p:strVal val="visible"/>
                                      </p:to>
                                    </p:set>
                                    <p:animEffect transition="in" filter="wipe(down)">
                                      <p:cBhvr>
                                        <p:cTn id="10" dur="500"/>
                                        <p:tgtEl>
                                          <p:spTgt spid="10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3">
                                            <p:txEl>
                                              <p:pRg st="1" end="1"/>
                                            </p:txEl>
                                          </p:spTgt>
                                        </p:tgtEl>
                                        <p:attrNameLst>
                                          <p:attrName>style.visibility</p:attrName>
                                        </p:attrNameLst>
                                      </p:cBhvr>
                                      <p:to>
                                        <p:strVal val="visible"/>
                                      </p:to>
                                    </p:set>
                                    <p:animEffect transition="in" filter="wipe(down)">
                                      <p:cBhvr>
                                        <p:cTn id="13" dur="500"/>
                                        <p:tgtEl>
                                          <p:spTgt spid="103">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circle(in)">
                                      <p:cBhvr>
                                        <p:cTn id="16" dur="2000"/>
                                        <p:tgtEl>
                                          <p:spTgt spid="10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wipe(down)">
                                      <p:cBhvr>
                                        <p:cTn id="19" dur="500"/>
                                        <p:tgtEl>
                                          <p:spTgt spid="10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circle(in)">
                                      <p:cBhvr>
                                        <p:cTn id="24" dur="2000"/>
                                        <p:tgtEl>
                                          <p:spTgt spid="107"/>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circle(in)">
                                      <p:cBhvr>
                                        <p:cTn id="27" dur="2000"/>
                                        <p:tgtEl>
                                          <p:spTgt spid="1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down)">
                                      <p:cBhvr>
                                        <p:cTn id="30" dur="500"/>
                                        <p:tgtEl>
                                          <p:spTgt spid="115"/>
                                        </p:tgtEl>
                                      </p:cBhvr>
                                    </p:animEffect>
                                  </p:childTnLst>
                                </p:cTn>
                              </p:par>
                              <p:par>
                                <p:cTn id="31" presetID="6" presetClass="entr" presetSubtype="16"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wipe(down)">
                                      <p:cBhvr>
                                        <p:cTn id="36" dur="500"/>
                                        <p:tgtEl>
                                          <p:spTgt spid="114"/>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circle(in)">
                                      <p:cBhvr>
                                        <p:cTn id="41" dur="2000"/>
                                        <p:tgtEl>
                                          <p:spTgt spid="112"/>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11"/>
                                        </p:tgtEl>
                                        <p:attrNameLst>
                                          <p:attrName>style.visibility</p:attrName>
                                        </p:attrNameLst>
                                      </p:cBhvr>
                                      <p:to>
                                        <p:strVal val="visible"/>
                                      </p:to>
                                    </p:set>
                                    <p:animEffect transition="in" filter="circle(in)">
                                      <p:cBhvr>
                                        <p:cTn id="44" dur="2000"/>
                                        <p:tgtEl>
                                          <p:spTgt spid="111"/>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circle(in)">
                                      <p:cBhvr>
                                        <p:cTn id="49" dur="2000"/>
                                        <p:tgtEl>
                                          <p:spTgt spid="108"/>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circle(in)">
                                      <p:cBhvr>
                                        <p:cTn id="52" dur="20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circle(in)">
                                      <p:cBhvr>
                                        <p:cTn id="57" dur="2000"/>
                                        <p:tgtEl>
                                          <p:spTgt spid="110"/>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circle(in)">
                                      <p:cBhvr>
                                        <p:cTn id="60" dur="20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circle(in)">
                                      <p:cBhvr>
                                        <p:cTn id="65" dur="2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animBg="1"/>
      <p:bldP spid="105" grpId="0" animBg="1"/>
      <p:bldP spid="106" grpId="0" animBg="1"/>
      <p:bldP spid="109" grpId="0" animBg="1"/>
      <p:bldP spid="111" grpId="0" animBg="1"/>
      <p:bldP spid="113" grpId="0" animBg="1"/>
      <p:bldP spid="114" grpId="0" animBg="1"/>
      <p:bldP spid="1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Attack Model: Stuxnet-like</a:t>
            </a:r>
          </a:p>
        </p:txBody>
      </p:sp>
      <p:pic>
        <p:nvPicPr>
          <p:cNvPr id="4" name="Content Placeholder 3"/>
          <p:cNvPicPr>
            <a:picLocks noGrp="1"/>
          </p:cNvPicPr>
          <p:nvPr>
            <p:ph idx="1"/>
          </p:nvPr>
        </p:nvPicPr>
        <p:blipFill>
          <a:blip r:embed="rId2"/>
          <a:stretch>
            <a:fillRect/>
          </a:stretch>
        </p:blipFill>
        <p:spPr>
          <a:xfrm>
            <a:off x="1500996" y="1905794"/>
            <a:ext cx="5572664" cy="4236214"/>
          </a:xfrm>
          <a:prstGeom prst="rect">
            <a:avLst/>
          </a:prstGeom>
        </p:spPr>
      </p:pic>
      <p:sp>
        <p:nvSpPr>
          <p:cNvPr id="5" name="Rectangle 4"/>
          <p:cNvSpPr/>
          <p:nvPr/>
        </p:nvSpPr>
        <p:spPr>
          <a:xfrm>
            <a:off x="4802996" y="2041525"/>
            <a:ext cx="1016000" cy="946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2411262" y="3675032"/>
            <a:ext cx="1123950" cy="173355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 name="Picture 7"/>
          <p:cNvPicPr>
            <a:picLocks noChangeAspect="1"/>
          </p:cNvPicPr>
          <p:nvPr/>
        </p:nvPicPr>
        <p:blipFill>
          <a:blip r:embed="rId3"/>
          <a:stretch>
            <a:fillRect/>
          </a:stretch>
        </p:blipFill>
        <p:spPr>
          <a:xfrm>
            <a:off x="7814933" y="2514600"/>
            <a:ext cx="4167157" cy="2866905"/>
          </a:xfrm>
          <a:prstGeom prst="rect">
            <a:avLst/>
          </a:prstGeom>
        </p:spPr>
      </p:pic>
      <p:cxnSp>
        <p:nvCxnSpPr>
          <p:cNvPr id="10" name="Straight Arrow Connector 9"/>
          <p:cNvCxnSpPr/>
          <p:nvPr/>
        </p:nvCxnSpPr>
        <p:spPr>
          <a:xfrm>
            <a:off x="5818996" y="2041525"/>
            <a:ext cx="4256657" cy="54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18996" y="2987675"/>
            <a:ext cx="2085289" cy="23140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59817" y="1883937"/>
            <a:ext cx="3517906" cy="401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Reactor(R-101) and Phase Separator (V-102) </a:t>
            </a:r>
          </a:p>
        </p:txBody>
      </p:sp>
      <p:sp>
        <p:nvSpPr>
          <p:cNvPr id="15" name="Rectangle 14"/>
          <p:cNvSpPr/>
          <p:nvPr/>
        </p:nvSpPr>
        <p:spPr>
          <a:xfrm>
            <a:off x="8206531" y="1532182"/>
            <a:ext cx="3517906" cy="401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Security Domains of pressure information path</a:t>
            </a:r>
          </a:p>
        </p:txBody>
      </p:sp>
    </p:spTree>
    <p:extLst>
      <p:ext uri="{BB962C8B-B14F-4D97-AF65-F5344CB8AC3E}">
        <p14:creationId xmlns:p14="http://schemas.microsoft.com/office/powerpoint/2010/main" val="3127801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53" y="434174"/>
            <a:ext cx="9720072" cy="1499616"/>
          </a:xfrm>
        </p:spPr>
        <p:txBody>
          <a:bodyPr/>
          <a:lstStyle/>
          <a:p>
            <a:r>
              <a:rPr lang="en-US" b="1" dirty="0"/>
              <a:t>under attack (no alarms)  : Pressure is not normal</a:t>
            </a:r>
          </a:p>
        </p:txBody>
      </p:sp>
      <p:sp>
        <p:nvSpPr>
          <p:cNvPr id="3" name="Content Placeholder 2"/>
          <p:cNvSpPr>
            <a:spLocks noGrp="1"/>
          </p:cNvSpPr>
          <p:nvPr>
            <p:ph idx="1"/>
          </p:nvPr>
        </p:nvSpPr>
        <p:spPr>
          <a:xfrm>
            <a:off x="280253" y="2319813"/>
            <a:ext cx="9720073" cy="4023360"/>
          </a:xfrm>
        </p:spPr>
        <p:txBody>
          <a:bodyPr/>
          <a:lstStyle/>
          <a:p>
            <a:r>
              <a:rPr lang="en-US" b="1" dirty="0"/>
              <a:t>Claim: </a:t>
            </a:r>
            <a:r>
              <a:rPr lang="en-US" dirty="0"/>
              <a:t>Pressure information is MSDND secure.</a:t>
            </a:r>
          </a:p>
          <a:p>
            <a:r>
              <a:rPr lang="en-US" dirty="0"/>
              <a:t>Proof: </a:t>
            </a:r>
          </a:p>
          <a:p>
            <a:endParaRPr lang="en-US" dirty="0"/>
          </a:p>
        </p:txBody>
      </p:sp>
      <p:pic>
        <p:nvPicPr>
          <p:cNvPr id="4" name="Picture 3"/>
          <p:cNvPicPr>
            <a:picLocks noChangeAspect="1"/>
          </p:cNvPicPr>
          <p:nvPr/>
        </p:nvPicPr>
        <p:blipFill>
          <a:blip r:embed="rId2"/>
          <a:stretch>
            <a:fillRect/>
          </a:stretch>
        </p:blipFill>
        <p:spPr>
          <a:xfrm>
            <a:off x="9174" y="3208891"/>
            <a:ext cx="7370982" cy="2952929"/>
          </a:xfrm>
          <a:prstGeom prst="rect">
            <a:avLst/>
          </a:prstGeom>
        </p:spPr>
      </p:pic>
      <p:sp>
        <p:nvSpPr>
          <p:cNvPr id="166" name="Rectangle 165"/>
          <p:cNvSpPr/>
          <p:nvPr/>
        </p:nvSpPr>
        <p:spPr>
          <a:xfrm>
            <a:off x="6526602" y="2484936"/>
            <a:ext cx="1342513" cy="2481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TextBox 166"/>
          <p:cNvSpPr txBox="1"/>
          <p:nvPr/>
        </p:nvSpPr>
        <p:spPr>
          <a:xfrm>
            <a:off x="6646675" y="3412168"/>
            <a:ext cx="1128088" cy="369332"/>
          </a:xfrm>
          <a:prstGeom prst="rect">
            <a:avLst/>
          </a:prstGeom>
          <a:noFill/>
          <a:ln w="19050">
            <a:solidFill>
              <a:schemeClr val="tx1"/>
            </a:solidFill>
          </a:ln>
        </p:spPr>
        <p:txBody>
          <a:bodyPr wrap="square" rtlCol="0">
            <a:spAutoFit/>
          </a:bodyPr>
          <a:lstStyle/>
          <a:p>
            <a:pPr algn="ctr"/>
            <a:r>
              <a:rPr lang="en-US" dirty="0"/>
              <a:t>PLC</a:t>
            </a:r>
          </a:p>
        </p:txBody>
      </p:sp>
      <p:sp>
        <p:nvSpPr>
          <p:cNvPr id="168" name="TextBox 167"/>
          <p:cNvSpPr txBox="1"/>
          <p:nvPr/>
        </p:nvSpPr>
        <p:spPr>
          <a:xfrm>
            <a:off x="6658485" y="2629453"/>
            <a:ext cx="1100443" cy="369332"/>
          </a:xfrm>
          <a:prstGeom prst="rect">
            <a:avLst/>
          </a:prstGeom>
          <a:noFill/>
          <a:ln w="19050">
            <a:solidFill>
              <a:schemeClr val="tx1"/>
            </a:solidFill>
          </a:ln>
        </p:spPr>
        <p:txBody>
          <a:bodyPr wrap="square" rtlCol="0">
            <a:spAutoFit/>
          </a:bodyPr>
          <a:lstStyle/>
          <a:p>
            <a:pPr algn="ctr"/>
            <a:r>
              <a:rPr lang="en-US" dirty="0"/>
              <a:t>BUFFER</a:t>
            </a:r>
          </a:p>
        </p:txBody>
      </p:sp>
      <p:sp>
        <p:nvSpPr>
          <p:cNvPr id="169" name="TextBox 168"/>
          <p:cNvSpPr txBox="1"/>
          <p:nvPr/>
        </p:nvSpPr>
        <p:spPr>
          <a:xfrm>
            <a:off x="6658486" y="4094417"/>
            <a:ext cx="1100443" cy="646331"/>
          </a:xfrm>
          <a:prstGeom prst="rect">
            <a:avLst/>
          </a:prstGeom>
          <a:noFill/>
          <a:ln w="19050">
            <a:solidFill>
              <a:schemeClr val="tx1"/>
            </a:solidFill>
          </a:ln>
        </p:spPr>
        <p:txBody>
          <a:bodyPr wrap="square" rtlCol="0">
            <a:spAutoFit/>
          </a:bodyPr>
          <a:lstStyle/>
          <a:p>
            <a:pPr algn="ctr"/>
            <a:r>
              <a:rPr lang="en-US" dirty="0"/>
              <a:t>STUXNET-like</a:t>
            </a:r>
          </a:p>
        </p:txBody>
      </p:sp>
      <p:sp>
        <p:nvSpPr>
          <p:cNvPr id="170" name="Rectangle 169"/>
          <p:cNvSpPr/>
          <p:nvPr/>
        </p:nvSpPr>
        <p:spPr>
          <a:xfrm>
            <a:off x="9496864" y="2662461"/>
            <a:ext cx="1509682" cy="2963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171" name="Picture 1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8124" y="2849087"/>
            <a:ext cx="962025" cy="834557"/>
          </a:xfrm>
          <a:prstGeom prst="rect">
            <a:avLst/>
          </a:prstGeom>
        </p:spPr>
      </p:pic>
      <p:pic>
        <p:nvPicPr>
          <p:cNvPr id="172" name="Picture 171"/>
          <p:cNvPicPr>
            <a:picLocks noChangeAspect="1"/>
          </p:cNvPicPr>
          <p:nvPr/>
        </p:nvPicPr>
        <p:blipFill>
          <a:blip r:embed="rId4"/>
          <a:stretch>
            <a:fillRect/>
          </a:stretch>
        </p:blipFill>
        <p:spPr>
          <a:xfrm>
            <a:off x="9942157" y="4271943"/>
            <a:ext cx="682868" cy="1244721"/>
          </a:xfrm>
          <a:prstGeom prst="rect">
            <a:avLst/>
          </a:prstGeom>
        </p:spPr>
      </p:pic>
      <p:sp>
        <p:nvSpPr>
          <p:cNvPr id="173" name="Rectangle 172"/>
          <p:cNvSpPr/>
          <p:nvPr/>
        </p:nvSpPr>
        <p:spPr>
          <a:xfrm>
            <a:off x="6425856" y="2393357"/>
            <a:ext cx="1509543" cy="81553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p:cNvSpPr/>
          <p:nvPr/>
        </p:nvSpPr>
        <p:spPr>
          <a:xfrm>
            <a:off x="6425856" y="3297308"/>
            <a:ext cx="1525378" cy="65946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urved Right Arrow 174"/>
          <p:cNvSpPr/>
          <p:nvPr/>
        </p:nvSpPr>
        <p:spPr>
          <a:xfrm flipH="1" flipV="1">
            <a:off x="8758309" y="5511926"/>
            <a:ext cx="527394" cy="7811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Curved Right Arrow 175"/>
          <p:cNvSpPr/>
          <p:nvPr/>
        </p:nvSpPr>
        <p:spPr>
          <a:xfrm flipV="1">
            <a:off x="5836840" y="2540668"/>
            <a:ext cx="554554" cy="10058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Curved Right Arrow 176"/>
          <p:cNvSpPr/>
          <p:nvPr/>
        </p:nvSpPr>
        <p:spPr>
          <a:xfrm flipV="1">
            <a:off x="5888630" y="3555954"/>
            <a:ext cx="554554" cy="796747"/>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8" name="Curved Right Arrow 177"/>
          <p:cNvSpPr/>
          <p:nvPr/>
        </p:nvSpPr>
        <p:spPr>
          <a:xfrm flipH="1">
            <a:off x="11081974" y="3153774"/>
            <a:ext cx="934872" cy="20862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ight Arrow 178"/>
          <p:cNvSpPr/>
          <p:nvPr/>
        </p:nvSpPr>
        <p:spPr>
          <a:xfrm>
            <a:off x="7969861" y="2625763"/>
            <a:ext cx="1441574" cy="338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9411435" y="2550523"/>
            <a:ext cx="1670539" cy="150342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9411435" y="4143963"/>
            <a:ext cx="1670539" cy="1687518"/>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6425856" y="4017252"/>
            <a:ext cx="1525378" cy="86114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Curved Right Arrow 182"/>
          <p:cNvSpPr/>
          <p:nvPr/>
        </p:nvSpPr>
        <p:spPr>
          <a:xfrm rot="320041" flipV="1">
            <a:off x="5717207" y="4414389"/>
            <a:ext cx="560489" cy="14056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TextBox 183"/>
          <p:cNvSpPr txBox="1"/>
          <p:nvPr/>
        </p:nvSpPr>
        <p:spPr>
          <a:xfrm>
            <a:off x="7388942" y="5442242"/>
            <a:ext cx="1253896" cy="369332"/>
          </a:xfrm>
          <a:prstGeom prst="rect">
            <a:avLst/>
          </a:prstGeom>
          <a:noFill/>
          <a:ln w="19050">
            <a:solidFill>
              <a:schemeClr val="tx1"/>
            </a:solidFill>
          </a:ln>
        </p:spPr>
        <p:txBody>
          <a:bodyPr wrap="square" rtlCol="0">
            <a:spAutoFit/>
          </a:bodyPr>
          <a:lstStyle/>
          <a:p>
            <a:pPr algn="ctr"/>
            <a:r>
              <a:rPr lang="en-US" dirty="0"/>
              <a:t>Transmitter</a:t>
            </a:r>
          </a:p>
        </p:txBody>
      </p:sp>
      <p:sp>
        <p:nvSpPr>
          <p:cNvPr id="185" name="TextBox 184"/>
          <p:cNvSpPr txBox="1"/>
          <p:nvPr/>
        </p:nvSpPr>
        <p:spPr>
          <a:xfrm>
            <a:off x="7388943" y="6105260"/>
            <a:ext cx="1253895" cy="369332"/>
          </a:xfrm>
          <a:prstGeom prst="rect">
            <a:avLst/>
          </a:prstGeom>
          <a:noFill/>
          <a:ln w="19050">
            <a:solidFill>
              <a:schemeClr val="tx1"/>
            </a:solidFill>
          </a:ln>
        </p:spPr>
        <p:txBody>
          <a:bodyPr wrap="square" rtlCol="0">
            <a:spAutoFit/>
          </a:bodyPr>
          <a:lstStyle/>
          <a:p>
            <a:pPr algn="ctr"/>
            <a:r>
              <a:rPr lang="en-US" dirty="0"/>
              <a:t>Sensor</a:t>
            </a:r>
          </a:p>
        </p:txBody>
      </p:sp>
      <p:pic>
        <p:nvPicPr>
          <p:cNvPr id="186" name="Picture 185"/>
          <p:cNvPicPr>
            <a:picLocks noChangeAspect="1"/>
          </p:cNvPicPr>
          <p:nvPr/>
        </p:nvPicPr>
        <p:blipFill>
          <a:blip r:embed="rId5"/>
          <a:stretch>
            <a:fillRect/>
          </a:stretch>
        </p:blipFill>
        <p:spPr>
          <a:xfrm>
            <a:off x="6343502" y="5488955"/>
            <a:ext cx="984965" cy="918781"/>
          </a:xfrm>
          <a:prstGeom prst="rect">
            <a:avLst/>
          </a:prstGeom>
        </p:spPr>
      </p:pic>
      <p:sp>
        <p:nvSpPr>
          <p:cNvPr id="187" name="Rectangle 186"/>
          <p:cNvSpPr/>
          <p:nvPr/>
        </p:nvSpPr>
        <p:spPr>
          <a:xfrm>
            <a:off x="6225968" y="5203375"/>
            <a:ext cx="2505808" cy="1489940"/>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88" name="Rectangle 187"/>
          <p:cNvSpPr/>
          <p:nvPr/>
        </p:nvSpPr>
        <p:spPr>
          <a:xfrm>
            <a:off x="5835053" y="2849087"/>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189" name="Rectangle 188"/>
          <p:cNvSpPr/>
          <p:nvPr/>
        </p:nvSpPr>
        <p:spPr>
          <a:xfrm>
            <a:off x="5010636" y="4657726"/>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3,0</a:t>
            </a:r>
            <a:r>
              <a:rPr lang="en-US" sz="1200" b="1" dirty="0">
                <a:solidFill>
                  <a:schemeClr val="tx1"/>
                </a:solidFill>
                <a:latin typeface="Arial" charset="0"/>
              </a:rPr>
              <a:t>~P</a:t>
            </a:r>
          </a:p>
          <a:p>
            <a:pPr algn="ctr"/>
            <a:endParaRPr lang="en-US" sz="1200" b="1" dirty="0">
              <a:solidFill>
                <a:schemeClr val="tx1"/>
              </a:solidFill>
              <a:latin typeface="Arial" charset="0"/>
            </a:endParaRPr>
          </a:p>
        </p:txBody>
      </p:sp>
      <p:sp>
        <p:nvSpPr>
          <p:cNvPr id="190" name="Rectangle 189"/>
          <p:cNvSpPr/>
          <p:nvPr/>
        </p:nvSpPr>
        <p:spPr>
          <a:xfrm>
            <a:off x="8291633" y="2367506"/>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191" name="Rectangle 190"/>
          <p:cNvSpPr/>
          <p:nvPr/>
        </p:nvSpPr>
        <p:spPr>
          <a:xfrm>
            <a:off x="8788668" y="5741726"/>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192" name="Rectangle 191"/>
          <p:cNvSpPr/>
          <p:nvPr/>
        </p:nvSpPr>
        <p:spPr>
          <a:xfrm>
            <a:off x="11319503" y="3887798"/>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193" name="Rectangle 192"/>
          <p:cNvSpPr/>
          <p:nvPr/>
        </p:nvSpPr>
        <p:spPr>
          <a:xfrm>
            <a:off x="5199589" y="3683644"/>
            <a:ext cx="839606" cy="80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2,3</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2</a:t>
            </a:r>
            <a:r>
              <a:rPr lang="en-US" sz="1200" b="1" dirty="0">
                <a:solidFill>
                  <a:schemeClr val="tx1"/>
                </a:solidFill>
                <a:latin typeface="Arial" charset="0"/>
              </a:rPr>
              <a:t>I</a:t>
            </a:r>
            <a:r>
              <a:rPr lang="en-US" sz="1200" b="1" baseline="-25000" dirty="0">
                <a:solidFill>
                  <a:schemeClr val="tx1"/>
                </a:solidFill>
                <a:latin typeface="Arial" charset="0"/>
              </a:rPr>
              <a:t>2,3</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2,3</a:t>
            </a:r>
            <a:r>
              <a:rPr lang="en-US" sz="1200" b="1" dirty="0">
                <a:solidFill>
                  <a:schemeClr val="tx1"/>
                </a:solidFill>
                <a:latin typeface="Arial" charset="0"/>
              </a:rPr>
              <a:t>P</a:t>
            </a:r>
          </a:p>
          <a:p>
            <a:pPr algn="ctr"/>
            <a:endParaRPr lang="en-US" sz="1200" b="1" dirty="0">
              <a:solidFill>
                <a:schemeClr val="tx1"/>
              </a:solidFill>
              <a:latin typeface="Arial" charset="0"/>
            </a:endParaRPr>
          </a:p>
        </p:txBody>
      </p:sp>
      <p:sp>
        <p:nvSpPr>
          <p:cNvPr id="194" name="Oval Callout 193"/>
          <p:cNvSpPr/>
          <p:nvPr/>
        </p:nvSpPr>
        <p:spPr>
          <a:xfrm>
            <a:off x="8076966" y="3555954"/>
            <a:ext cx="914400" cy="612648"/>
          </a:xfrm>
          <a:prstGeom prst="wedgeEllipseCallout">
            <a:avLst>
              <a:gd name="adj1" fmla="val -80407"/>
              <a:gd name="adj2" fmla="val 10219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~P</a:t>
            </a:r>
          </a:p>
        </p:txBody>
      </p:sp>
      <p:pic>
        <p:nvPicPr>
          <p:cNvPr id="34" name="Picture 33"/>
          <p:cNvPicPr>
            <a:picLocks noChangeAspect="1"/>
          </p:cNvPicPr>
          <p:nvPr/>
        </p:nvPicPr>
        <p:blipFill>
          <a:blip r:embed="rId6"/>
          <a:stretch>
            <a:fillRect/>
          </a:stretch>
        </p:blipFill>
        <p:spPr>
          <a:xfrm>
            <a:off x="7619749" y="447231"/>
            <a:ext cx="4644815" cy="1517347"/>
          </a:xfrm>
          <a:prstGeom prst="rect">
            <a:avLst/>
          </a:prstGeom>
        </p:spPr>
      </p:pic>
      <p:sp>
        <p:nvSpPr>
          <p:cNvPr id="5" name="Rectangle 4"/>
          <p:cNvSpPr/>
          <p:nvPr/>
        </p:nvSpPr>
        <p:spPr>
          <a:xfrm>
            <a:off x="7624246" y="245871"/>
            <a:ext cx="4543099" cy="1924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5"/>
                                        </p:tgtEl>
                                        <p:attrNameLst>
                                          <p:attrName>style.visibility</p:attrName>
                                        </p:attrNameLst>
                                      </p:cBhvr>
                                      <p:to>
                                        <p:strVal val="visible"/>
                                      </p:to>
                                    </p:set>
                                    <p:animEffect transition="in" filter="fade">
                                      <p:cBhvr>
                                        <p:cTn id="13" dur="500"/>
                                        <p:tgtEl>
                                          <p:spTgt spid="1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fade">
                                      <p:cBhvr>
                                        <p:cTn id="16" dur="500"/>
                                        <p:tgtEl>
                                          <p:spTgt spid="1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3"/>
                                        </p:tgtEl>
                                        <p:attrNameLst>
                                          <p:attrName>style.visibility</p:attrName>
                                        </p:attrNameLst>
                                      </p:cBhvr>
                                      <p:to>
                                        <p:strVal val="visible"/>
                                      </p:to>
                                    </p:set>
                                    <p:animEffect transition="in" filter="fade">
                                      <p:cBhvr>
                                        <p:cTn id="21" dur="500"/>
                                        <p:tgtEl>
                                          <p:spTgt spid="18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9"/>
                                        </p:tgtEl>
                                        <p:attrNameLst>
                                          <p:attrName>style.visibility</p:attrName>
                                        </p:attrNameLst>
                                      </p:cBhvr>
                                      <p:to>
                                        <p:strVal val="visible"/>
                                      </p:to>
                                    </p:set>
                                    <p:animEffect transition="in" filter="fade">
                                      <p:cBhvr>
                                        <p:cTn id="24" dur="500"/>
                                        <p:tgtEl>
                                          <p:spTgt spid="18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4"/>
                                        </p:tgtEl>
                                        <p:attrNameLst>
                                          <p:attrName>style.visibility</p:attrName>
                                        </p:attrNameLst>
                                      </p:cBhvr>
                                      <p:to>
                                        <p:strVal val="visible"/>
                                      </p:to>
                                    </p:set>
                                    <p:animEffect transition="in" filter="fade">
                                      <p:cBhvr>
                                        <p:cTn id="29" dur="500"/>
                                        <p:tgtEl>
                                          <p:spTgt spid="19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3"/>
                                        </p:tgtEl>
                                        <p:attrNameLst>
                                          <p:attrName>style.visibility</p:attrName>
                                        </p:attrNameLst>
                                      </p:cBhvr>
                                      <p:to>
                                        <p:strVal val="visible"/>
                                      </p:to>
                                    </p:set>
                                    <p:animEffect transition="in" filter="fade">
                                      <p:cBhvr>
                                        <p:cTn id="37" dur="500"/>
                                        <p:tgtEl>
                                          <p:spTgt spid="19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6"/>
                                        </p:tgtEl>
                                        <p:attrNameLst>
                                          <p:attrName>style.visibility</p:attrName>
                                        </p:attrNameLst>
                                      </p:cBhvr>
                                      <p:to>
                                        <p:strVal val="visible"/>
                                      </p:to>
                                    </p:set>
                                    <p:animEffect transition="in" filter="fade">
                                      <p:cBhvr>
                                        <p:cTn id="42" dur="500"/>
                                        <p:tgtEl>
                                          <p:spTgt spid="17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8"/>
                                        </p:tgtEl>
                                        <p:attrNameLst>
                                          <p:attrName>style.visibility</p:attrName>
                                        </p:attrNameLst>
                                      </p:cBhvr>
                                      <p:to>
                                        <p:strVal val="visible"/>
                                      </p:to>
                                    </p:set>
                                    <p:animEffect transition="in" filter="fade">
                                      <p:cBhvr>
                                        <p:cTn id="45" dur="500"/>
                                        <p:tgtEl>
                                          <p:spTgt spid="18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9"/>
                                        </p:tgtEl>
                                        <p:attrNameLst>
                                          <p:attrName>style.visibility</p:attrName>
                                        </p:attrNameLst>
                                      </p:cBhvr>
                                      <p:to>
                                        <p:strVal val="visible"/>
                                      </p:to>
                                    </p:set>
                                    <p:animEffect transition="in" filter="fade">
                                      <p:cBhvr>
                                        <p:cTn id="50" dur="500"/>
                                        <p:tgtEl>
                                          <p:spTgt spid="17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0"/>
                                        </p:tgtEl>
                                        <p:attrNameLst>
                                          <p:attrName>style.visibility</p:attrName>
                                        </p:attrNameLst>
                                      </p:cBhvr>
                                      <p:to>
                                        <p:strVal val="visible"/>
                                      </p:to>
                                    </p:set>
                                    <p:animEffect transition="in" filter="fade">
                                      <p:cBhvr>
                                        <p:cTn id="53" dur="500"/>
                                        <p:tgtEl>
                                          <p:spTgt spid="19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8"/>
                                        </p:tgtEl>
                                        <p:attrNameLst>
                                          <p:attrName>style.visibility</p:attrName>
                                        </p:attrNameLst>
                                      </p:cBhvr>
                                      <p:to>
                                        <p:strVal val="visible"/>
                                      </p:to>
                                    </p:set>
                                    <p:animEffect transition="in" filter="fade">
                                      <p:cBhvr>
                                        <p:cTn id="58" dur="500"/>
                                        <p:tgtEl>
                                          <p:spTgt spid="17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2"/>
                                        </p:tgtEl>
                                        <p:attrNameLst>
                                          <p:attrName>style.visibility</p:attrName>
                                        </p:attrNameLst>
                                      </p:cBhvr>
                                      <p:to>
                                        <p:strVal val="visible"/>
                                      </p:to>
                                    </p:set>
                                    <p:animEffect transition="in" filter="fade">
                                      <p:cBhvr>
                                        <p:cTn id="61"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177" grpId="0" animBg="1"/>
      <p:bldP spid="178" grpId="0" animBg="1"/>
      <p:bldP spid="179" grpId="0" animBg="1"/>
      <p:bldP spid="183" grpId="0" animBg="1"/>
      <p:bldP spid="188" grpId="0"/>
      <p:bldP spid="189" grpId="0"/>
      <p:bldP spid="190" grpId="0"/>
      <p:bldP spid="191" grpId="0"/>
      <p:bldP spid="192" grpId="0"/>
      <p:bldP spid="193" grpId="0"/>
      <p:bldP spid="19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r>
              <a:rPr lang="en-US" dirty="0"/>
              <a:t>Since B</a:t>
            </a:r>
            <a:r>
              <a:rPr lang="en-US" baseline="-25000" dirty="0"/>
              <a:t>2</a:t>
            </a:r>
            <a:r>
              <a:rPr lang="en-US" dirty="0"/>
              <a:t>I</a:t>
            </a:r>
            <a:r>
              <a:rPr lang="en-US" baseline="-25000" dirty="0"/>
              <a:t>2,3</a:t>
            </a:r>
            <a:r>
              <a:rPr lang="en-US" dirty="0"/>
              <a:t>p ∧ T</a:t>
            </a:r>
            <a:r>
              <a:rPr lang="en-US" baseline="-25000" dirty="0"/>
              <a:t>2,3</a:t>
            </a:r>
            <a:r>
              <a:rPr lang="en-US" dirty="0"/>
              <a:t>p → B</a:t>
            </a:r>
            <a:r>
              <a:rPr lang="en-US" baseline="-25000" dirty="0"/>
              <a:t>2</a:t>
            </a:r>
            <a:r>
              <a:rPr lang="en-US" dirty="0"/>
              <a:t>p, the PLC believes the lie told in step 7 in all cases. Therefore, unknown to entities in SD</a:t>
            </a:r>
            <a:r>
              <a:rPr lang="en-US" baseline="30000" dirty="0"/>
              <a:t>2</a:t>
            </a:r>
            <a:r>
              <a:rPr lang="en-US" dirty="0"/>
              <a:t>, V</a:t>
            </a:r>
            <a:r>
              <a:rPr lang="en-US" baseline="30000" dirty="0"/>
              <a:t>2</a:t>
            </a:r>
            <a:r>
              <a:rPr lang="en-US" baseline="-25000" dirty="0"/>
              <a:t>p</a:t>
            </a:r>
            <a:r>
              <a:rPr lang="en-US" dirty="0"/>
              <a:t> (w) and V</a:t>
            </a:r>
            <a:r>
              <a:rPr lang="en-US" baseline="30000" dirty="0"/>
              <a:t>2</a:t>
            </a:r>
            <a:r>
              <a:rPr lang="en-US" baseline="-25000" dirty="0"/>
              <a:t>∼p</a:t>
            </a:r>
            <a:r>
              <a:rPr lang="en-US" dirty="0"/>
              <a:t> (w) cannot be evaluated.  Therefore p is MSDND secure from SD</a:t>
            </a:r>
            <a:r>
              <a:rPr lang="en-US" baseline="30000" dirty="0"/>
              <a:t>2.</a:t>
            </a:r>
          </a:p>
          <a:p>
            <a:r>
              <a:rPr lang="en-US" b="1" dirty="0"/>
              <a:t>BAD</a:t>
            </a:r>
            <a:r>
              <a:rPr lang="en-US" dirty="0"/>
              <a:t> for the plant. Threat goes undetected</a:t>
            </a:r>
            <a:endParaRPr lang="en-US" b="1" dirty="0"/>
          </a:p>
          <a:p>
            <a:endParaRPr lang="en-US" dirty="0"/>
          </a:p>
        </p:txBody>
      </p:sp>
    </p:spTree>
    <p:extLst>
      <p:ext uri="{BB962C8B-B14F-4D97-AF65-F5344CB8AC3E}">
        <p14:creationId xmlns:p14="http://schemas.microsoft.com/office/powerpoint/2010/main" val="1333364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780" y="3387778"/>
            <a:ext cx="6448425" cy="2542908"/>
          </a:xfrm>
          <a:prstGeom prst="rect">
            <a:avLst/>
          </a:prstGeom>
        </p:spPr>
      </p:pic>
      <p:sp>
        <p:nvSpPr>
          <p:cNvPr id="2" name="Title 1"/>
          <p:cNvSpPr>
            <a:spLocks noGrp="1"/>
          </p:cNvSpPr>
          <p:nvPr>
            <p:ph type="title"/>
          </p:nvPr>
        </p:nvSpPr>
        <p:spPr/>
        <p:txBody>
          <a:bodyPr/>
          <a:lstStyle/>
          <a:p>
            <a:r>
              <a:rPr lang="en-US" b="1" dirty="0"/>
              <a:t>Under attack with physical alarms in place</a:t>
            </a:r>
          </a:p>
        </p:txBody>
      </p:sp>
      <p:sp>
        <p:nvSpPr>
          <p:cNvPr id="3" name="Content Placeholder 2"/>
          <p:cNvSpPr>
            <a:spLocks noGrp="1"/>
          </p:cNvSpPr>
          <p:nvPr>
            <p:ph idx="1"/>
          </p:nvPr>
        </p:nvSpPr>
        <p:spPr>
          <a:xfrm>
            <a:off x="1024128" y="1890346"/>
            <a:ext cx="9720073" cy="4419014"/>
          </a:xfrm>
        </p:spPr>
        <p:txBody>
          <a:bodyPr/>
          <a:lstStyle/>
          <a:p>
            <a:r>
              <a:rPr lang="en-US" b="1" dirty="0"/>
              <a:t>Corollary: </a:t>
            </a:r>
            <a:r>
              <a:rPr lang="en-US" dirty="0"/>
              <a:t>If the alarms are working, then pressure information beyond the threshold will make the alarm go off which will make the information not MSDND secure.</a:t>
            </a:r>
          </a:p>
          <a:p>
            <a:r>
              <a:rPr lang="en-US" b="1" dirty="0"/>
              <a:t>Proof:</a:t>
            </a:r>
          </a:p>
          <a:p>
            <a:endParaRPr lang="en-US" dirty="0"/>
          </a:p>
        </p:txBody>
      </p:sp>
      <p:sp>
        <p:nvSpPr>
          <p:cNvPr id="5" name="Rectangle 4"/>
          <p:cNvSpPr/>
          <p:nvPr/>
        </p:nvSpPr>
        <p:spPr>
          <a:xfrm>
            <a:off x="-489329" y="5884878"/>
            <a:ext cx="6096000" cy="276999"/>
          </a:xfrm>
          <a:prstGeom prst="rect">
            <a:avLst/>
          </a:prstGeom>
        </p:spPr>
        <p:txBody>
          <a:bodyPr>
            <a:spAutoFit/>
          </a:bodyPr>
          <a:lstStyle/>
          <a:p>
            <a:r>
              <a:rPr lang="en-US" sz="1200" b="1" dirty="0">
                <a:latin typeface="Times New Roman" panose="02020603050405020304" pitchFamily="18" charset="0"/>
                <a:ea typeface="Calibri" panose="020F0502020204030204" pitchFamily="34" charset="0"/>
              </a:rPr>
              <a:t>               12.</a:t>
            </a:r>
            <a:r>
              <a:rPr lang="en-US" sz="1200" i="1" dirty="0">
                <a:latin typeface="Times New Roman" panose="02020603050405020304" pitchFamily="18" charset="0"/>
                <a:ea typeface="Calibri" panose="020F0502020204030204" pitchFamily="34" charset="0"/>
              </a:rPr>
              <a:t> MSDND (ES) =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i="1" dirty="0">
                <a:latin typeface="Times New Roman" panose="02020603050405020304" pitchFamily="18" charset="0"/>
                <a:ea typeface="Calibri" panose="020F0502020204030204" pitchFamily="34" charset="0"/>
              </a:rPr>
              <a:t>w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dirty="0">
                <a:latin typeface="Times New Roman" panose="02020603050405020304" pitchFamily="18" charset="0"/>
                <a:ea typeface="Calibri" panose="020F0502020204030204" pitchFamily="34" charset="0"/>
              </a:rPr>
              <a:t> </a:t>
            </a:r>
            <a:r>
              <a:rPr lang="en-US" sz="1200" i="1" dirty="0">
                <a:latin typeface="Times New Roman" panose="02020603050405020304" pitchFamily="18" charset="0"/>
                <a:ea typeface="Calibri" panose="020F0502020204030204" pitchFamily="34" charset="0"/>
              </a:rPr>
              <a:t>W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dirty="0">
                <a:latin typeface="Times New Roman" panose="02020603050405020304" pitchFamily="18" charset="0"/>
                <a:ea typeface="Calibri" panose="020F0502020204030204" pitchFamily="34" charset="0"/>
              </a:rPr>
              <a:t> [(</a:t>
            </a:r>
            <a:r>
              <a:rPr lang="en-US" sz="1200" dirty="0" err="1">
                <a:latin typeface="Times New Roman" panose="02020603050405020304" pitchFamily="18" charset="0"/>
                <a:ea typeface="Calibri" panose="020F0502020204030204" pitchFamily="34" charset="0"/>
              </a:rPr>
              <a:t>S</a:t>
            </a:r>
            <a:r>
              <a:rPr lang="en-US" sz="1200" baseline="-25000" dirty="0" err="1">
                <a:latin typeface="Times New Roman" panose="02020603050405020304" pitchFamily="18" charset="0"/>
                <a:ea typeface="Calibri" panose="020F0502020204030204" pitchFamily="34" charset="0"/>
              </a:rPr>
              <a:t>p</a:t>
            </a:r>
            <a:r>
              <a:rPr lang="en-US" sz="1200" dirty="0">
                <a:latin typeface="Times New Roman" panose="02020603050405020304" pitchFamily="18" charset="0"/>
                <a:ea typeface="Calibri" panose="020F0502020204030204" pitchFamily="34" charset="0"/>
              </a:rPr>
              <a:t> XOR  </a:t>
            </a:r>
            <a:r>
              <a:rPr lang="en-US" sz="1200" dirty="0" err="1">
                <a:latin typeface="Times New Roman" panose="02020603050405020304" pitchFamily="18" charset="0"/>
                <a:ea typeface="Calibri" panose="020F0502020204030204" pitchFamily="34" charset="0"/>
              </a:rPr>
              <a:t>S</a:t>
            </a:r>
            <a:r>
              <a:rPr lang="en-US" sz="1200" baseline="-25000" dirty="0" err="1">
                <a:latin typeface="Times New Roman" panose="02020603050405020304" pitchFamily="18" charset="0"/>
                <a:ea typeface="Calibri" panose="020F0502020204030204" pitchFamily="34" charset="0"/>
              </a:rPr>
              <a:t>~p</a:t>
            </a:r>
            <a:r>
              <a:rPr lang="en-US" sz="1200" dirty="0">
                <a:latin typeface="Times New Roman" panose="02020603050405020304" pitchFamily="18" charset="0"/>
                <a:ea typeface="Calibri" panose="020F0502020204030204" pitchFamily="34" charset="0"/>
              </a:rPr>
              <a:t>)]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dirty="0">
                <a:latin typeface="Times New Roman" panose="02020603050405020304" pitchFamily="18" charset="0"/>
                <a:ea typeface="Calibri" panose="020F0502020204030204" pitchFamily="34" charset="0"/>
              </a:rPr>
              <a:t> [</a:t>
            </a:r>
            <a:r>
              <a:rPr lang="en-US" sz="1200" i="1" dirty="0">
                <a:latin typeface="Times New Roman" panose="02020603050405020304" pitchFamily="18" charset="0"/>
                <a:ea typeface="Calibri" panose="020F0502020204030204" pitchFamily="34" charset="0"/>
              </a:rPr>
              <a:t>w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dirty="0">
                <a:latin typeface="Times New Roman" panose="02020603050405020304" pitchFamily="18" charset="0"/>
                <a:ea typeface="Calibri" panose="020F0502020204030204" pitchFamily="34" charset="0"/>
              </a:rPr>
              <a:t>(</a:t>
            </a:r>
            <a:r>
              <a:rPr lang="en-US" sz="1200" dirty="0">
                <a:latin typeface="Cambria Math" panose="02040503050406030204" pitchFamily="18" charset="0"/>
                <a:ea typeface="Calibri" panose="020F0502020204030204" pitchFamily="34" charset="0"/>
                <a:cs typeface="Cambria Math" panose="02040503050406030204" pitchFamily="18" charset="0"/>
              </a:rPr>
              <a:t>∃ </a:t>
            </a:r>
            <a:r>
              <a:rPr lang="en-US" sz="1200" i="1" dirty="0">
                <a:latin typeface="Times New Roman" panose="02020603050405020304" pitchFamily="18" charset="0"/>
                <a:ea typeface="Calibri" panose="020F0502020204030204" pitchFamily="34" charset="0"/>
              </a:rPr>
              <a:t>V</a:t>
            </a:r>
            <a:r>
              <a:rPr lang="en-US" sz="1200" baseline="-25000" dirty="0">
                <a:latin typeface="Times New Roman" panose="02020603050405020304" pitchFamily="18" charset="0"/>
                <a:ea typeface="Calibri" panose="020F0502020204030204" pitchFamily="34" charset="0"/>
              </a:rPr>
              <a:t>~p</a:t>
            </a:r>
            <a:r>
              <a:rPr lang="en-US" sz="1200" i="1" baseline="30000" dirty="0">
                <a:latin typeface="Times New Roman" panose="02020603050405020304" pitchFamily="18" charset="0"/>
                <a:ea typeface="Calibri" panose="020F0502020204030204" pitchFamily="34" charset="0"/>
              </a:rPr>
              <a:t>5</a:t>
            </a:r>
            <a:r>
              <a:rPr lang="en-US" sz="1200" i="1" dirty="0">
                <a:latin typeface="Times New Roman" panose="02020603050405020304" pitchFamily="18" charset="0"/>
                <a:ea typeface="Calibri" panose="020F0502020204030204" pitchFamily="34" charset="0"/>
              </a:rPr>
              <a:t> </a:t>
            </a:r>
            <a:r>
              <a:rPr lang="en-US" sz="1200" dirty="0">
                <a:latin typeface="Times New Roman" panose="02020603050405020304" pitchFamily="18" charset="0"/>
                <a:ea typeface="Calibri" panose="020F0502020204030204" pitchFamily="34" charset="0"/>
              </a:rPr>
              <a:t>(w)</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dirty="0">
                <a:latin typeface="Times New Roman" panose="02020603050405020304" pitchFamily="18" charset="0"/>
                <a:ea typeface="Calibri" panose="020F0502020204030204" pitchFamily="34" charset="0"/>
              </a:rPr>
              <a:t> </a:t>
            </a:r>
            <a:r>
              <a:rPr lang="en-US" sz="1200" dirty="0">
                <a:latin typeface="Cambria Math" panose="02040503050406030204" pitchFamily="18" charset="0"/>
                <a:ea typeface="Calibri" panose="020F0502020204030204" pitchFamily="34" charset="0"/>
                <a:cs typeface="Cambria Math" panose="02040503050406030204" pitchFamily="18" charset="0"/>
              </a:rPr>
              <a:t>∄</a:t>
            </a:r>
            <a:r>
              <a:rPr lang="en-US" sz="1200" i="1" dirty="0">
                <a:latin typeface="Times New Roman" panose="02020603050405020304" pitchFamily="18" charset="0"/>
                <a:ea typeface="Calibri" panose="020F0502020204030204" pitchFamily="34" charset="0"/>
              </a:rPr>
              <a:t>V</a:t>
            </a:r>
            <a:r>
              <a:rPr lang="en-US" sz="1200" baseline="-25000" dirty="0">
                <a:latin typeface="Times New Roman" panose="02020603050405020304" pitchFamily="18" charset="0"/>
                <a:ea typeface="Calibri" panose="020F0502020204030204" pitchFamily="34" charset="0"/>
              </a:rPr>
              <a:t>p</a:t>
            </a:r>
            <a:r>
              <a:rPr lang="en-US" sz="1200" i="1" baseline="30000" dirty="0">
                <a:latin typeface="Times New Roman" panose="02020603050405020304" pitchFamily="18" charset="0"/>
                <a:ea typeface="Calibri" panose="020F0502020204030204" pitchFamily="34" charset="0"/>
              </a:rPr>
              <a:t>5</a:t>
            </a:r>
            <a:r>
              <a:rPr lang="en-US" sz="1200" i="1" dirty="0">
                <a:latin typeface="Times New Roman" panose="02020603050405020304" pitchFamily="18" charset="0"/>
                <a:ea typeface="Calibri" panose="020F0502020204030204" pitchFamily="34" charset="0"/>
              </a:rPr>
              <a:t> </a:t>
            </a:r>
            <a:r>
              <a:rPr lang="en-US" sz="1200" dirty="0">
                <a:latin typeface="Times New Roman" panose="02020603050405020304" pitchFamily="18" charset="0"/>
                <a:ea typeface="Calibri" panose="020F0502020204030204" pitchFamily="34" charset="0"/>
              </a:rPr>
              <a:t>(w) )]</a:t>
            </a:r>
            <a:endParaRPr lang="en-US" sz="1200" dirty="0"/>
          </a:p>
        </p:txBody>
      </p:sp>
      <p:sp>
        <p:nvSpPr>
          <p:cNvPr id="6" name="Rectangle 5"/>
          <p:cNvSpPr/>
          <p:nvPr/>
        </p:nvSpPr>
        <p:spPr>
          <a:xfrm>
            <a:off x="-1427900" y="6238126"/>
            <a:ext cx="6845302" cy="289951"/>
          </a:xfrm>
          <a:prstGeom prst="rect">
            <a:avLst/>
          </a:prstGeom>
        </p:spPr>
        <p:txBody>
          <a:bodyPr wrap="square">
            <a:spAutoFit/>
          </a:bodyPr>
          <a:lstStyle/>
          <a:p>
            <a:pPr marL="1143000" marR="0">
              <a:lnSpc>
                <a:spcPct val="107000"/>
              </a:lnSpc>
              <a:spcBef>
                <a:spcPts val="0"/>
              </a:spcBef>
              <a:spcAft>
                <a:spcPts val="800"/>
              </a:spcAft>
            </a:pPr>
            <a:r>
              <a:rPr lang="en-US" sz="1200" b="1" i="1" dirty="0">
                <a:latin typeface="Times New Roman" panose="02020603050405020304" pitchFamily="18" charset="0"/>
                <a:ea typeface="Calibri" panose="020F0502020204030204" pitchFamily="34" charset="0"/>
                <a:cs typeface="Times New Roman" panose="02020603050405020304" pitchFamily="18" charset="0"/>
              </a:rPr>
              <a:t>          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~p</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(w)exists: this contradicts the second part of the MSDND definition.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6250774" y="2603089"/>
            <a:ext cx="1342513" cy="2481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4" name="TextBox 33"/>
          <p:cNvSpPr txBox="1"/>
          <p:nvPr/>
        </p:nvSpPr>
        <p:spPr>
          <a:xfrm>
            <a:off x="6370847" y="3530321"/>
            <a:ext cx="1128088" cy="369332"/>
          </a:xfrm>
          <a:prstGeom prst="rect">
            <a:avLst/>
          </a:prstGeom>
          <a:noFill/>
          <a:ln w="19050">
            <a:solidFill>
              <a:schemeClr val="tx1"/>
            </a:solidFill>
          </a:ln>
        </p:spPr>
        <p:txBody>
          <a:bodyPr wrap="square" rtlCol="0">
            <a:spAutoFit/>
          </a:bodyPr>
          <a:lstStyle/>
          <a:p>
            <a:pPr algn="ctr"/>
            <a:r>
              <a:rPr lang="en-US" dirty="0"/>
              <a:t>PLC</a:t>
            </a:r>
          </a:p>
        </p:txBody>
      </p:sp>
      <p:sp>
        <p:nvSpPr>
          <p:cNvPr id="35" name="TextBox 34"/>
          <p:cNvSpPr txBox="1"/>
          <p:nvPr/>
        </p:nvSpPr>
        <p:spPr>
          <a:xfrm>
            <a:off x="6382657" y="2747606"/>
            <a:ext cx="1100443" cy="369332"/>
          </a:xfrm>
          <a:prstGeom prst="rect">
            <a:avLst/>
          </a:prstGeom>
          <a:noFill/>
          <a:ln w="19050">
            <a:solidFill>
              <a:schemeClr val="tx1"/>
            </a:solidFill>
          </a:ln>
        </p:spPr>
        <p:txBody>
          <a:bodyPr wrap="square" rtlCol="0">
            <a:spAutoFit/>
          </a:bodyPr>
          <a:lstStyle/>
          <a:p>
            <a:pPr algn="ctr"/>
            <a:r>
              <a:rPr lang="en-US" dirty="0"/>
              <a:t>BUFFER</a:t>
            </a:r>
          </a:p>
        </p:txBody>
      </p:sp>
      <p:sp>
        <p:nvSpPr>
          <p:cNvPr id="37" name="TextBox 36"/>
          <p:cNvSpPr txBox="1"/>
          <p:nvPr/>
        </p:nvSpPr>
        <p:spPr>
          <a:xfrm>
            <a:off x="6382658" y="4212570"/>
            <a:ext cx="1100443" cy="646331"/>
          </a:xfrm>
          <a:prstGeom prst="rect">
            <a:avLst/>
          </a:prstGeom>
          <a:noFill/>
          <a:ln w="19050">
            <a:solidFill>
              <a:schemeClr val="tx1"/>
            </a:solidFill>
          </a:ln>
        </p:spPr>
        <p:txBody>
          <a:bodyPr wrap="square" rtlCol="0">
            <a:spAutoFit/>
          </a:bodyPr>
          <a:lstStyle/>
          <a:p>
            <a:pPr algn="ctr"/>
            <a:r>
              <a:rPr lang="en-US" dirty="0"/>
              <a:t>STUXNET-like</a:t>
            </a:r>
          </a:p>
        </p:txBody>
      </p:sp>
      <p:sp>
        <p:nvSpPr>
          <p:cNvPr id="39" name="Rectangle 38"/>
          <p:cNvSpPr/>
          <p:nvPr/>
        </p:nvSpPr>
        <p:spPr>
          <a:xfrm>
            <a:off x="9221036" y="2780614"/>
            <a:ext cx="1509682" cy="2696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2296" y="2967240"/>
            <a:ext cx="962025" cy="834557"/>
          </a:xfrm>
          <a:prstGeom prst="rect">
            <a:avLst/>
          </a:prstGeom>
        </p:spPr>
      </p:pic>
      <p:pic>
        <p:nvPicPr>
          <p:cNvPr id="42" name="Picture 41"/>
          <p:cNvPicPr>
            <a:picLocks noChangeAspect="1"/>
          </p:cNvPicPr>
          <p:nvPr/>
        </p:nvPicPr>
        <p:blipFill>
          <a:blip r:embed="rId4"/>
          <a:stretch>
            <a:fillRect/>
          </a:stretch>
        </p:blipFill>
        <p:spPr>
          <a:xfrm>
            <a:off x="9666329" y="4390096"/>
            <a:ext cx="545074" cy="993553"/>
          </a:xfrm>
          <a:prstGeom prst="rect">
            <a:avLst/>
          </a:prstGeom>
        </p:spPr>
      </p:pic>
      <p:sp>
        <p:nvSpPr>
          <p:cNvPr id="43" name="Rectangle 42"/>
          <p:cNvSpPr/>
          <p:nvPr/>
        </p:nvSpPr>
        <p:spPr>
          <a:xfrm>
            <a:off x="6150028" y="2511510"/>
            <a:ext cx="1509543" cy="81553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6150028" y="3415461"/>
            <a:ext cx="1525378" cy="65946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rved Right Arrow 45"/>
          <p:cNvSpPr/>
          <p:nvPr/>
        </p:nvSpPr>
        <p:spPr>
          <a:xfrm flipH="1" flipV="1">
            <a:off x="8455800" y="5401990"/>
            <a:ext cx="527394" cy="7811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urved Right Arrow 46"/>
          <p:cNvSpPr/>
          <p:nvPr/>
        </p:nvSpPr>
        <p:spPr>
          <a:xfrm flipV="1">
            <a:off x="5561012" y="2658821"/>
            <a:ext cx="554554" cy="10058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urved Right Arrow 47"/>
          <p:cNvSpPr/>
          <p:nvPr/>
        </p:nvSpPr>
        <p:spPr>
          <a:xfrm flipV="1">
            <a:off x="5612802" y="3674107"/>
            <a:ext cx="554554" cy="796747"/>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urved Right Arrow 48"/>
          <p:cNvSpPr/>
          <p:nvPr/>
        </p:nvSpPr>
        <p:spPr>
          <a:xfrm flipH="1">
            <a:off x="10806146" y="3271927"/>
            <a:ext cx="934872" cy="20862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ight Arrow 49"/>
          <p:cNvSpPr/>
          <p:nvPr/>
        </p:nvSpPr>
        <p:spPr>
          <a:xfrm>
            <a:off x="7694033" y="2743916"/>
            <a:ext cx="1441574" cy="338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135607" y="2668676"/>
            <a:ext cx="1670539" cy="150342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35607" y="4262116"/>
            <a:ext cx="1670539" cy="1336417"/>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50028" y="4135405"/>
            <a:ext cx="1525378" cy="86114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rved Right Arrow 53"/>
          <p:cNvSpPr/>
          <p:nvPr/>
        </p:nvSpPr>
        <p:spPr>
          <a:xfrm rot="320041" flipV="1">
            <a:off x="5441379" y="4532542"/>
            <a:ext cx="560489" cy="14056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TextBox 54"/>
          <p:cNvSpPr txBox="1"/>
          <p:nvPr/>
        </p:nvSpPr>
        <p:spPr>
          <a:xfrm>
            <a:off x="7130462" y="5376246"/>
            <a:ext cx="1253896" cy="369332"/>
          </a:xfrm>
          <a:prstGeom prst="rect">
            <a:avLst/>
          </a:prstGeom>
          <a:noFill/>
          <a:ln w="19050">
            <a:solidFill>
              <a:schemeClr val="tx1"/>
            </a:solidFill>
          </a:ln>
        </p:spPr>
        <p:txBody>
          <a:bodyPr wrap="square" rtlCol="0">
            <a:spAutoFit/>
          </a:bodyPr>
          <a:lstStyle/>
          <a:p>
            <a:pPr algn="ctr"/>
            <a:r>
              <a:rPr lang="en-US" dirty="0"/>
              <a:t>Transmitter</a:t>
            </a:r>
          </a:p>
        </p:txBody>
      </p:sp>
      <p:sp>
        <p:nvSpPr>
          <p:cNvPr id="56" name="TextBox 55"/>
          <p:cNvSpPr txBox="1"/>
          <p:nvPr/>
        </p:nvSpPr>
        <p:spPr>
          <a:xfrm>
            <a:off x="7139674" y="5827940"/>
            <a:ext cx="1253895" cy="369332"/>
          </a:xfrm>
          <a:prstGeom prst="rect">
            <a:avLst/>
          </a:prstGeom>
          <a:noFill/>
          <a:ln w="19050">
            <a:solidFill>
              <a:schemeClr val="tx1"/>
            </a:solidFill>
          </a:ln>
        </p:spPr>
        <p:txBody>
          <a:bodyPr wrap="square" rtlCol="0">
            <a:spAutoFit/>
          </a:bodyPr>
          <a:lstStyle/>
          <a:p>
            <a:pPr algn="ctr"/>
            <a:r>
              <a:rPr lang="en-US" dirty="0"/>
              <a:t>Sensor</a:t>
            </a:r>
          </a:p>
        </p:txBody>
      </p:sp>
      <p:pic>
        <p:nvPicPr>
          <p:cNvPr id="57" name="Picture 56"/>
          <p:cNvPicPr>
            <a:picLocks noChangeAspect="1"/>
          </p:cNvPicPr>
          <p:nvPr/>
        </p:nvPicPr>
        <p:blipFill>
          <a:blip r:embed="rId5"/>
          <a:stretch>
            <a:fillRect/>
          </a:stretch>
        </p:blipFill>
        <p:spPr>
          <a:xfrm>
            <a:off x="6078269" y="5378427"/>
            <a:ext cx="984965" cy="764668"/>
          </a:xfrm>
          <a:prstGeom prst="rect">
            <a:avLst/>
          </a:prstGeom>
        </p:spPr>
      </p:pic>
      <p:sp>
        <p:nvSpPr>
          <p:cNvPr id="58" name="Rectangle 57"/>
          <p:cNvSpPr/>
          <p:nvPr/>
        </p:nvSpPr>
        <p:spPr>
          <a:xfrm>
            <a:off x="5960735" y="5237317"/>
            <a:ext cx="2505808" cy="114412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9" name="Rectangle 58"/>
          <p:cNvSpPr/>
          <p:nvPr/>
        </p:nvSpPr>
        <p:spPr>
          <a:xfrm>
            <a:off x="5559225" y="2967240"/>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60" name="Rectangle 59"/>
          <p:cNvSpPr/>
          <p:nvPr/>
        </p:nvSpPr>
        <p:spPr>
          <a:xfrm>
            <a:off x="5405029" y="4792045"/>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3,0</a:t>
            </a:r>
            <a:r>
              <a:rPr lang="en-US" sz="1200" b="1" dirty="0">
                <a:solidFill>
                  <a:schemeClr val="tx1"/>
                </a:solidFill>
                <a:latin typeface="Arial" charset="0"/>
              </a:rPr>
              <a:t>~P</a:t>
            </a:r>
          </a:p>
          <a:p>
            <a:pPr algn="ctr"/>
            <a:endParaRPr lang="en-US" sz="1200" b="1" dirty="0">
              <a:solidFill>
                <a:schemeClr val="tx1"/>
              </a:solidFill>
              <a:latin typeface="Arial" charset="0"/>
            </a:endParaRPr>
          </a:p>
        </p:txBody>
      </p:sp>
      <p:sp>
        <p:nvSpPr>
          <p:cNvPr id="61" name="Rectangle 60"/>
          <p:cNvSpPr/>
          <p:nvPr/>
        </p:nvSpPr>
        <p:spPr>
          <a:xfrm>
            <a:off x="8015805" y="2485659"/>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62" name="Rectangle 61"/>
          <p:cNvSpPr/>
          <p:nvPr/>
        </p:nvSpPr>
        <p:spPr>
          <a:xfrm>
            <a:off x="8521525" y="5629802"/>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63" name="Rectangle 62"/>
          <p:cNvSpPr/>
          <p:nvPr/>
        </p:nvSpPr>
        <p:spPr>
          <a:xfrm>
            <a:off x="11043675" y="4005951"/>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P</a:t>
            </a:r>
          </a:p>
        </p:txBody>
      </p:sp>
      <p:sp>
        <p:nvSpPr>
          <p:cNvPr id="64" name="Rectangle 63"/>
          <p:cNvSpPr/>
          <p:nvPr/>
        </p:nvSpPr>
        <p:spPr>
          <a:xfrm>
            <a:off x="5496439" y="3856839"/>
            <a:ext cx="839606" cy="80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2,3</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2</a:t>
            </a:r>
            <a:r>
              <a:rPr lang="en-US" sz="1200" b="1" dirty="0">
                <a:solidFill>
                  <a:schemeClr val="tx1"/>
                </a:solidFill>
                <a:latin typeface="Arial" charset="0"/>
              </a:rPr>
              <a:t>I</a:t>
            </a:r>
            <a:r>
              <a:rPr lang="en-US" sz="1200" b="1" baseline="-25000" dirty="0">
                <a:solidFill>
                  <a:schemeClr val="tx1"/>
                </a:solidFill>
                <a:latin typeface="Arial" charset="0"/>
              </a:rPr>
              <a:t>2,3</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2,3</a:t>
            </a:r>
            <a:r>
              <a:rPr lang="en-US" sz="1200" b="1" dirty="0">
                <a:solidFill>
                  <a:schemeClr val="tx1"/>
                </a:solidFill>
                <a:latin typeface="Arial" charset="0"/>
              </a:rPr>
              <a:t>P</a:t>
            </a:r>
          </a:p>
          <a:p>
            <a:pPr algn="ctr"/>
            <a:endParaRPr lang="en-US" sz="1200" b="1" dirty="0">
              <a:solidFill>
                <a:schemeClr val="tx1"/>
              </a:solidFill>
              <a:latin typeface="Arial" charset="0"/>
            </a:endParaRPr>
          </a:p>
        </p:txBody>
      </p:sp>
      <p:sp>
        <p:nvSpPr>
          <p:cNvPr id="65" name="Oval Callout 64"/>
          <p:cNvSpPr/>
          <p:nvPr/>
        </p:nvSpPr>
        <p:spPr>
          <a:xfrm>
            <a:off x="7801138" y="3674107"/>
            <a:ext cx="914400" cy="612648"/>
          </a:xfrm>
          <a:prstGeom prst="wedgeEllipseCallout">
            <a:avLst>
              <a:gd name="adj1" fmla="val -80407"/>
              <a:gd name="adj2" fmla="val 10219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~P</a:t>
            </a:r>
          </a:p>
        </p:txBody>
      </p:sp>
      <p:sp>
        <p:nvSpPr>
          <p:cNvPr id="66" name="Right Arrow 65"/>
          <p:cNvSpPr/>
          <p:nvPr/>
        </p:nvSpPr>
        <p:spPr>
          <a:xfrm rot="801523">
            <a:off x="8395296" y="6120857"/>
            <a:ext cx="767899" cy="32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urved Up Arrow 66"/>
          <p:cNvSpPr/>
          <p:nvPr/>
        </p:nvSpPr>
        <p:spPr>
          <a:xfrm rot="18232348">
            <a:off x="10215928" y="5822646"/>
            <a:ext cx="129188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8" name="Picture 67"/>
          <p:cNvPicPr>
            <a:picLocks noChangeAspect="1"/>
          </p:cNvPicPr>
          <p:nvPr/>
        </p:nvPicPr>
        <p:blipFill>
          <a:blip r:embed="rId6"/>
          <a:stretch>
            <a:fillRect/>
          </a:stretch>
        </p:blipFill>
        <p:spPr>
          <a:xfrm>
            <a:off x="9162018" y="5795837"/>
            <a:ext cx="1129690" cy="1051780"/>
          </a:xfrm>
          <a:prstGeom prst="rect">
            <a:avLst/>
          </a:prstGeom>
        </p:spPr>
      </p:pic>
      <p:sp>
        <p:nvSpPr>
          <p:cNvPr id="69" name="Rectangle 68"/>
          <p:cNvSpPr/>
          <p:nvPr/>
        </p:nvSpPr>
        <p:spPr>
          <a:xfrm>
            <a:off x="8154718" y="6265471"/>
            <a:ext cx="855158" cy="465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~P</a:t>
            </a:r>
          </a:p>
        </p:txBody>
      </p:sp>
      <p:sp>
        <p:nvSpPr>
          <p:cNvPr id="70" name="Rectangle 69"/>
          <p:cNvSpPr/>
          <p:nvPr/>
        </p:nvSpPr>
        <p:spPr>
          <a:xfrm>
            <a:off x="10323727" y="6008801"/>
            <a:ext cx="80679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5,2</a:t>
            </a:r>
            <a:r>
              <a:rPr lang="en-US" sz="1200" b="1" dirty="0">
                <a:solidFill>
                  <a:schemeClr val="tx1"/>
                </a:solidFill>
                <a:latin typeface="Arial" charset="0"/>
              </a:rPr>
              <a:t>~P</a:t>
            </a:r>
          </a:p>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I</a:t>
            </a:r>
            <a:r>
              <a:rPr lang="en-US" sz="1200" b="1" baseline="-25000" dirty="0">
                <a:solidFill>
                  <a:schemeClr val="tx1"/>
                </a:solidFill>
                <a:latin typeface="Arial" charset="0"/>
              </a:rPr>
              <a:t>5,1</a:t>
            </a:r>
            <a:r>
              <a:rPr lang="en-US" sz="1200" b="1" dirty="0">
                <a:solidFill>
                  <a:schemeClr val="tx1"/>
                </a:solidFill>
                <a:latin typeface="Arial" charset="0"/>
              </a:rPr>
              <a:t>~P</a:t>
            </a:r>
          </a:p>
          <a:p>
            <a:pPr algn="ctr"/>
            <a:r>
              <a:rPr lang="en-US" sz="1200" b="1" dirty="0">
                <a:solidFill>
                  <a:schemeClr val="tx1"/>
                </a:solidFill>
                <a:latin typeface="Arial" charset="0"/>
              </a:rPr>
              <a:t>T</a:t>
            </a:r>
            <a:r>
              <a:rPr lang="en-US" sz="1200" b="1" baseline="-25000" dirty="0">
                <a:solidFill>
                  <a:schemeClr val="tx1"/>
                </a:solidFill>
                <a:latin typeface="Arial" charset="0"/>
              </a:rPr>
              <a:t>5,1</a:t>
            </a:r>
            <a:r>
              <a:rPr lang="en-US" sz="1200" b="1" dirty="0">
                <a:solidFill>
                  <a:schemeClr val="tx1"/>
                </a:solidFill>
                <a:latin typeface="Arial" charset="0"/>
              </a:rPr>
              <a:t>~P</a:t>
            </a:r>
          </a:p>
        </p:txBody>
      </p:sp>
      <p:sp>
        <p:nvSpPr>
          <p:cNvPr id="71" name="Oval Callout 70"/>
          <p:cNvSpPr/>
          <p:nvPr/>
        </p:nvSpPr>
        <p:spPr>
          <a:xfrm>
            <a:off x="10392383" y="4413741"/>
            <a:ext cx="1799617" cy="648733"/>
          </a:xfrm>
          <a:prstGeom prst="wedgeEllipseCallout">
            <a:avLst>
              <a:gd name="adj1" fmla="val -74196"/>
              <a:gd name="adj2" fmla="val 2196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Alert Mismatch</a:t>
            </a:r>
          </a:p>
        </p:txBody>
      </p:sp>
    </p:spTree>
    <p:extLst>
      <p:ext uri="{BB962C8B-B14F-4D97-AF65-F5344CB8AC3E}">
        <p14:creationId xmlns:p14="http://schemas.microsoft.com/office/powerpoint/2010/main" val="302273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26" presetClass="emph" presetSubtype="0" repeatCount="10000" fill="hold" nodeType="withEffect">
                                  <p:stCondLst>
                                    <p:cond delay="0"/>
                                  </p:stCondLst>
                                  <p:childTnLst>
                                    <p:animEffect transition="out" filter="fade">
                                      <p:cBhvr>
                                        <p:cTn id="12" dur="500" tmFilter="0, 0; .2, .5; .8, .5; 1, 0"/>
                                        <p:tgtEl>
                                          <p:spTgt spid="68"/>
                                        </p:tgtEl>
                                      </p:cBhvr>
                                    </p:animEffect>
                                    <p:animScale>
                                      <p:cBhvr>
                                        <p:cTn id="13" dur="250" autoRev="1" fill="hold"/>
                                        <p:tgtEl>
                                          <p:spTgt spid="68"/>
                                        </p:tgtEl>
                                      </p:cBhvr>
                                      <p:by x="105000" y="105000"/>
                                    </p:animScale>
                                  </p:childTnLst>
                                </p:cTn>
                              </p:par>
                              <p:par>
                                <p:cTn id="14" presetID="10"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repeatCount="10000" fill="hold" grpId="0" nodeType="clickEffect">
                                  <p:stCondLst>
                                    <p:cond delay="50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4" grpId="0" animBg="1"/>
      <p:bldP spid="59" grpId="0"/>
      <p:bldP spid="60" grpId="0"/>
      <p:bldP spid="61" grpId="0"/>
      <p:bldP spid="62" grpId="0"/>
      <p:bldP spid="63" grpId="0"/>
      <p:bldP spid="64" grpId="0"/>
      <p:bldP spid="65" grpId="0" animBg="1"/>
      <p:bldP spid="66" grpId="0" animBg="1"/>
      <p:bldP spid="67" grpId="0" animBg="1"/>
      <p:bldP spid="69" grpId="0"/>
      <p:bldP spid="70" grpId="0"/>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normAutofit/>
          </a:bodyPr>
          <a:lstStyle/>
          <a:p>
            <a:r>
              <a:rPr lang="en-US" dirty="0"/>
              <a:t>Since B</a:t>
            </a:r>
            <a:r>
              <a:rPr lang="en-US" baseline="-25000" dirty="0"/>
              <a:t>5</a:t>
            </a:r>
            <a:r>
              <a:rPr lang="en-US" dirty="0"/>
              <a:t>I</a:t>
            </a:r>
            <a:r>
              <a:rPr lang="en-US" baseline="-25000" dirty="0"/>
              <a:t>5,1~</a:t>
            </a:r>
            <a:r>
              <a:rPr lang="en-US" dirty="0"/>
              <a:t>p ∧ T</a:t>
            </a:r>
            <a:r>
              <a:rPr lang="en-US" baseline="-25000" dirty="0"/>
              <a:t>5,1~</a:t>
            </a:r>
            <a:r>
              <a:rPr lang="en-US" dirty="0"/>
              <a:t>p → B</a:t>
            </a:r>
            <a:r>
              <a:rPr lang="en-US" baseline="-25000" dirty="0"/>
              <a:t>5~</a:t>
            </a:r>
            <a:r>
              <a:rPr lang="en-US" dirty="0"/>
              <a:t>p. Therefore, in SD</a:t>
            </a:r>
            <a:r>
              <a:rPr lang="en-US" baseline="30000" dirty="0"/>
              <a:t>5</a:t>
            </a:r>
            <a:r>
              <a:rPr lang="en-US" dirty="0"/>
              <a:t>, V</a:t>
            </a:r>
            <a:r>
              <a:rPr lang="en-US" baseline="30000" dirty="0"/>
              <a:t>5</a:t>
            </a:r>
            <a:r>
              <a:rPr lang="en-US" baseline="-25000" dirty="0"/>
              <a:t>∼p</a:t>
            </a:r>
            <a:r>
              <a:rPr lang="en-US" dirty="0"/>
              <a:t> (w) can be evaluated. The Operator knows that pressure is not in desired range.  Therefore p is not MSDND secure from SD</a:t>
            </a:r>
            <a:r>
              <a:rPr lang="en-US" baseline="30000" dirty="0"/>
              <a:t>5</a:t>
            </a:r>
            <a:r>
              <a:rPr lang="en-US" dirty="0"/>
              <a:t>.</a:t>
            </a:r>
          </a:p>
          <a:p>
            <a:r>
              <a:rPr lang="en-US" b="1" dirty="0"/>
              <a:t>GOOD</a:t>
            </a:r>
            <a:r>
              <a:rPr lang="en-US" dirty="0"/>
              <a:t> for the plant. Threat can be detected.</a:t>
            </a:r>
          </a:p>
          <a:p>
            <a:endParaRPr lang="en-US" dirty="0"/>
          </a:p>
          <a:p>
            <a:pPr marL="0" indent="0">
              <a:buNone/>
            </a:pPr>
            <a:r>
              <a:rPr lang="en-US" b="1" dirty="0"/>
              <a:t>Conclusion: </a:t>
            </a:r>
          </a:p>
          <a:p>
            <a:r>
              <a:rPr lang="en-US" dirty="0"/>
              <a:t>If there is a physical alarm on the information path and an entity ’i’ looks because he or she does not trust the electronic reports, the pressure of the vessel is not MSDND secure with respect to any entity that checks the physical alarm</a:t>
            </a:r>
          </a:p>
          <a:p>
            <a:endParaRPr lang="en-US" dirty="0"/>
          </a:p>
          <a:p>
            <a:endParaRPr lang="en-US" dirty="0"/>
          </a:p>
        </p:txBody>
      </p:sp>
    </p:spTree>
    <p:extLst>
      <p:ext uri="{BB962C8B-B14F-4D97-AF65-F5344CB8AC3E}">
        <p14:creationId xmlns:p14="http://schemas.microsoft.com/office/powerpoint/2010/main" val="306777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Interaction between the Reactor and Phase Separator:</a:t>
            </a:r>
          </a:p>
        </p:txBody>
      </p:sp>
      <p:sp>
        <p:nvSpPr>
          <p:cNvPr id="3" name="Content Placeholder 2"/>
          <p:cNvSpPr>
            <a:spLocks noGrp="1"/>
          </p:cNvSpPr>
          <p:nvPr>
            <p:ph idx="1"/>
          </p:nvPr>
        </p:nvSpPr>
        <p:spPr/>
        <p:txBody>
          <a:bodyPr>
            <a:normAutofit fontScale="92500" lnSpcReduction="20000"/>
          </a:bodyPr>
          <a:lstStyle/>
          <a:p>
            <a:r>
              <a:rPr lang="en-US" dirty="0"/>
              <a:t>Reaction being exothermic, hydrogen is compressed and recycled back to the reactor via Phase Separator (V-102) to control the temperature. </a:t>
            </a:r>
          </a:p>
          <a:p>
            <a:r>
              <a:rPr lang="en-US" b="1" dirty="0"/>
              <a:t>Invariant </a:t>
            </a:r>
            <a:r>
              <a:rPr lang="en-US" dirty="0"/>
              <a:t>is a function, quantity, or property that remains unchanged when a speciﬁed transformation is applied.</a:t>
            </a:r>
          </a:p>
          <a:p>
            <a:r>
              <a:rPr lang="en-US" b="1" dirty="0"/>
              <a:t>Invariant equation:</a:t>
            </a:r>
          </a:p>
          <a:p>
            <a:r>
              <a:rPr lang="en-US" b="1" dirty="0"/>
              <a:t>T</a:t>
            </a:r>
            <a:r>
              <a:rPr lang="en-US" b="1" baseline="-25000" dirty="0"/>
              <a:t>R-101</a:t>
            </a:r>
            <a:r>
              <a:rPr lang="en-US" b="1" dirty="0"/>
              <a:t> = T</a:t>
            </a:r>
            <a:r>
              <a:rPr lang="en-US" b="1" baseline="-25000" dirty="0"/>
              <a:t>s6 </a:t>
            </a:r>
            <a:r>
              <a:rPr lang="en-US" b="1" dirty="0"/>
              <a:t>+ T</a:t>
            </a:r>
            <a:r>
              <a:rPr lang="en-US" b="1" baseline="-25000" dirty="0"/>
              <a:t>reaction </a:t>
            </a:r>
            <a:r>
              <a:rPr lang="en-US" b="1" dirty="0"/>
              <a:t>– T</a:t>
            </a:r>
            <a:r>
              <a:rPr lang="en-US" b="1" baseline="-25000" dirty="0"/>
              <a:t>s7 </a:t>
            </a:r>
          </a:p>
          <a:p>
            <a:endParaRPr lang="en-US" dirty="0"/>
          </a:p>
          <a:p>
            <a:endParaRPr lang="en-US" dirty="0"/>
          </a:p>
          <a:p>
            <a:endParaRPr lang="en-US" dirty="0"/>
          </a:p>
          <a:p>
            <a:endParaRPr lang="en-US" dirty="0"/>
          </a:p>
          <a:p>
            <a:r>
              <a:rPr lang="en-US" dirty="0"/>
              <a:t>T</a:t>
            </a:r>
            <a:r>
              <a:rPr lang="en-US" baseline="-25000" dirty="0"/>
              <a:t>R-101</a:t>
            </a:r>
            <a:r>
              <a:rPr lang="en-US" dirty="0"/>
              <a:t> is out of range </a:t>
            </a:r>
            <a:r>
              <a:rPr lang="en-US" dirty="0">
                <a:sym typeface="Wingdings" panose="05000000000000000000" pitchFamily="2" charset="2"/>
              </a:rPr>
              <a:t></a:t>
            </a:r>
            <a:r>
              <a:rPr lang="en-US" dirty="0"/>
              <a:t> T</a:t>
            </a:r>
            <a:r>
              <a:rPr lang="en-US" baseline="-25000" dirty="0"/>
              <a:t>s6</a:t>
            </a:r>
            <a:r>
              <a:rPr lang="en-US" dirty="0"/>
              <a:t> or T</a:t>
            </a:r>
            <a:r>
              <a:rPr lang="en-US" baseline="-25000" dirty="0"/>
              <a:t>s7</a:t>
            </a:r>
            <a:r>
              <a:rPr lang="en-US" dirty="0"/>
              <a:t> is faulty or both are faulty or the sensor at T</a:t>
            </a:r>
            <a:r>
              <a:rPr lang="en-US" baseline="-25000" dirty="0"/>
              <a:t>R-101</a:t>
            </a:r>
            <a:r>
              <a:rPr lang="en-US" dirty="0"/>
              <a:t> is faulty.</a:t>
            </a:r>
            <a:endParaRPr lang="en-US" baseline="-25000" dirty="0"/>
          </a:p>
          <a:p>
            <a:endParaRPr lang="en-US" sz="1400" b="1" dirty="0">
              <a:solidFill>
                <a:schemeClr val="dk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04242539"/>
              </p:ext>
            </p:extLst>
          </p:nvPr>
        </p:nvGraphicFramePr>
        <p:xfrm>
          <a:off x="4831454" y="3600659"/>
          <a:ext cx="5477111" cy="2133600"/>
        </p:xfrm>
        <a:graphic>
          <a:graphicData uri="http://schemas.openxmlformats.org/drawingml/2006/table">
            <a:tbl>
              <a:tblPr firstRow="1" firstCol="1" bandRow="1">
                <a:tableStyleId>{C4B1156A-380E-4F78-BDF5-A606A8083BF9}</a:tableStyleId>
              </a:tblPr>
              <a:tblGrid>
                <a:gridCol w="1165144">
                  <a:extLst>
                    <a:ext uri="{9D8B030D-6E8A-4147-A177-3AD203B41FA5}">
                      <a16:colId xmlns:a16="http://schemas.microsoft.com/office/drawing/2014/main" xmlns="" val="20000"/>
                    </a:ext>
                  </a:extLst>
                </a:gridCol>
                <a:gridCol w="4311967">
                  <a:extLst>
                    <a:ext uri="{9D8B030D-6E8A-4147-A177-3AD203B41FA5}">
                      <a16:colId xmlns:a16="http://schemas.microsoft.com/office/drawing/2014/main" xmlns="" val="20001"/>
                    </a:ext>
                  </a:extLst>
                </a:gridCol>
              </a:tblGrid>
              <a:tr h="506802">
                <a:tc>
                  <a:txBody>
                    <a:bodyPr/>
                    <a:lstStyle/>
                    <a:p>
                      <a:pPr marL="0" marR="0" algn="l" defTabSz="914400" rtl="0" eaLnBrk="1" latinLnBrk="0" hangingPunct="1">
                        <a:lnSpc>
                          <a:spcPct val="250000"/>
                        </a:lnSpc>
                        <a:spcBef>
                          <a:spcPts val="0"/>
                        </a:spcBef>
                        <a:spcAft>
                          <a:spcPts val="0"/>
                        </a:spcAft>
                      </a:pPr>
                      <a:r>
                        <a:rPr lang="en-US" sz="1400" b="1" dirty="0"/>
                        <a:t>T</a:t>
                      </a:r>
                      <a:r>
                        <a:rPr lang="en-US" sz="1400" b="1" baseline="-25000" dirty="0"/>
                        <a:t>R-101</a:t>
                      </a:r>
                      <a:endParaRPr lang="en-US" sz="1400" b="1" kern="1200" dirty="0">
                        <a:solidFill>
                          <a:schemeClr val="tx1"/>
                        </a:solidFill>
                        <a:effectLst/>
                        <a:latin typeface="+mn-lt"/>
                        <a:ea typeface="+mn-ea"/>
                        <a:cs typeface="+mn-cs"/>
                      </a:endParaRPr>
                    </a:p>
                  </a:txBody>
                  <a:tcPr marL="68580" marR="68580" marT="0" marB="0" anchor="b"/>
                </a:tc>
                <a:tc>
                  <a:txBody>
                    <a:bodyPr/>
                    <a:lstStyle/>
                    <a:p>
                      <a:pPr marL="0" marR="0" algn="l" defTabSz="914400" rtl="0" eaLnBrk="1" latinLnBrk="0" hangingPunct="1">
                        <a:lnSpc>
                          <a:spcPct val="250000"/>
                        </a:lnSpc>
                        <a:spcBef>
                          <a:spcPts val="0"/>
                        </a:spcBef>
                        <a:spcAft>
                          <a:spcPts val="0"/>
                        </a:spcAft>
                      </a:pPr>
                      <a:r>
                        <a:rPr lang="en-US" sz="1400" b="1" kern="1200" dirty="0">
                          <a:effectLst/>
                        </a:rPr>
                        <a:t>Temperature</a:t>
                      </a:r>
                      <a:r>
                        <a:rPr lang="en-US" sz="1400" b="1" kern="1200" baseline="0" dirty="0">
                          <a:effectLst/>
                        </a:rPr>
                        <a:t> of the Reactor</a:t>
                      </a:r>
                      <a:endParaRPr lang="en-US" sz="1400" b="1" kern="1200" dirty="0">
                        <a:solidFill>
                          <a:schemeClr val="tx1"/>
                        </a:solidFill>
                        <a:effectLst/>
                        <a:latin typeface="+mn-lt"/>
                        <a:ea typeface="+mn-ea"/>
                        <a:cs typeface="+mn-cs"/>
                      </a:endParaRPr>
                    </a:p>
                  </a:txBody>
                  <a:tcPr marL="68580" marR="68580" marT="0" marB="0" anchor="b"/>
                </a:tc>
                <a:extLst>
                  <a:ext uri="{0D108BD9-81ED-4DB2-BD59-A6C34878D82A}">
                    <a16:rowId xmlns:a16="http://schemas.microsoft.com/office/drawing/2014/main" xmlns="" val="10000"/>
                  </a:ext>
                </a:extLst>
              </a:tr>
              <a:tr h="506802">
                <a:tc>
                  <a:txBody>
                    <a:bodyPr/>
                    <a:lstStyle/>
                    <a:p>
                      <a:pPr marL="0" marR="0" algn="l" defTabSz="914400" rtl="0" eaLnBrk="1" latinLnBrk="0" hangingPunct="1">
                        <a:lnSpc>
                          <a:spcPct val="250000"/>
                        </a:lnSpc>
                        <a:spcBef>
                          <a:spcPts val="0"/>
                        </a:spcBef>
                        <a:spcAft>
                          <a:spcPts val="0"/>
                        </a:spcAft>
                      </a:pPr>
                      <a:r>
                        <a:rPr lang="en-US" sz="1400" b="1" dirty="0"/>
                        <a:t>T</a:t>
                      </a:r>
                      <a:r>
                        <a:rPr lang="en-US" sz="1400" b="1" baseline="-25000" dirty="0"/>
                        <a:t>s6</a:t>
                      </a:r>
                      <a:endParaRPr lang="en-US" sz="1400" b="1" kern="1200" dirty="0">
                        <a:solidFill>
                          <a:schemeClr val="tx1"/>
                        </a:solidFill>
                        <a:effectLst/>
                        <a:latin typeface="+mn-lt"/>
                        <a:ea typeface="+mn-ea"/>
                        <a:cs typeface="+mn-cs"/>
                      </a:endParaRPr>
                    </a:p>
                  </a:txBody>
                  <a:tcPr marL="68580" marR="68580" marT="0" marB="0" anchor="b"/>
                </a:tc>
                <a:tc>
                  <a:txBody>
                    <a:bodyPr/>
                    <a:lstStyle/>
                    <a:p>
                      <a:pPr marL="0" marR="0" algn="l" defTabSz="914400" rtl="0" eaLnBrk="1" latinLnBrk="0" hangingPunct="1">
                        <a:lnSpc>
                          <a:spcPct val="250000"/>
                        </a:lnSpc>
                        <a:spcBef>
                          <a:spcPts val="0"/>
                        </a:spcBef>
                        <a:spcAft>
                          <a:spcPts val="0"/>
                        </a:spcAft>
                      </a:pPr>
                      <a:r>
                        <a:rPr lang="en-US" sz="1400" b="1" kern="1200" dirty="0">
                          <a:effectLst/>
                        </a:rPr>
                        <a:t>Temperature reduction due to pumping of H</a:t>
                      </a:r>
                      <a:r>
                        <a:rPr lang="en-US" sz="1400" b="1" kern="1200" baseline="-25000" dirty="0">
                          <a:effectLst/>
                        </a:rPr>
                        <a:t>2  </a:t>
                      </a:r>
                      <a:r>
                        <a:rPr lang="en-US" sz="1400" b="1" kern="1200" baseline="0" dirty="0">
                          <a:effectLst/>
                        </a:rPr>
                        <a:t>(Stream 6)</a:t>
                      </a:r>
                      <a:endParaRPr lang="en-US" sz="1400" b="1" kern="1200" baseline="-25000" dirty="0">
                        <a:solidFill>
                          <a:schemeClr val="tx1"/>
                        </a:solidFill>
                        <a:effectLst/>
                        <a:latin typeface="+mn-lt"/>
                        <a:ea typeface="+mn-ea"/>
                        <a:cs typeface="+mn-cs"/>
                      </a:endParaRPr>
                    </a:p>
                  </a:txBody>
                  <a:tcPr marL="68580" marR="68580" marT="0" marB="0" anchor="b"/>
                </a:tc>
                <a:extLst>
                  <a:ext uri="{0D108BD9-81ED-4DB2-BD59-A6C34878D82A}">
                    <a16:rowId xmlns:a16="http://schemas.microsoft.com/office/drawing/2014/main" xmlns="" val="10001"/>
                  </a:ext>
                </a:extLst>
              </a:tr>
              <a:tr h="506802">
                <a:tc>
                  <a:txBody>
                    <a:bodyPr/>
                    <a:lstStyle/>
                    <a:p>
                      <a:pPr marL="0" marR="0" algn="l" defTabSz="914400" rtl="0" eaLnBrk="1" latinLnBrk="0" hangingPunct="1">
                        <a:lnSpc>
                          <a:spcPct val="250000"/>
                        </a:lnSpc>
                        <a:spcBef>
                          <a:spcPts val="0"/>
                        </a:spcBef>
                        <a:spcAft>
                          <a:spcPts val="0"/>
                        </a:spcAft>
                      </a:pPr>
                      <a:r>
                        <a:rPr lang="en-US" sz="1400" b="1" dirty="0"/>
                        <a:t>T</a:t>
                      </a:r>
                      <a:r>
                        <a:rPr lang="en-US" sz="1400" b="1" baseline="-25000" dirty="0"/>
                        <a:t>reaction</a:t>
                      </a:r>
                      <a:endParaRPr lang="en-US" sz="1400" b="1" kern="1200" dirty="0">
                        <a:solidFill>
                          <a:schemeClr val="tx1"/>
                        </a:solidFill>
                        <a:effectLst/>
                        <a:latin typeface="+mn-lt"/>
                        <a:ea typeface="+mn-ea"/>
                        <a:cs typeface="+mn-cs"/>
                      </a:endParaRPr>
                    </a:p>
                  </a:txBody>
                  <a:tcPr marL="68580" marR="68580" marT="0" marB="0" anchor="b"/>
                </a:tc>
                <a:tc>
                  <a:txBody>
                    <a:bodyPr/>
                    <a:lstStyle/>
                    <a:p>
                      <a:pPr marL="0" marR="0" algn="l" defTabSz="914400" rtl="0" eaLnBrk="1" latinLnBrk="0" hangingPunct="1">
                        <a:lnSpc>
                          <a:spcPct val="250000"/>
                        </a:lnSpc>
                        <a:spcBef>
                          <a:spcPts val="0"/>
                        </a:spcBef>
                        <a:spcAft>
                          <a:spcPts val="0"/>
                        </a:spcAft>
                      </a:pPr>
                      <a:r>
                        <a:rPr lang="en-US" sz="1400" b="1" kern="1200" dirty="0">
                          <a:effectLst/>
                        </a:rPr>
                        <a:t>Rise</a:t>
                      </a:r>
                      <a:r>
                        <a:rPr lang="en-US" sz="1400" b="1" kern="1200" baseline="0" dirty="0">
                          <a:effectLst/>
                        </a:rPr>
                        <a:t> in temperature due to reaction</a:t>
                      </a:r>
                      <a:endParaRPr lang="en-US" sz="1400" b="1" kern="1200" dirty="0">
                        <a:solidFill>
                          <a:schemeClr val="tx1"/>
                        </a:solidFill>
                        <a:effectLst/>
                        <a:latin typeface="+mn-lt"/>
                        <a:ea typeface="+mn-ea"/>
                        <a:cs typeface="+mn-cs"/>
                      </a:endParaRPr>
                    </a:p>
                  </a:txBody>
                  <a:tcPr marL="68580" marR="68580" marT="0" marB="0" anchor="b"/>
                </a:tc>
                <a:extLst>
                  <a:ext uri="{0D108BD9-81ED-4DB2-BD59-A6C34878D82A}">
                    <a16:rowId xmlns:a16="http://schemas.microsoft.com/office/drawing/2014/main" xmlns="" val="10002"/>
                  </a:ext>
                </a:extLst>
              </a:tr>
              <a:tr h="506802">
                <a:tc>
                  <a:txBody>
                    <a:bodyPr/>
                    <a:lstStyle/>
                    <a:p>
                      <a:pPr marL="0" marR="0" algn="l" defTabSz="914400" rtl="0" eaLnBrk="1" latinLnBrk="0" hangingPunct="1">
                        <a:lnSpc>
                          <a:spcPct val="250000"/>
                        </a:lnSpc>
                        <a:spcBef>
                          <a:spcPts val="0"/>
                        </a:spcBef>
                        <a:spcAft>
                          <a:spcPts val="0"/>
                        </a:spcAft>
                      </a:pPr>
                      <a:r>
                        <a:rPr lang="en-US" sz="1400" b="1" dirty="0"/>
                        <a:t>T</a:t>
                      </a:r>
                      <a:r>
                        <a:rPr lang="en-US" sz="1400" b="1" baseline="-25000" dirty="0"/>
                        <a:t>s7</a:t>
                      </a:r>
                      <a:endParaRPr lang="en-US" sz="1400" b="1" kern="1200" dirty="0">
                        <a:solidFill>
                          <a:schemeClr val="tx1"/>
                        </a:solidFill>
                        <a:effectLst/>
                        <a:latin typeface="+mn-lt"/>
                        <a:ea typeface="+mn-ea"/>
                        <a:cs typeface="+mn-cs"/>
                      </a:endParaRPr>
                    </a:p>
                  </a:txBody>
                  <a:tcPr marL="68580" marR="68580" marT="0" marB="0" anchor="b"/>
                </a:tc>
                <a:tc>
                  <a:txBody>
                    <a:bodyPr/>
                    <a:lstStyle/>
                    <a:p>
                      <a:pPr marL="0" marR="0" algn="l" defTabSz="914400" rtl="0" eaLnBrk="1" latinLnBrk="0" hangingPunct="1">
                        <a:lnSpc>
                          <a:spcPct val="250000"/>
                        </a:lnSpc>
                        <a:spcBef>
                          <a:spcPts val="0"/>
                        </a:spcBef>
                        <a:spcAft>
                          <a:spcPts val="0"/>
                        </a:spcAft>
                      </a:pPr>
                      <a:r>
                        <a:rPr lang="en-US" sz="1400" b="1" kern="1200" dirty="0">
                          <a:effectLst/>
                        </a:rPr>
                        <a:t>Temperature</a:t>
                      </a:r>
                      <a:r>
                        <a:rPr lang="en-US" sz="1400" b="1" kern="1200" baseline="0" dirty="0">
                          <a:effectLst/>
                        </a:rPr>
                        <a:t> of the inputs ( Stream 7)</a:t>
                      </a:r>
                      <a:endParaRPr lang="en-US" sz="1400" b="1" kern="1200" dirty="0">
                        <a:solidFill>
                          <a:schemeClr val="tx1"/>
                        </a:solidFill>
                        <a:effectLst/>
                        <a:latin typeface="+mn-lt"/>
                        <a:ea typeface="+mn-ea"/>
                        <a:cs typeface="+mn-cs"/>
                      </a:endParaRPr>
                    </a:p>
                  </a:txBody>
                  <a:tcPr marL="68580" marR="68580" marT="0" marB="0" anchor="b"/>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617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2491" y="3149826"/>
            <a:ext cx="6391275" cy="2512311"/>
          </a:xfrm>
          <a:prstGeom prst="rect">
            <a:avLst/>
          </a:prstGeom>
        </p:spPr>
      </p:pic>
      <p:sp>
        <p:nvSpPr>
          <p:cNvPr id="2" name="Title 1"/>
          <p:cNvSpPr>
            <a:spLocks noGrp="1"/>
          </p:cNvSpPr>
          <p:nvPr>
            <p:ph type="title"/>
          </p:nvPr>
        </p:nvSpPr>
        <p:spPr>
          <a:xfrm>
            <a:off x="1024128" y="585216"/>
            <a:ext cx="9720072" cy="1201054"/>
          </a:xfrm>
        </p:spPr>
        <p:txBody>
          <a:bodyPr>
            <a:normAutofit fontScale="90000"/>
          </a:bodyPr>
          <a:lstStyle/>
          <a:p>
            <a:r>
              <a:rPr lang="en-US" b="1" dirty="0"/>
              <a:t>MSDND in temperature information path</a:t>
            </a:r>
          </a:p>
        </p:txBody>
      </p:sp>
      <p:sp>
        <p:nvSpPr>
          <p:cNvPr id="3" name="Content Placeholder 2"/>
          <p:cNvSpPr>
            <a:spLocks noGrp="1"/>
          </p:cNvSpPr>
          <p:nvPr>
            <p:ph idx="1"/>
          </p:nvPr>
        </p:nvSpPr>
        <p:spPr>
          <a:xfrm>
            <a:off x="1024128" y="1850860"/>
            <a:ext cx="9720073" cy="4458500"/>
          </a:xfrm>
        </p:spPr>
        <p:txBody>
          <a:bodyPr/>
          <a:lstStyle/>
          <a:p>
            <a:r>
              <a:rPr lang="en-US" b="1" dirty="0"/>
              <a:t>Case a:</a:t>
            </a:r>
            <a:r>
              <a:rPr lang="en-US" dirty="0"/>
              <a:t> Suppose T</a:t>
            </a:r>
            <a:r>
              <a:rPr lang="en-US" baseline="-25000" dirty="0"/>
              <a:t>s7</a:t>
            </a:r>
            <a:r>
              <a:rPr lang="en-US" dirty="0"/>
              <a:t> is faulty and as result temperature is out of range (alarm beeps)</a:t>
            </a:r>
          </a:p>
          <a:p>
            <a:r>
              <a:rPr lang="en-US" b="1" dirty="0"/>
              <a:t>Proof:</a:t>
            </a:r>
          </a:p>
          <a:p>
            <a:endParaRPr lang="en-US" dirty="0"/>
          </a:p>
        </p:txBody>
      </p:sp>
      <p:sp>
        <p:nvSpPr>
          <p:cNvPr id="9" name="Rectangle 8"/>
          <p:cNvSpPr/>
          <p:nvPr/>
        </p:nvSpPr>
        <p:spPr>
          <a:xfrm>
            <a:off x="375315" y="5686075"/>
            <a:ext cx="6096000" cy="289951"/>
          </a:xfrm>
          <a:prstGeom prst="rect">
            <a:avLst/>
          </a:prstGeom>
        </p:spPr>
        <p:txBody>
          <a:bodyPr>
            <a:spAutoFit/>
          </a:bodyPr>
          <a:lstStyle/>
          <a:p>
            <a:pPr indent="457200">
              <a:lnSpc>
                <a:spcPct val="107000"/>
              </a:lnSpc>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12.</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MSDND (ES) =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[(S</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dirty="0">
                <a:latin typeface="Times New Roman" panose="02020603050405020304" pitchFamily="18" charset="0"/>
                <a:ea typeface="Calibri" panose="020F0502020204030204" pitchFamily="34" charset="0"/>
                <a:cs typeface="Times New Roman" panose="02020603050405020304" pitchFamily="18" charset="0"/>
              </a:rPr>
              <a:t> XOR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t>
            </a:r>
            <a:r>
              <a:rPr lang="en-US" sz="1200" b="1"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74890" y="5940209"/>
            <a:ext cx="5962511" cy="301037"/>
          </a:xfrm>
          <a:prstGeom prst="rect">
            <a:avLst/>
          </a:prstGeom>
        </p:spPr>
        <p:txBody>
          <a:bodyPr>
            <a:spAutoFit/>
          </a:bodyPr>
          <a:lstStyle/>
          <a:p>
            <a:r>
              <a:rPr lang="en-US" sz="1400" b="1" i="1" dirty="0">
                <a:latin typeface="Times New Roman" panose="02020603050405020304" pitchFamily="18" charset="0"/>
                <a:ea typeface="Calibri" panose="020F0502020204030204" pitchFamily="34" charset="0"/>
              </a:rPr>
              <a:t>V</a:t>
            </a:r>
            <a:r>
              <a:rPr lang="en-US" sz="1400" b="1" baseline="-25000" dirty="0">
                <a:latin typeface="Times New Roman" panose="02020603050405020304" pitchFamily="18" charset="0"/>
                <a:ea typeface="Calibri" panose="020F0502020204030204" pitchFamily="34" charset="0"/>
              </a:rPr>
              <a:t>~t</a:t>
            </a:r>
            <a:r>
              <a:rPr lang="en-US" sz="1400" b="1" i="1" baseline="30000" dirty="0">
                <a:latin typeface="Times New Roman" panose="02020603050405020304" pitchFamily="18" charset="0"/>
                <a:ea typeface="Calibri" panose="020F0502020204030204" pitchFamily="34" charset="0"/>
              </a:rPr>
              <a:t>5</a:t>
            </a:r>
            <a:r>
              <a:rPr lang="en-US" sz="1400" b="1" i="1" dirty="0">
                <a:latin typeface="Times New Roman" panose="02020603050405020304" pitchFamily="18" charset="0"/>
                <a:ea typeface="Calibri" panose="020F0502020204030204" pitchFamily="34" charset="0"/>
              </a:rPr>
              <a:t> (w)exists: this contradicts the second part of the MSDND definition</a:t>
            </a:r>
            <a:endParaRPr lang="en-US" sz="1400" b="1" dirty="0"/>
          </a:p>
        </p:txBody>
      </p:sp>
      <p:sp>
        <p:nvSpPr>
          <p:cNvPr id="58" name="Rectangle 57"/>
          <p:cNvSpPr/>
          <p:nvPr/>
        </p:nvSpPr>
        <p:spPr>
          <a:xfrm>
            <a:off x="6316864" y="2377579"/>
            <a:ext cx="1342513" cy="1659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 name="TextBox 58"/>
          <p:cNvSpPr txBox="1"/>
          <p:nvPr/>
        </p:nvSpPr>
        <p:spPr>
          <a:xfrm>
            <a:off x="6436937" y="3304811"/>
            <a:ext cx="1128088" cy="369332"/>
          </a:xfrm>
          <a:prstGeom prst="rect">
            <a:avLst/>
          </a:prstGeom>
          <a:noFill/>
          <a:ln w="19050">
            <a:solidFill>
              <a:schemeClr val="tx1"/>
            </a:solidFill>
          </a:ln>
        </p:spPr>
        <p:txBody>
          <a:bodyPr wrap="square" rtlCol="0">
            <a:spAutoFit/>
          </a:bodyPr>
          <a:lstStyle/>
          <a:p>
            <a:pPr algn="ctr"/>
            <a:r>
              <a:rPr lang="en-US" dirty="0"/>
              <a:t>PLC</a:t>
            </a:r>
          </a:p>
        </p:txBody>
      </p:sp>
      <p:sp>
        <p:nvSpPr>
          <p:cNvPr id="60" name="TextBox 59"/>
          <p:cNvSpPr txBox="1"/>
          <p:nvPr/>
        </p:nvSpPr>
        <p:spPr>
          <a:xfrm>
            <a:off x="6448747" y="2522096"/>
            <a:ext cx="1100443" cy="369332"/>
          </a:xfrm>
          <a:prstGeom prst="rect">
            <a:avLst/>
          </a:prstGeom>
          <a:noFill/>
          <a:ln w="19050">
            <a:solidFill>
              <a:schemeClr val="tx1"/>
            </a:solidFill>
          </a:ln>
        </p:spPr>
        <p:txBody>
          <a:bodyPr wrap="square" rtlCol="0">
            <a:spAutoFit/>
          </a:bodyPr>
          <a:lstStyle/>
          <a:p>
            <a:pPr algn="ctr"/>
            <a:r>
              <a:rPr lang="en-US" dirty="0"/>
              <a:t>BUFFER</a:t>
            </a:r>
          </a:p>
        </p:txBody>
      </p:sp>
      <p:sp>
        <p:nvSpPr>
          <p:cNvPr id="62" name="Rectangle 61"/>
          <p:cNvSpPr/>
          <p:nvPr/>
        </p:nvSpPr>
        <p:spPr>
          <a:xfrm>
            <a:off x="9287126" y="2555104"/>
            <a:ext cx="1509682" cy="2696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8386" y="2741730"/>
            <a:ext cx="962025" cy="834557"/>
          </a:xfrm>
          <a:prstGeom prst="rect">
            <a:avLst/>
          </a:prstGeom>
        </p:spPr>
      </p:pic>
      <p:pic>
        <p:nvPicPr>
          <p:cNvPr id="64" name="Picture 63"/>
          <p:cNvPicPr>
            <a:picLocks noChangeAspect="1"/>
          </p:cNvPicPr>
          <p:nvPr/>
        </p:nvPicPr>
        <p:blipFill>
          <a:blip r:embed="rId4"/>
          <a:stretch>
            <a:fillRect/>
          </a:stretch>
        </p:blipFill>
        <p:spPr>
          <a:xfrm>
            <a:off x="9732419" y="4164586"/>
            <a:ext cx="545074" cy="993553"/>
          </a:xfrm>
          <a:prstGeom prst="rect">
            <a:avLst/>
          </a:prstGeom>
        </p:spPr>
      </p:pic>
      <p:sp>
        <p:nvSpPr>
          <p:cNvPr id="65" name="Rectangle 64"/>
          <p:cNvSpPr/>
          <p:nvPr/>
        </p:nvSpPr>
        <p:spPr>
          <a:xfrm>
            <a:off x="6216118" y="2286000"/>
            <a:ext cx="1509543" cy="81553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216118" y="3189951"/>
            <a:ext cx="1525378" cy="65946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urved Right Arrow 66"/>
          <p:cNvSpPr/>
          <p:nvPr/>
        </p:nvSpPr>
        <p:spPr>
          <a:xfrm flipH="1" flipV="1">
            <a:off x="8521890" y="5176480"/>
            <a:ext cx="527394" cy="7811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Curved Right Arrow 67"/>
          <p:cNvSpPr/>
          <p:nvPr/>
        </p:nvSpPr>
        <p:spPr>
          <a:xfrm flipV="1">
            <a:off x="5627102" y="2433311"/>
            <a:ext cx="554554" cy="10058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urved Right Arrow 69"/>
          <p:cNvSpPr/>
          <p:nvPr/>
        </p:nvSpPr>
        <p:spPr>
          <a:xfrm flipH="1">
            <a:off x="10872236" y="3046417"/>
            <a:ext cx="934872" cy="20862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ight Arrow 70"/>
          <p:cNvSpPr/>
          <p:nvPr/>
        </p:nvSpPr>
        <p:spPr>
          <a:xfrm>
            <a:off x="7760123" y="2518406"/>
            <a:ext cx="1441574" cy="338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201697" y="2443166"/>
            <a:ext cx="1670539" cy="150342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201697" y="4036606"/>
            <a:ext cx="1670539" cy="1336417"/>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rved Right Arrow 74"/>
          <p:cNvSpPr/>
          <p:nvPr/>
        </p:nvSpPr>
        <p:spPr>
          <a:xfrm rot="320041" flipV="1">
            <a:off x="5537881" y="3654150"/>
            <a:ext cx="560489" cy="205993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TextBox 75"/>
          <p:cNvSpPr txBox="1"/>
          <p:nvPr/>
        </p:nvSpPr>
        <p:spPr>
          <a:xfrm>
            <a:off x="7196552" y="5150736"/>
            <a:ext cx="1253896" cy="369332"/>
          </a:xfrm>
          <a:prstGeom prst="rect">
            <a:avLst/>
          </a:prstGeom>
          <a:noFill/>
          <a:ln w="19050">
            <a:solidFill>
              <a:schemeClr val="tx1"/>
            </a:solidFill>
          </a:ln>
        </p:spPr>
        <p:txBody>
          <a:bodyPr wrap="square" rtlCol="0">
            <a:spAutoFit/>
          </a:bodyPr>
          <a:lstStyle/>
          <a:p>
            <a:pPr algn="ctr"/>
            <a:r>
              <a:rPr lang="en-US" dirty="0"/>
              <a:t>Transmitter</a:t>
            </a:r>
          </a:p>
        </p:txBody>
      </p:sp>
      <p:sp>
        <p:nvSpPr>
          <p:cNvPr id="77" name="TextBox 76"/>
          <p:cNvSpPr txBox="1"/>
          <p:nvPr/>
        </p:nvSpPr>
        <p:spPr>
          <a:xfrm>
            <a:off x="7205764" y="5602430"/>
            <a:ext cx="1253895" cy="369332"/>
          </a:xfrm>
          <a:prstGeom prst="rect">
            <a:avLst/>
          </a:prstGeom>
          <a:noFill/>
          <a:ln w="19050">
            <a:solidFill>
              <a:schemeClr val="tx1"/>
            </a:solidFill>
          </a:ln>
        </p:spPr>
        <p:txBody>
          <a:bodyPr wrap="square" rtlCol="0">
            <a:spAutoFit/>
          </a:bodyPr>
          <a:lstStyle/>
          <a:p>
            <a:pPr algn="ctr"/>
            <a:r>
              <a:rPr lang="en-US" dirty="0"/>
              <a:t>Sensor</a:t>
            </a:r>
          </a:p>
        </p:txBody>
      </p:sp>
      <p:pic>
        <p:nvPicPr>
          <p:cNvPr id="78" name="Picture 77"/>
          <p:cNvPicPr>
            <a:picLocks noChangeAspect="1"/>
          </p:cNvPicPr>
          <p:nvPr/>
        </p:nvPicPr>
        <p:blipFill>
          <a:blip r:embed="rId5"/>
          <a:stretch>
            <a:fillRect/>
          </a:stretch>
        </p:blipFill>
        <p:spPr>
          <a:xfrm>
            <a:off x="6144359" y="5152917"/>
            <a:ext cx="984965" cy="764668"/>
          </a:xfrm>
          <a:prstGeom prst="rect">
            <a:avLst/>
          </a:prstGeom>
        </p:spPr>
      </p:pic>
      <p:sp>
        <p:nvSpPr>
          <p:cNvPr id="79" name="Rectangle 78"/>
          <p:cNvSpPr/>
          <p:nvPr/>
        </p:nvSpPr>
        <p:spPr>
          <a:xfrm>
            <a:off x="6026825" y="5011807"/>
            <a:ext cx="2505808" cy="114412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80" name="Rectangle 79"/>
          <p:cNvSpPr/>
          <p:nvPr/>
        </p:nvSpPr>
        <p:spPr>
          <a:xfrm>
            <a:off x="5625315" y="2741730"/>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81" name="Rectangle 80"/>
          <p:cNvSpPr/>
          <p:nvPr/>
        </p:nvSpPr>
        <p:spPr>
          <a:xfrm>
            <a:off x="4800898" y="4550369"/>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3,0</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
        <p:nvSpPr>
          <p:cNvPr id="82" name="Rectangle 81"/>
          <p:cNvSpPr/>
          <p:nvPr/>
        </p:nvSpPr>
        <p:spPr>
          <a:xfrm>
            <a:off x="8081895" y="2260149"/>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83" name="Rectangle 82"/>
          <p:cNvSpPr/>
          <p:nvPr/>
        </p:nvSpPr>
        <p:spPr>
          <a:xfrm>
            <a:off x="8537712" y="5408339"/>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84" name="Rectangle 83"/>
          <p:cNvSpPr/>
          <p:nvPr/>
        </p:nvSpPr>
        <p:spPr>
          <a:xfrm>
            <a:off x="11109765" y="3780441"/>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87" name="Right Arrow 86"/>
          <p:cNvSpPr/>
          <p:nvPr/>
        </p:nvSpPr>
        <p:spPr>
          <a:xfrm rot="801523">
            <a:off x="8461386" y="5895347"/>
            <a:ext cx="767899" cy="32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urved Up Arrow 87"/>
          <p:cNvSpPr/>
          <p:nvPr/>
        </p:nvSpPr>
        <p:spPr>
          <a:xfrm rot="18232348">
            <a:off x="10282018" y="5597136"/>
            <a:ext cx="129188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9" name="Picture 88"/>
          <p:cNvPicPr>
            <a:picLocks noChangeAspect="1"/>
          </p:cNvPicPr>
          <p:nvPr/>
        </p:nvPicPr>
        <p:blipFill>
          <a:blip r:embed="rId6"/>
          <a:stretch>
            <a:fillRect/>
          </a:stretch>
        </p:blipFill>
        <p:spPr>
          <a:xfrm>
            <a:off x="9228108" y="5570327"/>
            <a:ext cx="1129690" cy="1051780"/>
          </a:xfrm>
          <a:prstGeom prst="rect">
            <a:avLst/>
          </a:prstGeom>
        </p:spPr>
      </p:pic>
      <p:sp>
        <p:nvSpPr>
          <p:cNvPr id="90" name="Rectangle 89"/>
          <p:cNvSpPr/>
          <p:nvPr/>
        </p:nvSpPr>
        <p:spPr>
          <a:xfrm>
            <a:off x="8220808" y="6039961"/>
            <a:ext cx="855158" cy="465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~t</a:t>
            </a:r>
          </a:p>
        </p:txBody>
      </p:sp>
      <p:sp>
        <p:nvSpPr>
          <p:cNvPr id="91" name="Rectangle 90"/>
          <p:cNvSpPr/>
          <p:nvPr/>
        </p:nvSpPr>
        <p:spPr>
          <a:xfrm>
            <a:off x="10389817" y="5783291"/>
            <a:ext cx="80679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5,2</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I</a:t>
            </a:r>
            <a:r>
              <a:rPr lang="en-US" sz="1200" b="1" baseline="-25000" dirty="0">
                <a:solidFill>
                  <a:schemeClr val="tx1"/>
                </a:solidFill>
                <a:latin typeface="Arial" charset="0"/>
              </a:rPr>
              <a:t>5,1</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5,1</a:t>
            </a:r>
            <a:r>
              <a:rPr lang="en-US" sz="1200" b="1" dirty="0">
                <a:solidFill>
                  <a:schemeClr val="tx1"/>
                </a:solidFill>
                <a:latin typeface="Arial" charset="0"/>
              </a:rPr>
              <a:t>~t</a:t>
            </a:r>
          </a:p>
        </p:txBody>
      </p:sp>
    </p:spTree>
    <p:extLst>
      <p:ext uri="{BB962C8B-B14F-4D97-AF65-F5344CB8AC3E}">
        <p14:creationId xmlns:p14="http://schemas.microsoft.com/office/powerpoint/2010/main" val="78060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26" presetClass="emph" presetSubtype="0" repeatCount="10000" fill="hold" nodeType="withEffect">
                                  <p:stCondLst>
                                    <p:cond delay="0"/>
                                  </p:stCondLst>
                                  <p:childTnLst>
                                    <p:animEffect transition="out" filter="fade">
                                      <p:cBhvr>
                                        <p:cTn id="12" dur="500" tmFilter="0, 0; .2, .5; .8, .5; 1, 0"/>
                                        <p:tgtEl>
                                          <p:spTgt spid="89"/>
                                        </p:tgtEl>
                                      </p:cBhvr>
                                    </p:animEffect>
                                    <p:animScale>
                                      <p:cBhvr>
                                        <p:cTn id="13" dur="250" autoRev="1" fill="hold"/>
                                        <p:tgtEl>
                                          <p:spTgt spid="89"/>
                                        </p:tgtEl>
                                      </p:cBhvr>
                                      <p:by x="105000" y="105000"/>
                                    </p:animScale>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fade">
                                      <p:cBhvr>
                                        <p:cTn id="51" dur="500"/>
                                        <p:tgtEl>
                                          <p:spTgt spid="8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70" grpId="0" animBg="1"/>
      <p:bldP spid="71" grpId="0" animBg="1"/>
      <p:bldP spid="75" grpId="0" animBg="1"/>
      <p:bldP spid="80" grpId="0"/>
      <p:bldP spid="81" grpId="0"/>
      <p:bldP spid="82" grpId="0"/>
      <p:bldP spid="83" grpId="0"/>
      <p:bldP spid="84" grpId="0"/>
      <p:bldP spid="87" grpId="0" animBg="1"/>
      <p:bldP spid="88" grpId="0" animBg="1"/>
      <p:bldP spid="90" grpId="0"/>
      <p:bldP spid="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 </a:t>
            </a:r>
          </a:p>
        </p:txBody>
      </p:sp>
      <p:sp>
        <p:nvSpPr>
          <p:cNvPr id="3" name="Content Placeholder 2"/>
          <p:cNvSpPr>
            <a:spLocks noGrp="1"/>
          </p:cNvSpPr>
          <p:nvPr>
            <p:ph idx="1"/>
          </p:nvPr>
        </p:nvSpPr>
        <p:spPr/>
        <p:txBody>
          <a:bodyPr/>
          <a:lstStyle/>
          <a:p>
            <a:r>
              <a:rPr lang="en-US" dirty="0"/>
              <a:t>Since B</a:t>
            </a:r>
            <a:r>
              <a:rPr lang="en-US" baseline="-25000" dirty="0"/>
              <a:t>5</a:t>
            </a:r>
            <a:r>
              <a:rPr lang="en-US" dirty="0"/>
              <a:t>I</a:t>
            </a:r>
            <a:r>
              <a:rPr lang="en-US" baseline="-25000" dirty="0"/>
              <a:t>5,1</a:t>
            </a:r>
            <a:r>
              <a:rPr lang="en-US" baseline="-5000" dirty="0"/>
              <a:t>~</a:t>
            </a:r>
            <a:r>
              <a:rPr lang="en-US" dirty="0"/>
              <a:t>t ∧ T</a:t>
            </a:r>
            <a:r>
              <a:rPr lang="en-US" baseline="-25000" dirty="0"/>
              <a:t>5,1</a:t>
            </a:r>
            <a:r>
              <a:rPr lang="en-US" baseline="-5000" dirty="0"/>
              <a:t>~</a:t>
            </a:r>
            <a:r>
              <a:rPr lang="en-US" dirty="0"/>
              <a:t>t → B</a:t>
            </a:r>
            <a:r>
              <a:rPr lang="en-US" baseline="-25000" dirty="0"/>
              <a:t>5</a:t>
            </a:r>
            <a:r>
              <a:rPr lang="en-US" baseline="-5000" dirty="0"/>
              <a:t>~</a:t>
            </a:r>
            <a:r>
              <a:rPr lang="en-US" dirty="0"/>
              <a:t>t. Therefore, in SD</a:t>
            </a:r>
            <a:r>
              <a:rPr lang="en-US" baseline="30000" dirty="0"/>
              <a:t>5</a:t>
            </a:r>
            <a:r>
              <a:rPr lang="en-US" dirty="0"/>
              <a:t>, V</a:t>
            </a:r>
            <a:r>
              <a:rPr lang="en-US" baseline="30000" dirty="0"/>
              <a:t>5</a:t>
            </a:r>
            <a:r>
              <a:rPr lang="en-US" baseline="-25000" dirty="0"/>
              <a:t>∼t</a:t>
            </a:r>
            <a:r>
              <a:rPr lang="en-US" dirty="0"/>
              <a:t> (w) can be evaluated. The Operator knows that temperature is not in desired range.  Therefore t is not MSDND secure from SD</a:t>
            </a:r>
            <a:r>
              <a:rPr lang="en-US" baseline="30000" dirty="0"/>
              <a:t>5</a:t>
            </a:r>
            <a:r>
              <a:rPr lang="en-US" dirty="0"/>
              <a:t>.</a:t>
            </a:r>
          </a:p>
          <a:p>
            <a:endParaRPr lang="en-US" dirty="0"/>
          </a:p>
          <a:p>
            <a:r>
              <a:rPr lang="en-US" b="1" dirty="0"/>
              <a:t>GOOD</a:t>
            </a:r>
            <a:r>
              <a:rPr lang="en-US" dirty="0"/>
              <a:t> for the plant. Threat can be detected.</a:t>
            </a:r>
          </a:p>
          <a:p>
            <a:endParaRPr lang="en-US" dirty="0"/>
          </a:p>
        </p:txBody>
      </p:sp>
    </p:spTree>
    <p:extLst>
      <p:ext uri="{BB962C8B-B14F-4D97-AF65-F5344CB8AC3E}">
        <p14:creationId xmlns:p14="http://schemas.microsoft.com/office/powerpoint/2010/main" val="3401169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6173" y="3369667"/>
            <a:ext cx="5394573" cy="2426342"/>
          </a:xfrm>
          <a:prstGeom prst="rect">
            <a:avLst/>
          </a:prstGeom>
        </p:spPr>
      </p:pic>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1024128" y="1732085"/>
            <a:ext cx="9720073" cy="4577275"/>
          </a:xfrm>
        </p:spPr>
        <p:txBody>
          <a:bodyPr/>
          <a:lstStyle/>
          <a:p>
            <a:r>
              <a:rPr lang="en-US" b="1" dirty="0"/>
              <a:t>Case b: </a:t>
            </a:r>
            <a:r>
              <a:rPr lang="en-US" dirty="0"/>
              <a:t>Suppose T</a:t>
            </a:r>
            <a:r>
              <a:rPr lang="en-US" baseline="-25000" dirty="0"/>
              <a:t>s7</a:t>
            </a:r>
            <a:r>
              <a:rPr lang="en-US" dirty="0"/>
              <a:t> is faulty and temperature is in desired range (alarm does not beep).</a:t>
            </a:r>
          </a:p>
          <a:p>
            <a:r>
              <a:rPr lang="en-US" b="1" dirty="0"/>
              <a:t>Proof:</a:t>
            </a:r>
          </a:p>
          <a:p>
            <a:endParaRPr lang="en-US" dirty="0"/>
          </a:p>
        </p:txBody>
      </p:sp>
      <p:sp>
        <p:nvSpPr>
          <p:cNvPr id="17" name="Rectangle 16"/>
          <p:cNvSpPr/>
          <p:nvPr/>
        </p:nvSpPr>
        <p:spPr>
          <a:xfrm>
            <a:off x="535472" y="5840849"/>
            <a:ext cx="6096000" cy="289951"/>
          </a:xfrm>
          <a:prstGeom prst="rect">
            <a:avLst/>
          </a:prstGeom>
        </p:spPr>
        <p:txBody>
          <a:bodyPr>
            <a:spAutoFit/>
          </a:bodyPr>
          <a:lstStyle/>
          <a:p>
            <a:pPr indent="457200">
              <a:lnSpc>
                <a:spcPct val="107000"/>
              </a:lnSpc>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12.</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MSDND (ES) =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[(S</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dirty="0">
                <a:latin typeface="Times New Roman" panose="02020603050405020304" pitchFamily="18" charset="0"/>
                <a:ea typeface="Calibri" panose="020F0502020204030204" pitchFamily="34" charset="0"/>
                <a:cs typeface="Times New Roman" panose="02020603050405020304" pitchFamily="18" charset="0"/>
              </a:rPr>
              <a:t> XOR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t>
            </a:r>
            <a:r>
              <a:rPr lang="en-US" sz="1200" b="1"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6519447" y="2202262"/>
            <a:ext cx="1342513" cy="1659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TextBox 20"/>
          <p:cNvSpPr txBox="1"/>
          <p:nvPr/>
        </p:nvSpPr>
        <p:spPr>
          <a:xfrm>
            <a:off x="6639520" y="3129494"/>
            <a:ext cx="1128088" cy="369332"/>
          </a:xfrm>
          <a:prstGeom prst="rect">
            <a:avLst/>
          </a:prstGeom>
          <a:noFill/>
          <a:ln w="19050">
            <a:solidFill>
              <a:schemeClr val="tx1"/>
            </a:solidFill>
          </a:ln>
        </p:spPr>
        <p:txBody>
          <a:bodyPr wrap="square" rtlCol="0">
            <a:spAutoFit/>
          </a:bodyPr>
          <a:lstStyle/>
          <a:p>
            <a:pPr algn="ctr"/>
            <a:r>
              <a:rPr lang="en-US" dirty="0"/>
              <a:t>PLC</a:t>
            </a:r>
          </a:p>
        </p:txBody>
      </p:sp>
      <p:sp>
        <p:nvSpPr>
          <p:cNvPr id="22" name="TextBox 21"/>
          <p:cNvSpPr txBox="1"/>
          <p:nvPr/>
        </p:nvSpPr>
        <p:spPr>
          <a:xfrm>
            <a:off x="6651330" y="2346779"/>
            <a:ext cx="1100443" cy="369332"/>
          </a:xfrm>
          <a:prstGeom prst="rect">
            <a:avLst/>
          </a:prstGeom>
          <a:noFill/>
          <a:ln w="19050">
            <a:solidFill>
              <a:schemeClr val="tx1"/>
            </a:solidFill>
          </a:ln>
        </p:spPr>
        <p:txBody>
          <a:bodyPr wrap="square" rtlCol="0">
            <a:spAutoFit/>
          </a:bodyPr>
          <a:lstStyle/>
          <a:p>
            <a:pPr algn="ctr"/>
            <a:r>
              <a:rPr lang="en-US" dirty="0"/>
              <a:t>BUFFER</a:t>
            </a:r>
          </a:p>
        </p:txBody>
      </p:sp>
      <p:sp>
        <p:nvSpPr>
          <p:cNvPr id="23" name="Rectangle 22"/>
          <p:cNvSpPr/>
          <p:nvPr/>
        </p:nvSpPr>
        <p:spPr>
          <a:xfrm>
            <a:off x="9489709" y="2379787"/>
            <a:ext cx="1509682" cy="2696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0969" y="2566413"/>
            <a:ext cx="962025" cy="834557"/>
          </a:xfrm>
          <a:prstGeom prst="rect">
            <a:avLst/>
          </a:prstGeom>
        </p:spPr>
      </p:pic>
      <p:pic>
        <p:nvPicPr>
          <p:cNvPr id="25" name="Picture 24"/>
          <p:cNvPicPr>
            <a:picLocks noChangeAspect="1"/>
          </p:cNvPicPr>
          <p:nvPr/>
        </p:nvPicPr>
        <p:blipFill>
          <a:blip r:embed="rId4"/>
          <a:stretch>
            <a:fillRect/>
          </a:stretch>
        </p:blipFill>
        <p:spPr>
          <a:xfrm>
            <a:off x="9935002" y="3989269"/>
            <a:ext cx="545074" cy="993553"/>
          </a:xfrm>
          <a:prstGeom prst="rect">
            <a:avLst/>
          </a:prstGeom>
        </p:spPr>
      </p:pic>
      <p:sp>
        <p:nvSpPr>
          <p:cNvPr id="26" name="Rectangle 25"/>
          <p:cNvSpPr/>
          <p:nvPr/>
        </p:nvSpPr>
        <p:spPr>
          <a:xfrm>
            <a:off x="6418701" y="2110683"/>
            <a:ext cx="1509543" cy="81553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418701" y="3014634"/>
            <a:ext cx="1525378" cy="65946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rved Right Arrow 27"/>
          <p:cNvSpPr/>
          <p:nvPr/>
        </p:nvSpPr>
        <p:spPr>
          <a:xfrm flipH="1" flipV="1">
            <a:off x="8724473" y="5001163"/>
            <a:ext cx="527394" cy="7811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Right Arrow 28"/>
          <p:cNvSpPr/>
          <p:nvPr/>
        </p:nvSpPr>
        <p:spPr>
          <a:xfrm flipV="1">
            <a:off x="5829685" y="2257994"/>
            <a:ext cx="554554" cy="10058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Right Arrow 29"/>
          <p:cNvSpPr/>
          <p:nvPr/>
        </p:nvSpPr>
        <p:spPr>
          <a:xfrm flipH="1">
            <a:off x="11074819" y="2871100"/>
            <a:ext cx="934872" cy="20862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ight Arrow 30"/>
          <p:cNvSpPr/>
          <p:nvPr/>
        </p:nvSpPr>
        <p:spPr>
          <a:xfrm>
            <a:off x="7962706" y="2343089"/>
            <a:ext cx="1441574" cy="338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04280" y="2267849"/>
            <a:ext cx="1670539" cy="150342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404280" y="3861289"/>
            <a:ext cx="1670539" cy="1336417"/>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Right Arrow 33"/>
          <p:cNvSpPr/>
          <p:nvPr/>
        </p:nvSpPr>
        <p:spPr>
          <a:xfrm rot="320041" flipV="1">
            <a:off x="5745552" y="3369614"/>
            <a:ext cx="573528" cy="21699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7399135" y="4975419"/>
            <a:ext cx="1253896" cy="369332"/>
          </a:xfrm>
          <a:prstGeom prst="rect">
            <a:avLst/>
          </a:prstGeom>
          <a:noFill/>
          <a:ln w="19050">
            <a:solidFill>
              <a:schemeClr val="tx1"/>
            </a:solidFill>
          </a:ln>
        </p:spPr>
        <p:txBody>
          <a:bodyPr wrap="square" rtlCol="0">
            <a:spAutoFit/>
          </a:bodyPr>
          <a:lstStyle/>
          <a:p>
            <a:pPr algn="ctr"/>
            <a:r>
              <a:rPr lang="en-US" dirty="0"/>
              <a:t>Transmitter</a:t>
            </a:r>
          </a:p>
        </p:txBody>
      </p:sp>
      <p:sp>
        <p:nvSpPr>
          <p:cNvPr id="36" name="TextBox 35"/>
          <p:cNvSpPr txBox="1"/>
          <p:nvPr/>
        </p:nvSpPr>
        <p:spPr>
          <a:xfrm>
            <a:off x="7408347" y="5427113"/>
            <a:ext cx="1253895" cy="369332"/>
          </a:xfrm>
          <a:prstGeom prst="rect">
            <a:avLst/>
          </a:prstGeom>
          <a:noFill/>
          <a:ln w="19050">
            <a:solidFill>
              <a:schemeClr val="tx1"/>
            </a:solidFill>
          </a:ln>
        </p:spPr>
        <p:txBody>
          <a:bodyPr wrap="square" rtlCol="0">
            <a:spAutoFit/>
          </a:bodyPr>
          <a:lstStyle/>
          <a:p>
            <a:pPr algn="ctr"/>
            <a:r>
              <a:rPr lang="en-US" dirty="0"/>
              <a:t>Sensor</a:t>
            </a:r>
          </a:p>
        </p:txBody>
      </p:sp>
      <p:pic>
        <p:nvPicPr>
          <p:cNvPr id="37" name="Picture 36"/>
          <p:cNvPicPr>
            <a:picLocks noChangeAspect="1"/>
          </p:cNvPicPr>
          <p:nvPr/>
        </p:nvPicPr>
        <p:blipFill>
          <a:blip r:embed="rId5"/>
          <a:stretch>
            <a:fillRect/>
          </a:stretch>
        </p:blipFill>
        <p:spPr>
          <a:xfrm>
            <a:off x="6346942" y="4977600"/>
            <a:ext cx="984965" cy="764668"/>
          </a:xfrm>
          <a:prstGeom prst="rect">
            <a:avLst/>
          </a:prstGeom>
        </p:spPr>
      </p:pic>
      <p:sp>
        <p:nvSpPr>
          <p:cNvPr id="38" name="Rectangle 37"/>
          <p:cNvSpPr/>
          <p:nvPr/>
        </p:nvSpPr>
        <p:spPr>
          <a:xfrm>
            <a:off x="6229408" y="4836490"/>
            <a:ext cx="2505808" cy="114412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9" name="Rectangle 38"/>
          <p:cNvSpPr/>
          <p:nvPr/>
        </p:nvSpPr>
        <p:spPr>
          <a:xfrm>
            <a:off x="5827898" y="2566413"/>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0" name="Rectangle 39"/>
          <p:cNvSpPr/>
          <p:nvPr/>
        </p:nvSpPr>
        <p:spPr>
          <a:xfrm>
            <a:off x="5003481" y="4375052"/>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3,0</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
        <p:nvSpPr>
          <p:cNvPr id="41" name="Rectangle 40"/>
          <p:cNvSpPr/>
          <p:nvPr/>
        </p:nvSpPr>
        <p:spPr>
          <a:xfrm>
            <a:off x="8284478" y="2084832"/>
            <a:ext cx="789184"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
        <p:nvSpPr>
          <p:cNvPr id="42" name="Rectangle 41"/>
          <p:cNvSpPr/>
          <p:nvPr/>
        </p:nvSpPr>
        <p:spPr>
          <a:xfrm>
            <a:off x="8790198" y="5228975"/>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3" name="Rectangle 42"/>
          <p:cNvSpPr/>
          <p:nvPr/>
        </p:nvSpPr>
        <p:spPr>
          <a:xfrm>
            <a:off x="11312348" y="3605124"/>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4" name="Right Arrow 43"/>
          <p:cNvSpPr/>
          <p:nvPr/>
        </p:nvSpPr>
        <p:spPr>
          <a:xfrm rot="801523">
            <a:off x="8663969" y="5720030"/>
            <a:ext cx="767899" cy="329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rved Up Arrow 44"/>
          <p:cNvSpPr/>
          <p:nvPr/>
        </p:nvSpPr>
        <p:spPr>
          <a:xfrm rot="18232348">
            <a:off x="10484601" y="5421819"/>
            <a:ext cx="129188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6" name="Picture 45"/>
          <p:cNvPicPr>
            <a:picLocks noChangeAspect="1"/>
          </p:cNvPicPr>
          <p:nvPr/>
        </p:nvPicPr>
        <p:blipFill>
          <a:blip r:embed="rId6"/>
          <a:stretch>
            <a:fillRect/>
          </a:stretch>
        </p:blipFill>
        <p:spPr>
          <a:xfrm>
            <a:off x="9430691" y="5395010"/>
            <a:ext cx="1129690" cy="1051780"/>
          </a:xfrm>
          <a:prstGeom prst="rect">
            <a:avLst/>
          </a:prstGeom>
        </p:spPr>
      </p:pic>
      <p:sp>
        <p:nvSpPr>
          <p:cNvPr id="47" name="Rectangle 46"/>
          <p:cNvSpPr/>
          <p:nvPr/>
        </p:nvSpPr>
        <p:spPr>
          <a:xfrm>
            <a:off x="8423391" y="5864644"/>
            <a:ext cx="855158" cy="465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t</a:t>
            </a:r>
          </a:p>
        </p:txBody>
      </p:sp>
      <p:sp>
        <p:nvSpPr>
          <p:cNvPr id="48" name="Rectangle 47"/>
          <p:cNvSpPr/>
          <p:nvPr/>
        </p:nvSpPr>
        <p:spPr>
          <a:xfrm>
            <a:off x="10592400" y="5607974"/>
            <a:ext cx="80679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5,2</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I</a:t>
            </a:r>
            <a:r>
              <a:rPr lang="en-US" sz="1200" b="1" baseline="-25000" dirty="0">
                <a:solidFill>
                  <a:schemeClr val="tx1"/>
                </a:solidFill>
                <a:latin typeface="Arial" charset="0"/>
              </a:rPr>
              <a:t>5,1</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5,1</a:t>
            </a:r>
            <a:r>
              <a:rPr lang="en-US" sz="1200" b="1" dirty="0">
                <a:solidFill>
                  <a:schemeClr val="tx1"/>
                </a:solidFill>
                <a:latin typeface="Arial" charset="0"/>
              </a:rPr>
              <a:t>t</a:t>
            </a:r>
          </a:p>
        </p:txBody>
      </p:sp>
      <p:sp>
        <p:nvSpPr>
          <p:cNvPr id="50" name="Rectangle 49"/>
          <p:cNvSpPr/>
          <p:nvPr/>
        </p:nvSpPr>
        <p:spPr>
          <a:xfrm>
            <a:off x="6907358" y="4264720"/>
            <a:ext cx="1212559" cy="395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 Not desired but in range</a:t>
            </a:r>
          </a:p>
        </p:txBody>
      </p:sp>
      <p:sp>
        <p:nvSpPr>
          <p:cNvPr id="11" name="Oval Callout 10"/>
          <p:cNvSpPr/>
          <p:nvPr/>
        </p:nvSpPr>
        <p:spPr>
          <a:xfrm>
            <a:off x="10464984" y="1226510"/>
            <a:ext cx="914400" cy="612648"/>
          </a:xfrm>
          <a:prstGeom prst="wedgeEllipseCallout">
            <a:avLst>
              <a:gd name="adj1" fmla="val -52833"/>
              <a:gd name="adj2" fmla="val 18638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t</a:t>
            </a:r>
          </a:p>
        </p:txBody>
      </p:sp>
      <p:sp>
        <p:nvSpPr>
          <p:cNvPr id="51" name="Oval Callout 50"/>
          <p:cNvSpPr/>
          <p:nvPr/>
        </p:nvSpPr>
        <p:spPr>
          <a:xfrm>
            <a:off x="10315947" y="3354755"/>
            <a:ext cx="980131" cy="363464"/>
          </a:xfrm>
          <a:prstGeom prst="wedgeEllipseCallout">
            <a:avLst>
              <a:gd name="adj1" fmla="val -52833"/>
              <a:gd name="adj2" fmla="val 1863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t</a:t>
            </a:r>
          </a:p>
        </p:txBody>
      </p:sp>
    </p:spTree>
    <p:extLst>
      <p:ext uri="{BB962C8B-B14F-4D97-AF65-F5344CB8AC3E}">
        <p14:creationId xmlns:p14="http://schemas.microsoft.com/office/powerpoint/2010/main" val="159067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26" presetClass="emph" presetSubtype="0" fill="hold" nodeType="withEffect">
                                  <p:stCondLst>
                                    <p:cond delay="0"/>
                                  </p:stCondLst>
                                  <p:childTnLst>
                                    <p:animEffect transition="out" filter="fade">
                                      <p:cBhvr>
                                        <p:cTn id="17" dur="500" tmFilter="0, 0; .2, .5; .8, .5; 1, 0"/>
                                        <p:tgtEl>
                                          <p:spTgt spid="46"/>
                                        </p:tgtEl>
                                      </p:cBhvr>
                                    </p:animEffect>
                                    <p:animScale>
                                      <p:cBhvr>
                                        <p:cTn id="18" dur="250" autoRev="1" fill="hold"/>
                                        <p:tgtEl>
                                          <p:spTgt spid="46"/>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4" grpId="0" animBg="1"/>
      <p:bldP spid="39" grpId="0"/>
      <p:bldP spid="40" grpId="0"/>
      <p:bldP spid="41" grpId="0"/>
      <p:bldP spid="42" grpId="0"/>
      <p:bldP spid="43" grpId="0"/>
      <p:bldP spid="44" grpId="0" animBg="1"/>
      <p:bldP spid="45" grpId="0" animBg="1"/>
      <p:bldP spid="47" grpId="0"/>
      <p:bldP spid="48" grpId="0"/>
      <p:bldP spid="50" grpId="0"/>
      <p:bldP spid="11" grpId="0" animBg="1"/>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Chemical Plant?</a:t>
            </a:r>
          </a:p>
        </p:txBody>
      </p:sp>
      <p:sp>
        <p:nvSpPr>
          <p:cNvPr id="3" name="Content Placeholder 2"/>
          <p:cNvSpPr>
            <a:spLocks noGrp="1"/>
          </p:cNvSpPr>
          <p:nvPr>
            <p:ph idx="1"/>
          </p:nvPr>
        </p:nvSpPr>
        <p:spPr/>
        <p:txBody>
          <a:bodyPr/>
          <a:lstStyle/>
          <a:p>
            <a:r>
              <a:rPr lang="en-US" dirty="0"/>
              <a:t>A chemical plant is typically an industrial process plant that manufactures or processes chemicals on a large scale. </a:t>
            </a:r>
          </a:p>
          <a:p>
            <a:endParaRPr lang="en-US" dirty="0"/>
          </a:p>
        </p:txBody>
      </p:sp>
      <p:grpSp>
        <p:nvGrpSpPr>
          <p:cNvPr id="5" name="Group 4"/>
          <p:cNvGrpSpPr/>
          <p:nvPr/>
        </p:nvGrpSpPr>
        <p:grpSpPr>
          <a:xfrm>
            <a:off x="2909318" y="3743862"/>
            <a:ext cx="5121874" cy="2329132"/>
            <a:chOff x="0" y="0"/>
            <a:chExt cx="3854450" cy="1682750"/>
          </a:xfrm>
        </p:grpSpPr>
        <p:sp>
          <p:nvSpPr>
            <p:cNvPr id="9" name="Right Arrow 8"/>
            <p:cNvSpPr/>
            <p:nvPr/>
          </p:nvSpPr>
          <p:spPr>
            <a:xfrm>
              <a:off x="927100" y="1314450"/>
              <a:ext cx="565150" cy="228600"/>
            </a:xfrm>
            <a:prstGeom prst="rightArrow">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 name="Right Arrow 9"/>
            <p:cNvSpPr/>
            <p:nvPr/>
          </p:nvSpPr>
          <p:spPr>
            <a:xfrm>
              <a:off x="2379345" y="1295400"/>
              <a:ext cx="600709" cy="228600"/>
            </a:xfrm>
            <a:prstGeom prst="rightArrow">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Up-Down Arrow 11"/>
            <p:cNvSpPr/>
            <p:nvPr/>
          </p:nvSpPr>
          <p:spPr>
            <a:xfrm>
              <a:off x="1866900" y="490169"/>
              <a:ext cx="163360" cy="684581"/>
            </a:xfrm>
            <a:prstGeom prst="upDownArrow">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3" name="Up-Down Arrow 12"/>
            <p:cNvSpPr/>
            <p:nvPr/>
          </p:nvSpPr>
          <p:spPr>
            <a:xfrm rot="2440752">
              <a:off x="1124091" y="380763"/>
              <a:ext cx="174056" cy="895427"/>
            </a:xfrm>
            <a:prstGeom prst="upDownArrow">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 name="Up-Down Arrow 13"/>
            <p:cNvSpPr/>
            <p:nvPr/>
          </p:nvSpPr>
          <p:spPr>
            <a:xfrm rot="19446297">
              <a:off x="2600355" y="395307"/>
              <a:ext cx="187665" cy="877479"/>
            </a:xfrm>
            <a:prstGeom prst="upDownArrow">
              <a:avLst/>
            </a:prstGeom>
            <a:ln/>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6" name="Rectangle 5"/>
            <p:cNvSpPr/>
            <p:nvPr/>
          </p:nvSpPr>
          <p:spPr>
            <a:xfrm>
              <a:off x="0" y="1174750"/>
              <a:ext cx="914400" cy="48895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tx1"/>
                  </a:solidFill>
                  <a:effectLst/>
                  <a:ea typeface="Calibri" panose="020F0502020204030204" pitchFamily="34" charset="0"/>
                  <a:cs typeface="Times New Roman" panose="02020603050405020304" pitchFamily="18" charset="0"/>
                </a:rPr>
                <a:t>Raw materials</a:t>
              </a:r>
            </a:p>
          </p:txBody>
        </p:sp>
        <p:sp>
          <p:nvSpPr>
            <p:cNvPr id="7" name="Rectangle 6"/>
            <p:cNvSpPr/>
            <p:nvPr/>
          </p:nvSpPr>
          <p:spPr>
            <a:xfrm>
              <a:off x="2940050" y="1181100"/>
              <a:ext cx="914400" cy="48260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tx1"/>
                  </a:solidFill>
                  <a:effectLst/>
                  <a:ea typeface="Calibri" panose="020F0502020204030204" pitchFamily="34" charset="0"/>
                  <a:cs typeface="Times New Roman" panose="02020603050405020304" pitchFamily="18" charset="0"/>
                </a:rPr>
                <a:t>Output</a:t>
              </a:r>
            </a:p>
          </p:txBody>
        </p:sp>
        <p:sp>
          <p:nvSpPr>
            <p:cNvPr id="8" name="Rectangle 7"/>
            <p:cNvSpPr/>
            <p:nvPr/>
          </p:nvSpPr>
          <p:spPr>
            <a:xfrm>
              <a:off x="1479550" y="1174750"/>
              <a:ext cx="914400" cy="50800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tx1"/>
                  </a:solidFill>
                  <a:effectLst/>
                  <a:ea typeface="Calibri" panose="020F0502020204030204" pitchFamily="34" charset="0"/>
                  <a:cs typeface="Times New Roman" panose="02020603050405020304" pitchFamily="18" charset="0"/>
                </a:rPr>
                <a:t>Operations</a:t>
              </a:r>
            </a:p>
          </p:txBody>
        </p:sp>
        <p:sp>
          <p:nvSpPr>
            <p:cNvPr id="11" name="Rectangle 10"/>
            <p:cNvSpPr/>
            <p:nvPr/>
          </p:nvSpPr>
          <p:spPr>
            <a:xfrm>
              <a:off x="1511300" y="0"/>
              <a:ext cx="914400" cy="48260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solidFill>
                    <a:schemeClr val="tx1"/>
                  </a:solidFill>
                  <a:effectLst/>
                  <a:ea typeface="Calibri" panose="020F0502020204030204" pitchFamily="34" charset="0"/>
                  <a:cs typeface="Times New Roman" panose="02020603050405020304" pitchFamily="18" charset="0"/>
                </a:rPr>
                <a:t>Control Unit</a:t>
              </a:r>
            </a:p>
          </p:txBody>
        </p:sp>
      </p:grpSp>
    </p:spTree>
    <p:extLst>
      <p:ext uri="{BB962C8B-B14F-4D97-AF65-F5344CB8AC3E}">
        <p14:creationId xmlns:p14="http://schemas.microsoft.com/office/powerpoint/2010/main" val="1975310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98" y="283616"/>
            <a:ext cx="9720072" cy="1499616"/>
          </a:xfrm>
        </p:spPr>
        <p:txBody>
          <a:bodyPr/>
          <a:lstStyle/>
          <a:p>
            <a:r>
              <a:rPr lang="en-US" dirty="0"/>
              <a:t>Continued..</a:t>
            </a:r>
          </a:p>
        </p:txBody>
      </p:sp>
      <p:sp>
        <p:nvSpPr>
          <p:cNvPr id="3" name="Content Placeholder 2"/>
          <p:cNvSpPr>
            <a:spLocks noGrp="1"/>
          </p:cNvSpPr>
          <p:nvPr>
            <p:ph idx="1"/>
          </p:nvPr>
        </p:nvSpPr>
        <p:spPr>
          <a:xfrm>
            <a:off x="69532" y="1794989"/>
            <a:ext cx="9720073" cy="4297680"/>
          </a:xfrm>
        </p:spPr>
        <p:txBody>
          <a:bodyPr>
            <a:normAutofit/>
          </a:bodyPr>
          <a:lstStyle/>
          <a:p>
            <a:r>
              <a:rPr lang="en-US" sz="1400" dirty="0">
                <a:latin typeface="Times New Roman" panose="02020603050405020304" pitchFamily="18" charset="0"/>
                <a:cs typeface="Times New Roman" panose="02020603050405020304" pitchFamily="18" charset="0"/>
              </a:rPr>
              <a:t>Unknown to entities in SD</a:t>
            </a:r>
            <a:r>
              <a:rPr lang="en-US" sz="1400" baseline="30000" dirty="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(operator), V</a:t>
            </a:r>
            <a:r>
              <a:rPr lang="en-US" sz="1400" baseline="30000" dirty="0">
                <a:latin typeface="Times New Roman" panose="02020603050405020304" pitchFamily="18" charset="0"/>
                <a:cs typeface="Times New Roman" panose="02020603050405020304" pitchFamily="18" charset="0"/>
              </a:rPr>
              <a:t>5</a:t>
            </a:r>
            <a:r>
              <a:rPr lang="en-US" sz="1400" baseline="-250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(w) and V</a:t>
            </a:r>
            <a:r>
              <a:rPr lang="en-US" sz="1400" baseline="30000" dirty="0">
                <a:latin typeface="Times New Roman" panose="02020603050405020304" pitchFamily="18" charset="0"/>
                <a:cs typeface="Times New Roman" panose="02020603050405020304" pitchFamily="18" charset="0"/>
              </a:rPr>
              <a:t>5</a:t>
            </a:r>
            <a:r>
              <a:rPr lang="en-US" sz="1400" baseline="-250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(w) cannot be evaluated.  Therefore, t is MSDND secure from SD</a:t>
            </a:r>
            <a:r>
              <a:rPr lang="en-US" sz="1400" baseline="30000" dirty="0">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 The temperature is consistent with both working and non-working states of the system. </a:t>
            </a:r>
          </a:p>
          <a:p>
            <a:r>
              <a:rPr lang="en-US" sz="1400" b="1" dirty="0">
                <a:latin typeface="Times New Roman" panose="02020603050405020304" pitchFamily="18" charset="0"/>
                <a:cs typeface="Times New Roman" panose="02020603050405020304" pitchFamily="18" charset="0"/>
              </a:rPr>
              <a:t>BAD </a:t>
            </a:r>
            <a:r>
              <a:rPr lang="en-US" sz="1400" dirty="0">
                <a:latin typeface="Times New Roman" panose="02020603050405020304" pitchFamily="18" charset="0"/>
                <a:cs typeface="Times New Roman" panose="02020603050405020304" pitchFamily="18" charset="0"/>
              </a:rPr>
              <a:t>for the Plant. Since a potential threat cannot be detected.</a:t>
            </a:r>
          </a:p>
          <a:p>
            <a:r>
              <a:rPr lang="en-US" sz="1400" dirty="0">
                <a:latin typeface="Times New Roman" panose="02020603050405020304" pitchFamily="18" charset="0"/>
                <a:cs typeface="Times New Roman" panose="02020603050405020304" pitchFamily="18" charset="0"/>
              </a:rPr>
              <a:t>However when we take the invariant into consideration:</a:t>
            </a:r>
          </a:p>
          <a:p>
            <a:pPr lvl="0"/>
            <a:r>
              <a:rPr lang="en-US" sz="1400" dirty="0">
                <a:latin typeface="Times New Roman" panose="02020603050405020304" pitchFamily="18" charset="0"/>
                <a:cs typeface="Times New Roman" panose="02020603050405020304" pitchFamily="18" charset="0"/>
              </a:rPr>
              <a:t>14.  I</a:t>
            </a:r>
            <a:r>
              <a:rPr lang="en-US" sz="1400" baseline="-25000" dirty="0">
                <a:latin typeface="Times New Roman" panose="02020603050405020304" pitchFamily="18" charset="0"/>
                <a:cs typeface="Times New Roman" panose="02020603050405020304" pitchFamily="18" charset="0"/>
              </a:rPr>
              <a:t>5,6 </a:t>
            </a:r>
            <a:r>
              <a:rPr lang="en-US" sz="1400" dirty="0">
                <a:latin typeface="Times New Roman" panose="02020603050405020304" pitchFamily="18" charset="0"/>
                <a:cs typeface="Times New Roman" panose="02020603050405020304" pitchFamily="18" charset="0"/>
              </a:rPr>
              <a:t>t 		Operator observes the invariant</a:t>
            </a:r>
          </a:p>
          <a:p>
            <a:pPr lvl="0"/>
            <a:r>
              <a:rPr lang="en-US" sz="1400" dirty="0">
                <a:latin typeface="Times New Roman" panose="02020603050405020304" pitchFamily="18" charset="0"/>
                <a:cs typeface="Times New Roman" panose="02020603050405020304" pitchFamily="18" charset="0"/>
              </a:rPr>
              <a:t>15.  B</a:t>
            </a:r>
            <a:r>
              <a:rPr lang="en-US" sz="1400" baseline="-25000" dirty="0">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I</a:t>
            </a:r>
            <a:r>
              <a:rPr lang="en-US" sz="1400" baseline="-25000" dirty="0">
                <a:latin typeface="Times New Roman" panose="02020603050405020304" pitchFamily="18" charset="0"/>
                <a:cs typeface="Times New Roman" panose="02020603050405020304" pitchFamily="18" charset="0"/>
              </a:rPr>
              <a:t>5,6 </a:t>
            </a:r>
            <a:r>
              <a:rPr lang="en-US" sz="1400" dirty="0">
                <a:latin typeface="Times New Roman" panose="02020603050405020304" pitchFamily="18" charset="0"/>
                <a:cs typeface="Times New Roman" panose="02020603050405020304" pitchFamily="18" charset="0"/>
              </a:rPr>
              <a:t>t	Operator believes invariant</a:t>
            </a:r>
          </a:p>
          <a:p>
            <a:pPr lvl="0"/>
            <a:r>
              <a:rPr lang="en-US" sz="1400" dirty="0">
                <a:latin typeface="Times New Roman" panose="02020603050405020304" pitchFamily="18" charset="0"/>
                <a:cs typeface="Times New Roman" panose="02020603050405020304" pitchFamily="18" charset="0"/>
              </a:rPr>
              <a:t>16.  T</a:t>
            </a:r>
            <a:r>
              <a:rPr lang="en-US" sz="1400" baseline="-25000" dirty="0">
                <a:latin typeface="Times New Roman" panose="02020603050405020304" pitchFamily="18" charset="0"/>
                <a:cs typeface="Times New Roman" panose="02020603050405020304" pitchFamily="18" charset="0"/>
              </a:rPr>
              <a:t>5,6</a:t>
            </a:r>
            <a:r>
              <a:rPr lang="en-US" sz="1400" dirty="0">
                <a:latin typeface="Times New Roman" panose="02020603050405020304" pitchFamily="18" charset="0"/>
                <a:cs typeface="Times New Roman" panose="02020603050405020304" pitchFamily="18" charset="0"/>
              </a:rPr>
              <a:t> t 		Operator trusts invariant</a:t>
            </a:r>
          </a:p>
          <a:p>
            <a:pPr lvl="0"/>
            <a:r>
              <a:rPr lang="en-US" sz="1400" dirty="0">
                <a:latin typeface="Times New Roman" panose="02020603050405020304" pitchFamily="18" charset="0"/>
                <a:cs typeface="Times New Roman" panose="02020603050405020304" pitchFamily="18" charset="0"/>
              </a:rPr>
              <a:t>17.  B</a:t>
            </a:r>
            <a:r>
              <a:rPr lang="en-US" sz="1400" baseline="-25000" dirty="0">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I</a:t>
            </a:r>
            <a:r>
              <a:rPr lang="en-US" sz="1400" baseline="-25000" dirty="0">
                <a:latin typeface="Times New Roman" panose="02020603050405020304" pitchFamily="18" charset="0"/>
                <a:cs typeface="Times New Roman" panose="02020603050405020304" pitchFamily="18" charset="0"/>
              </a:rPr>
              <a:t>5,6</a:t>
            </a:r>
            <a:r>
              <a:rPr lang="en-US" sz="1400" dirty="0">
                <a:latin typeface="Times New Roman" panose="02020603050405020304" pitchFamily="18" charset="0"/>
                <a:cs typeface="Times New Roman" panose="02020603050405020304" pitchFamily="18" charset="0"/>
              </a:rPr>
              <a:t>t ∧ T</a:t>
            </a:r>
            <a:r>
              <a:rPr lang="en-US" sz="1400" baseline="-25000" dirty="0">
                <a:latin typeface="Times New Roman" panose="02020603050405020304" pitchFamily="18" charset="0"/>
                <a:cs typeface="Times New Roman" panose="02020603050405020304" pitchFamily="18" charset="0"/>
              </a:rPr>
              <a:t>5,6</a:t>
            </a:r>
            <a:r>
              <a:rPr lang="en-US" sz="1400" dirty="0">
                <a:latin typeface="Times New Roman" panose="02020603050405020304" pitchFamily="18" charset="0"/>
                <a:cs typeface="Times New Roman" panose="02020603050405020304" pitchFamily="18" charset="0"/>
              </a:rPr>
              <a:t>t → B</a:t>
            </a:r>
            <a:r>
              <a:rPr lang="en-US" sz="1400" baseline="-25000" dirty="0">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t  Operator believes readings are correct and normal</a:t>
            </a:r>
          </a:p>
          <a:p>
            <a:pPr lvl="0"/>
            <a:r>
              <a:rPr lang="en-US" sz="1400" dirty="0">
                <a:latin typeface="Times New Roman" panose="02020603050405020304" pitchFamily="18" charset="0"/>
                <a:cs typeface="Times New Roman" panose="02020603050405020304" pitchFamily="18" charset="0"/>
              </a:rPr>
              <a:t>18.  </a:t>
            </a:r>
            <a:r>
              <a:rPr lang="en-US" sz="1400" dirty="0" err="1">
                <a:latin typeface="Times New Roman" panose="02020603050405020304" pitchFamily="18" charset="0"/>
                <a:cs typeface="Times New Roman" panose="02020603050405020304" pitchFamily="18" charset="0"/>
              </a:rPr>
              <a:t>S</a:t>
            </a:r>
            <a:r>
              <a:rPr lang="en-US" sz="1400" baseline="-25000" dirty="0" err="1">
                <a:latin typeface="Times New Roman" panose="02020603050405020304" pitchFamily="18" charset="0"/>
                <a:cs typeface="Times New Roman" panose="02020603050405020304" pitchFamily="18" charset="0"/>
              </a:rPr>
              <a:t>Inv</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S</a:t>
            </a:r>
            <a:r>
              <a:rPr lang="en-US" sz="1400" baseline="-25000" dirty="0">
                <a:latin typeface="Times New Roman" panose="02020603050405020304" pitchFamily="18" charset="0"/>
                <a:cs typeface="Times New Roman" panose="02020603050405020304" pitchFamily="18" charset="0"/>
              </a:rPr>
              <a:t>t </a:t>
            </a:r>
            <a:r>
              <a:rPr lang="en-US" sz="1400" dirty="0">
                <a:latin typeface="Times New Roman" panose="02020603050405020304" pitchFamily="18" charset="0"/>
                <a:cs typeface="Times New Roman" panose="02020603050405020304" pitchFamily="18" charset="0"/>
              </a:rPr>
              <a:t>= S” 	Normal working if and only if this is true.</a:t>
            </a:r>
          </a:p>
          <a:p>
            <a:pPr lvl="0"/>
            <a:r>
              <a:rPr lang="en-US" sz="1400" dirty="0">
                <a:latin typeface="Times New Roman" panose="02020603050405020304" pitchFamily="18" charset="0"/>
                <a:cs typeface="Times New Roman" panose="02020603050405020304" pitchFamily="18" charset="0"/>
              </a:rPr>
              <a:t>19.  w ⊧ V</a:t>
            </a:r>
            <a:r>
              <a:rPr lang="en-US" sz="1400" baseline="30000" dirty="0">
                <a:latin typeface="Times New Roman" panose="02020603050405020304" pitchFamily="18" charset="0"/>
                <a:cs typeface="Times New Roman" panose="02020603050405020304" pitchFamily="18" charset="0"/>
              </a:rPr>
              <a:t>5</a:t>
            </a:r>
            <a:r>
              <a:rPr lang="en-US" sz="1400" baseline="-250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(w) = true</a:t>
            </a:r>
          </a:p>
          <a:p>
            <a:pPr lvl="0"/>
            <a:endParaRPr lang="en-US" sz="1700" dirty="0"/>
          </a:p>
          <a:p>
            <a:endParaRPr lang="en-US" dirty="0"/>
          </a:p>
          <a:p>
            <a:endParaRPr lang="en-US" dirty="0"/>
          </a:p>
          <a:p>
            <a:endParaRPr lang="en-US" dirty="0"/>
          </a:p>
          <a:p>
            <a:endParaRPr lang="en-US" dirty="0"/>
          </a:p>
          <a:p>
            <a:endParaRPr lang="en-US" dirty="0"/>
          </a:p>
          <a:p>
            <a:endParaRPr lang="en-US" dirty="0"/>
          </a:p>
        </p:txBody>
      </p:sp>
      <p:sp>
        <p:nvSpPr>
          <p:cNvPr id="21" name="Rectangle 20"/>
          <p:cNvSpPr/>
          <p:nvPr/>
        </p:nvSpPr>
        <p:spPr>
          <a:xfrm>
            <a:off x="-264709" y="5345363"/>
            <a:ext cx="6096000" cy="289951"/>
          </a:xfrm>
          <a:prstGeom prst="rect">
            <a:avLst/>
          </a:prstGeom>
        </p:spPr>
        <p:txBody>
          <a:bodyPr>
            <a:spAutoFit/>
          </a:bodyPr>
          <a:lstStyle/>
          <a:p>
            <a:pPr indent="457200">
              <a:lnSpc>
                <a:spcPct val="107000"/>
              </a:lnSpc>
              <a:spcAft>
                <a:spcPts val="800"/>
              </a:spcAft>
            </a:pPr>
            <a:r>
              <a:rPr lang="en-US" sz="1200" b="1" i="1" dirty="0">
                <a:latin typeface="Times New Roman" panose="02020603050405020304" pitchFamily="18" charset="0"/>
                <a:ea typeface="Calibri" panose="020F0502020204030204" pitchFamily="34" charset="0"/>
                <a:cs typeface="Times New Roman" panose="02020603050405020304" pitchFamily="18" charset="0"/>
              </a:rPr>
              <a:t>MSDND (ES) =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[(S” XOR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t>
            </a:r>
            <a:r>
              <a:rPr lang="en-US" sz="1200" b="1"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r>
              <a:rPr lang="en-US" sz="1200" b="1" dirty="0">
                <a:latin typeface="Cambria Math" panose="02040503050406030204" pitchFamily="18" charset="0"/>
                <a:ea typeface="Calibri" panose="020F0502020204030204" pitchFamily="34" charset="0"/>
                <a:cs typeface="Cambria Math" panose="020405030504060302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Cambria Math" panose="02040503050406030204" pitchFamily="18" charset="0"/>
                <a:ea typeface="Calibri" panose="020F0502020204030204" pitchFamily="34" charset="0"/>
                <a:cs typeface="Cambria Math" panose="02040503050406030204" pitchFamily="18" charset="0"/>
              </a:rPr>
              <a:t>∃ </a:t>
            </a:r>
            <a:r>
              <a:rPr lang="en-US" sz="1200" b="1" i="1" dirty="0">
                <a:latin typeface="Times New Roman" panose="02020603050405020304" pitchFamily="18" charset="0"/>
                <a:ea typeface="Calibri" panose="020F0502020204030204" pitchFamily="34" charset="0"/>
                <a:cs typeface="Times New Roman" panose="02020603050405020304" pitchFamily="18" charset="0"/>
              </a:rPr>
              <a:t>V</a:t>
            </a:r>
            <a:r>
              <a:rPr lang="en-US" sz="1200" b="1" baseline="-25000" dirty="0">
                <a:latin typeface="Times New Roman" panose="02020603050405020304" pitchFamily="18" charset="0"/>
                <a:ea typeface="Calibri" panose="020F0502020204030204" pitchFamily="34" charset="0"/>
                <a:cs typeface="Times New Roman" panose="02020603050405020304" pitchFamily="18" charset="0"/>
              </a:rPr>
              <a:t>t</a:t>
            </a:r>
            <a:r>
              <a:rPr lang="en-US" sz="1200" b="1" i="1" baseline="30000" dirty="0">
                <a:latin typeface="Times New Roman" panose="02020603050405020304" pitchFamily="18" charset="0"/>
                <a:ea typeface="Calibri" panose="020F0502020204030204" pitchFamily="34" charset="0"/>
                <a:cs typeface="Times New Roman" panose="02020603050405020304" pitchFamily="18" charset="0"/>
              </a:rPr>
              <a:t>5</a:t>
            </a:r>
            <a:r>
              <a:rPr lang="en-US" sz="1200" b="1" i="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(w) )]</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171546" y="5771367"/>
            <a:ext cx="6096000" cy="307777"/>
          </a:xfrm>
          <a:prstGeom prst="rect">
            <a:avLst/>
          </a:prstGeom>
        </p:spPr>
        <p:txBody>
          <a:bodyPr>
            <a:spAutoFit/>
          </a:bodyPr>
          <a:lstStyle/>
          <a:p>
            <a:r>
              <a:rPr lang="en-US" sz="1400" b="1" i="1" dirty="0">
                <a:latin typeface="Times New Roman" panose="02020603050405020304" pitchFamily="18" charset="0"/>
                <a:ea typeface="Calibri" panose="020F0502020204030204" pitchFamily="34" charset="0"/>
              </a:rPr>
              <a:t>V</a:t>
            </a:r>
            <a:r>
              <a:rPr lang="en-US" sz="1400" b="1" baseline="-25000" dirty="0">
                <a:latin typeface="Times New Roman" panose="02020603050405020304" pitchFamily="18" charset="0"/>
                <a:ea typeface="Calibri" panose="020F0502020204030204" pitchFamily="34" charset="0"/>
              </a:rPr>
              <a:t>t</a:t>
            </a:r>
            <a:r>
              <a:rPr lang="en-US" sz="1400" b="1" i="1" baseline="30000" dirty="0">
                <a:latin typeface="Times New Roman" panose="02020603050405020304" pitchFamily="18" charset="0"/>
                <a:ea typeface="Calibri" panose="020F0502020204030204" pitchFamily="34" charset="0"/>
              </a:rPr>
              <a:t>5</a:t>
            </a:r>
            <a:r>
              <a:rPr lang="en-US" sz="1400" b="1" i="1" dirty="0">
                <a:latin typeface="Times New Roman" panose="02020603050405020304" pitchFamily="18" charset="0"/>
                <a:ea typeface="Calibri" panose="020F0502020204030204" pitchFamily="34" charset="0"/>
              </a:rPr>
              <a:t> (w)exists: this contradicts the second part of the MSDND definition</a:t>
            </a:r>
            <a:endParaRPr lang="en-US" sz="1400" b="1" dirty="0"/>
          </a:p>
        </p:txBody>
      </p:sp>
      <p:sp>
        <p:nvSpPr>
          <p:cNvPr id="23" name="Rectangle 22"/>
          <p:cNvSpPr/>
          <p:nvPr/>
        </p:nvSpPr>
        <p:spPr>
          <a:xfrm>
            <a:off x="6701756" y="2532516"/>
            <a:ext cx="1342513" cy="1659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TextBox 23"/>
          <p:cNvSpPr txBox="1"/>
          <p:nvPr/>
        </p:nvSpPr>
        <p:spPr>
          <a:xfrm>
            <a:off x="6821829" y="3459748"/>
            <a:ext cx="1128088" cy="369332"/>
          </a:xfrm>
          <a:prstGeom prst="rect">
            <a:avLst/>
          </a:prstGeom>
          <a:noFill/>
          <a:ln w="19050">
            <a:solidFill>
              <a:schemeClr val="tx1"/>
            </a:solidFill>
          </a:ln>
        </p:spPr>
        <p:txBody>
          <a:bodyPr wrap="square" rtlCol="0">
            <a:spAutoFit/>
          </a:bodyPr>
          <a:lstStyle/>
          <a:p>
            <a:pPr algn="ctr"/>
            <a:r>
              <a:rPr lang="en-US" dirty="0"/>
              <a:t>PLC</a:t>
            </a:r>
          </a:p>
        </p:txBody>
      </p:sp>
      <p:sp>
        <p:nvSpPr>
          <p:cNvPr id="25" name="TextBox 24"/>
          <p:cNvSpPr txBox="1"/>
          <p:nvPr/>
        </p:nvSpPr>
        <p:spPr>
          <a:xfrm>
            <a:off x="6833639" y="2677033"/>
            <a:ext cx="1100443" cy="369332"/>
          </a:xfrm>
          <a:prstGeom prst="rect">
            <a:avLst/>
          </a:prstGeom>
          <a:noFill/>
          <a:ln w="19050">
            <a:solidFill>
              <a:schemeClr val="tx1"/>
            </a:solidFill>
          </a:ln>
        </p:spPr>
        <p:txBody>
          <a:bodyPr wrap="square" rtlCol="0">
            <a:spAutoFit/>
          </a:bodyPr>
          <a:lstStyle/>
          <a:p>
            <a:pPr algn="ctr"/>
            <a:r>
              <a:rPr lang="en-US" dirty="0"/>
              <a:t>BUFFER</a:t>
            </a:r>
          </a:p>
        </p:txBody>
      </p:sp>
      <p:sp>
        <p:nvSpPr>
          <p:cNvPr id="26" name="Rectangle 25"/>
          <p:cNvSpPr/>
          <p:nvPr/>
        </p:nvSpPr>
        <p:spPr>
          <a:xfrm>
            <a:off x="9672018" y="2710041"/>
            <a:ext cx="1509682" cy="2696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1853" y="2828324"/>
            <a:ext cx="754015" cy="563081"/>
          </a:xfrm>
          <a:prstGeom prst="rect">
            <a:avLst/>
          </a:prstGeom>
        </p:spPr>
      </p:pic>
      <p:pic>
        <p:nvPicPr>
          <p:cNvPr id="28" name="Picture 27"/>
          <p:cNvPicPr>
            <a:picLocks noChangeAspect="1"/>
          </p:cNvPicPr>
          <p:nvPr/>
        </p:nvPicPr>
        <p:blipFill>
          <a:blip r:embed="rId3"/>
          <a:stretch>
            <a:fillRect/>
          </a:stretch>
        </p:blipFill>
        <p:spPr>
          <a:xfrm>
            <a:off x="10117311" y="4319523"/>
            <a:ext cx="545074" cy="993553"/>
          </a:xfrm>
          <a:prstGeom prst="rect">
            <a:avLst/>
          </a:prstGeom>
        </p:spPr>
      </p:pic>
      <p:sp>
        <p:nvSpPr>
          <p:cNvPr id="29" name="Rectangle 28"/>
          <p:cNvSpPr/>
          <p:nvPr/>
        </p:nvSpPr>
        <p:spPr>
          <a:xfrm>
            <a:off x="6601010" y="2440937"/>
            <a:ext cx="1509543" cy="81553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601010" y="3344888"/>
            <a:ext cx="1525378" cy="659463"/>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rved Right Arrow 30"/>
          <p:cNvSpPr/>
          <p:nvPr/>
        </p:nvSpPr>
        <p:spPr>
          <a:xfrm flipH="1" flipV="1">
            <a:off x="8906782" y="5331417"/>
            <a:ext cx="527394" cy="7811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flipV="1">
            <a:off x="6029225" y="2583941"/>
            <a:ext cx="554554" cy="10058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Right Arrow 32"/>
          <p:cNvSpPr/>
          <p:nvPr/>
        </p:nvSpPr>
        <p:spPr>
          <a:xfrm flipH="1">
            <a:off x="11265641" y="2785930"/>
            <a:ext cx="934872" cy="20862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ight Arrow 33"/>
          <p:cNvSpPr/>
          <p:nvPr/>
        </p:nvSpPr>
        <p:spPr>
          <a:xfrm>
            <a:off x="8145015" y="2673343"/>
            <a:ext cx="1441574" cy="338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586589" y="2598103"/>
            <a:ext cx="1670539" cy="150342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586589" y="4191543"/>
            <a:ext cx="1670539" cy="1336417"/>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rved Right Arrow 36"/>
          <p:cNvSpPr/>
          <p:nvPr/>
        </p:nvSpPr>
        <p:spPr>
          <a:xfrm rot="320041" flipV="1">
            <a:off x="5927861" y="3699868"/>
            <a:ext cx="573528" cy="21699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7581444" y="5305673"/>
            <a:ext cx="1253896" cy="369332"/>
          </a:xfrm>
          <a:prstGeom prst="rect">
            <a:avLst/>
          </a:prstGeom>
          <a:noFill/>
          <a:ln w="19050">
            <a:solidFill>
              <a:schemeClr val="tx1"/>
            </a:solidFill>
          </a:ln>
        </p:spPr>
        <p:txBody>
          <a:bodyPr wrap="square" rtlCol="0">
            <a:spAutoFit/>
          </a:bodyPr>
          <a:lstStyle/>
          <a:p>
            <a:pPr algn="ctr"/>
            <a:r>
              <a:rPr lang="en-US" dirty="0"/>
              <a:t>Transmitter</a:t>
            </a:r>
          </a:p>
        </p:txBody>
      </p:sp>
      <p:sp>
        <p:nvSpPr>
          <p:cNvPr id="39" name="TextBox 38"/>
          <p:cNvSpPr txBox="1"/>
          <p:nvPr/>
        </p:nvSpPr>
        <p:spPr>
          <a:xfrm>
            <a:off x="7590656" y="5757367"/>
            <a:ext cx="1253895" cy="369332"/>
          </a:xfrm>
          <a:prstGeom prst="rect">
            <a:avLst/>
          </a:prstGeom>
          <a:noFill/>
          <a:ln w="19050">
            <a:solidFill>
              <a:schemeClr val="tx1"/>
            </a:solidFill>
          </a:ln>
        </p:spPr>
        <p:txBody>
          <a:bodyPr wrap="square" rtlCol="0">
            <a:spAutoFit/>
          </a:bodyPr>
          <a:lstStyle/>
          <a:p>
            <a:pPr algn="ctr"/>
            <a:r>
              <a:rPr lang="en-US" dirty="0"/>
              <a:t>Sensor</a:t>
            </a:r>
          </a:p>
        </p:txBody>
      </p:sp>
      <p:pic>
        <p:nvPicPr>
          <p:cNvPr id="40" name="Picture 39"/>
          <p:cNvPicPr>
            <a:picLocks noChangeAspect="1"/>
          </p:cNvPicPr>
          <p:nvPr/>
        </p:nvPicPr>
        <p:blipFill>
          <a:blip r:embed="rId4"/>
          <a:stretch>
            <a:fillRect/>
          </a:stretch>
        </p:blipFill>
        <p:spPr>
          <a:xfrm>
            <a:off x="6529251" y="5307854"/>
            <a:ext cx="984965" cy="764668"/>
          </a:xfrm>
          <a:prstGeom prst="rect">
            <a:avLst/>
          </a:prstGeom>
        </p:spPr>
      </p:pic>
      <p:sp>
        <p:nvSpPr>
          <p:cNvPr id="41" name="Rectangle 40"/>
          <p:cNvSpPr/>
          <p:nvPr/>
        </p:nvSpPr>
        <p:spPr>
          <a:xfrm>
            <a:off x="6411717" y="5166744"/>
            <a:ext cx="2505808" cy="114412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2" name="Rectangle 41"/>
          <p:cNvSpPr/>
          <p:nvPr/>
        </p:nvSpPr>
        <p:spPr>
          <a:xfrm>
            <a:off x="6159123" y="3055748"/>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3" name="Rectangle 42"/>
          <p:cNvSpPr/>
          <p:nvPr/>
        </p:nvSpPr>
        <p:spPr>
          <a:xfrm>
            <a:off x="6009936" y="4872229"/>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3</a:t>
            </a:r>
            <a:r>
              <a:rPr lang="en-US" sz="1200" b="1" dirty="0">
                <a:solidFill>
                  <a:schemeClr val="tx1"/>
                </a:solidFill>
                <a:latin typeface="Arial" charset="0"/>
              </a:rPr>
              <a:t>I</a:t>
            </a:r>
            <a:r>
              <a:rPr lang="en-US" sz="1200" b="1" baseline="-25000" dirty="0">
                <a:solidFill>
                  <a:schemeClr val="tx1"/>
                </a:solidFill>
                <a:latin typeface="Arial" charset="0"/>
              </a:rPr>
              <a:t>3,0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3,0</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
        <p:nvSpPr>
          <p:cNvPr id="44" name="Rectangle 43"/>
          <p:cNvSpPr/>
          <p:nvPr/>
        </p:nvSpPr>
        <p:spPr>
          <a:xfrm>
            <a:off x="8466787" y="2415086"/>
            <a:ext cx="789184"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
        <p:nvSpPr>
          <p:cNvPr id="45" name="Rectangle 44"/>
          <p:cNvSpPr/>
          <p:nvPr/>
        </p:nvSpPr>
        <p:spPr>
          <a:xfrm>
            <a:off x="8972507" y="5559229"/>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6" name="Rectangle 45"/>
          <p:cNvSpPr/>
          <p:nvPr/>
        </p:nvSpPr>
        <p:spPr>
          <a:xfrm>
            <a:off x="11494657" y="3935378"/>
            <a:ext cx="49703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a:t>
            </a:r>
          </a:p>
        </p:txBody>
      </p:sp>
      <p:sp>
        <p:nvSpPr>
          <p:cNvPr id="47" name="Right Arrow 46"/>
          <p:cNvSpPr/>
          <p:nvPr/>
        </p:nvSpPr>
        <p:spPr>
          <a:xfrm rot="229545">
            <a:off x="8913322" y="5957587"/>
            <a:ext cx="678915" cy="146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rved Up Arrow 47"/>
          <p:cNvSpPr/>
          <p:nvPr/>
        </p:nvSpPr>
        <p:spPr>
          <a:xfrm rot="18232348">
            <a:off x="10666910" y="5752073"/>
            <a:ext cx="129188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9" name="Picture 48"/>
          <p:cNvPicPr>
            <a:picLocks noChangeAspect="1"/>
          </p:cNvPicPr>
          <p:nvPr/>
        </p:nvPicPr>
        <p:blipFill>
          <a:blip r:embed="rId5"/>
          <a:stretch>
            <a:fillRect/>
          </a:stretch>
        </p:blipFill>
        <p:spPr>
          <a:xfrm>
            <a:off x="9613000" y="5725264"/>
            <a:ext cx="1129690" cy="1051780"/>
          </a:xfrm>
          <a:prstGeom prst="rect">
            <a:avLst/>
          </a:prstGeom>
        </p:spPr>
      </p:pic>
      <p:sp>
        <p:nvSpPr>
          <p:cNvPr id="50" name="Rectangle 49"/>
          <p:cNvSpPr/>
          <p:nvPr/>
        </p:nvSpPr>
        <p:spPr>
          <a:xfrm>
            <a:off x="8934790" y="6126699"/>
            <a:ext cx="855158" cy="417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I</a:t>
            </a:r>
            <a:r>
              <a:rPr lang="en-US" sz="1200" b="1" baseline="-25000" dirty="0">
                <a:solidFill>
                  <a:schemeClr val="tx1"/>
                </a:solidFill>
                <a:latin typeface="Arial" charset="0"/>
              </a:rPr>
              <a:t>1,0</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1,0</a:t>
            </a:r>
            <a:r>
              <a:rPr lang="en-US" sz="1200" b="1" dirty="0">
                <a:solidFill>
                  <a:schemeClr val="tx1"/>
                </a:solidFill>
                <a:latin typeface="Arial" charset="0"/>
              </a:rPr>
              <a:t>t</a:t>
            </a:r>
          </a:p>
        </p:txBody>
      </p:sp>
      <p:sp>
        <p:nvSpPr>
          <p:cNvPr id="51" name="Rectangle 50"/>
          <p:cNvSpPr/>
          <p:nvPr/>
        </p:nvSpPr>
        <p:spPr>
          <a:xfrm>
            <a:off x="10774709" y="5938228"/>
            <a:ext cx="806795" cy="41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I</a:t>
            </a:r>
            <a:r>
              <a:rPr lang="en-US" sz="1200" b="1" baseline="-25000" dirty="0">
                <a:solidFill>
                  <a:schemeClr val="tx1"/>
                </a:solidFill>
                <a:latin typeface="Arial" charset="0"/>
              </a:rPr>
              <a:t>5,2</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I</a:t>
            </a:r>
            <a:r>
              <a:rPr lang="en-US" sz="1200" b="1" baseline="-25000" dirty="0">
                <a:solidFill>
                  <a:schemeClr val="tx1"/>
                </a:solidFill>
                <a:latin typeface="Arial" charset="0"/>
              </a:rPr>
              <a:t>5,1</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5,1</a:t>
            </a:r>
            <a:r>
              <a:rPr lang="en-US" sz="1200" b="1" dirty="0">
                <a:solidFill>
                  <a:schemeClr val="tx1"/>
                </a:solidFill>
                <a:latin typeface="Arial" charset="0"/>
              </a:rPr>
              <a:t>t</a:t>
            </a:r>
          </a:p>
        </p:txBody>
      </p:sp>
      <p:sp>
        <p:nvSpPr>
          <p:cNvPr id="52" name="Rectangle 51"/>
          <p:cNvSpPr/>
          <p:nvPr/>
        </p:nvSpPr>
        <p:spPr>
          <a:xfrm>
            <a:off x="7089667" y="4594974"/>
            <a:ext cx="1212559" cy="395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charset="0"/>
              </a:rPr>
              <a:t>~t Not desired but in range</a:t>
            </a:r>
          </a:p>
        </p:txBody>
      </p:sp>
      <p:sp>
        <p:nvSpPr>
          <p:cNvPr id="53" name="Oval Callout 52"/>
          <p:cNvSpPr/>
          <p:nvPr/>
        </p:nvSpPr>
        <p:spPr>
          <a:xfrm>
            <a:off x="10205185" y="1484371"/>
            <a:ext cx="914400" cy="566997"/>
          </a:xfrm>
          <a:prstGeom prst="wedgeEllipseCallout">
            <a:avLst>
              <a:gd name="adj1" fmla="val -67833"/>
              <a:gd name="adj2" fmla="val 1936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latin typeface="Arial" charset="0"/>
              </a:rPr>
              <a:t>B</a:t>
            </a:r>
            <a:r>
              <a:rPr lang="en-US" sz="1200" b="1" baseline="-25000" dirty="0">
                <a:solidFill>
                  <a:schemeClr val="tx1"/>
                </a:solidFill>
                <a:latin typeface="Arial" charset="0"/>
              </a:rPr>
              <a:t>1</a:t>
            </a:r>
            <a:r>
              <a:rPr lang="en-US" sz="1200" b="1" dirty="0">
                <a:solidFill>
                  <a:schemeClr val="tx1"/>
                </a:solidFill>
                <a:latin typeface="Arial" charset="0"/>
              </a:rPr>
              <a:t>t</a:t>
            </a:r>
          </a:p>
        </p:txBody>
      </p:sp>
      <p:sp>
        <p:nvSpPr>
          <p:cNvPr id="54" name="Oval Callout 53"/>
          <p:cNvSpPr/>
          <p:nvPr/>
        </p:nvSpPr>
        <p:spPr>
          <a:xfrm>
            <a:off x="10774709" y="4284801"/>
            <a:ext cx="1286227" cy="363464"/>
          </a:xfrm>
          <a:prstGeom prst="wedgeEllipseCallout">
            <a:avLst>
              <a:gd name="adj1" fmla="val -79395"/>
              <a:gd name="adj2" fmla="val -17398"/>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latin typeface="Arial" charset="0"/>
              </a:rPr>
              <a:t>Mismatch</a:t>
            </a:r>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1689" y="3423520"/>
            <a:ext cx="776720" cy="607208"/>
          </a:xfrm>
          <a:prstGeom prst="rect">
            <a:avLst/>
          </a:prstGeom>
        </p:spPr>
      </p:pic>
      <p:sp>
        <p:nvSpPr>
          <p:cNvPr id="17" name="Rounded Rectangular Callout 16"/>
          <p:cNvSpPr/>
          <p:nvPr/>
        </p:nvSpPr>
        <p:spPr>
          <a:xfrm>
            <a:off x="8198767" y="3427732"/>
            <a:ext cx="2148672" cy="612648"/>
          </a:xfrm>
          <a:prstGeom prst="wedgeRoundRectCallout">
            <a:avLst>
              <a:gd name="adj1" fmla="val 70482"/>
              <a:gd name="adj2" fmla="val 2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TR-101 = Ts6 + Treaction –Ts7</a:t>
            </a:r>
          </a:p>
        </p:txBody>
      </p:sp>
      <p:sp>
        <p:nvSpPr>
          <p:cNvPr id="56" name="Bent-Up Arrow 55"/>
          <p:cNvSpPr/>
          <p:nvPr/>
        </p:nvSpPr>
        <p:spPr>
          <a:xfrm rot="5400000">
            <a:off x="9145041" y="3958384"/>
            <a:ext cx="935916" cy="1094331"/>
          </a:xfrm>
          <a:prstGeom prst="bentUpArrow">
            <a:avLst>
              <a:gd name="adj1" fmla="val 10149"/>
              <a:gd name="adj2" fmla="val 15887"/>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356447" y="4016201"/>
            <a:ext cx="839606" cy="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Arial" charset="0"/>
            </a:endParaRPr>
          </a:p>
          <a:p>
            <a:pPr algn="ctr"/>
            <a:r>
              <a:rPr lang="en-US" sz="1200" b="1" dirty="0">
                <a:solidFill>
                  <a:schemeClr val="tx1"/>
                </a:solidFill>
                <a:latin typeface="Arial" charset="0"/>
              </a:rPr>
              <a:t>I</a:t>
            </a:r>
            <a:r>
              <a:rPr lang="en-US" sz="1200" b="1" baseline="-25000" dirty="0">
                <a:solidFill>
                  <a:schemeClr val="tx1"/>
                </a:solidFill>
                <a:latin typeface="Arial" charset="0"/>
              </a:rPr>
              <a:t>5,6</a:t>
            </a:r>
            <a:r>
              <a:rPr lang="en-US" sz="1200" b="1" dirty="0">
                <a:solidFill>
                  <a:schemeClr val="tx1"/>
                </a:solidFill>
                <a:latin typeface="Arial" charset="0"/>
              </a:rPr>
              <a:t>t</a:t>
            </a:r>
          </a:p>
          <a:p>
            <a:pPr algn="ctr"/>
            <a:r>
              <a:rPr lang="en-US" sz="1200" b="1" dirty="0">
                <a:solidFill>
                  <a:schemeClr val="tx1"/>
                </a:solidFill>
                <a:latin typeface="Arial" charset="0"/>
              </a:rPr>
              <a:t>B</a:t>
            </a:r>
            <a:r>
              <a:rPr lang="en-US" sz="1200" b="1" baseline="-25000" dirty="0">
                <a:solidFill>
                  <a:schemeClr val="tx1"/>
                </a:solidFill>
                <a:latin typeface="Arial" charset="0"/>
              </a:rPr>
              <a:t>5</a:t>
            </a:r>
            <a:r>
              <a:rPr lang="en-US" sz="1200" b="1" dirty="0">
                <a:solidFill>
                  <a:schemeClr val="tx1"/>
                </a:solidFill>
                <a:latin typeface="Arial" charset="0"/>
              </a:rPr>
              <a:t>I</a:t>
            </a:r>
            <a:r>
              <a:rPr lang="en-US" sz="1200" b="1" baseline="-25000" dirty="0">
                <a:solidFill>
                  <a:schemeClr val="tx1"/>
                </a:solidFill>
                <a:latin typeface="Arial" charset="0"/>
              </a:rPr>
              <a:t>5,6</a:t>
            </a:r>
            <a:r>
              <a:rPr lang="en-US" sz="1200" b="1" dirty="0">
                <a:solidFill>
                  <a:schemeClr val="tx1"/>
                </a:solidFill>
                <a:latin typeface="Arial" charset="0"/>
              </a:rPr>
              <a:t>t</a:t>
            </a:r>
          </a:p>
          <a:p>
            <a:pPr algn="ctr"/>
            <a:r>
              <a:rPr lang="en-US" sz="1200" b="1" dirty="0">
                <a:solidFill>
                  <a:schemeClr val="tx1"/>
                </a:solidFill>
                <a:latin typeface="Arial" charset="0"/>
              </a:rPr>
              <a:t>T</a:t>
            </a:r>
            <a:r>
              <a:rPr lang="en-US" sz="1200" b="1" baseline="-25000" dirty="0">
                <a:solidFill>
                  <a:schemeClr val="tx1"/>
                </a:solidFill>
                <a:latin typeface="Arial" charset="0"/>
              </a:rPr>
              <a:t>5,6</a:t>
            </a:r>
            <a:r>
              <a:rPr lang="en-US" sz="1200" b="1" dirty="0">
                <a:solidFill>
                  <a:schemeClr val="tx1"/>
                </a:solidFill>
                <a:latin typeface="Arial" charset="0"/>
              </a:rPr>
              <a:t>t</a:t>
            </a:r>
          </a:p>
          <a:p>
            <a:pPr algn="ctr"/>
            <a:endParaRPr lang="en-US" sz="1200" b="1" dirty="0">
              <a:solidFill>
                <a:schemeClr val="tx1"/>
              </a:solidFill>
              <a:latin typeface="Arial" charset="0"/>
            </a:endParaRPr>
          </a:p>
        </p:txBody>
      </p:sp>
    </p:spTree>
    <p:extLst>
      <p:ext uri="{BB962C8B-B14F-4D97-AF65-F5344CB8AC3E}">
        <p14:creationId xmlns:p14="http://schemas.microsoft.com/office/powerpoint/2010/main" val="232281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26" presetClass="emph" presetSubtype="0" fill="hold" nodeType="withEffect">
                                  <p:stCondLst>
                                    <p:cond delay="0"/>
                                  </p:stCondLst>
                                  <p:childTnLst>
                                    <p:animEffect transition="out" filter="fade">
                                      <p:cBhvr>
                                        <p:cTn id="17" dur="500" tmFilter="0, 0; .2, .5; .8, .5; 1, 0"/>
                                        <p:tgtEl>
                                          <p:spTgt spid="49"/>
                                        </p:tgtEl>
                                      </p:cBhvr>
                                    </p:animEffect>
                                    <p:animScale>
                                      <p:cBhvr>
                                        <p:cTn id="18" dur="250" autoRev="1" fill="hold"/>
                                        <p:tgtEl>
                                          <p:spTgt spid="49"/>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7" grpId="0" animBg="1"/>
      <p:bldP spid="42" grpId="0"/>
      <p:bldP spid="43" grpId="0"/>
      <p:bldP spid="44" grpId="0"/>
      <p:bldP spid="45" grpId="0"/>
      <p:bldP spid="46" grpId="0"/>
      <p:bldP spid="47" grpId="0" animBg="1"/>
      <p:bldP spid="48" grpId="0" animBg="1"/>
      <p:bldP spid="50" grpId="0"/>
      <p:bldP spid="51" grpId="0"/>
      <p:bldP spid="52" grpId="0"/>
      <p:bldP spid="53" grpId="0" animBg="1"/>
      <p:bldP spid="54" grpId="0" animBg="1"/>
      <p:bldP spid="17" grpId="0" animBg="1"/>
      <p:bldP spid="56" grpId="0" animBg="1"/>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a:t>
            </a:r>
            <a:r>
              <a:rPr lang="en-US" dirty="0"/>
              <a:t>Other invariant equations</a:t>
            </a:r>
          </a:p>
        </p:txBody>
      </p:sp>
      <p:sp>
        <p:nvSpPr>
          <p:cNvPr id="3" name="Content Placeholder 2"/>
          <p:cNvSpPr>
            <a:spLocks noGrp="1"/>
          </p:cNvSpPr>
          <p:nvPr>
            <p:ph idx="1"/>
          </p:nvPr>
        </p:nvSpPr>
        <p:spPr/>
        <p:txBody>
          <a:bodyPr>
            <a:normAutofit fontScale="70000" lnSpcReduction="20000"/>
          </a:bodyPr>
          <a:lstStyle/>
          <a:p>
            <a:pPr lvl="0"/>
            <a:r>
              <a:rPr lang="en-US" b="1" dirty="0"/>
              <a:t>The overall material balance for the benzene process.</a:t>
            </a:r>
          </a:p>
          <a:p>
            <a:r>
              <a:rPr lang="en-US" dirty="0"/>
              <a:t>Input = Output</a:t>
            </a:r>
          </a:p>
          <a:p>
            <a:r>
              <a:rPr lang="en-US" dirty="0"/>
              <a:t>Stream 3 + Stream 1 = Stream 15 + Stream 16.</a:t>
            </a:r>
          </a:p>
          <a:p>
            <a:r>
              <a:rPr lang="en-US" dirty="0"/>
              <a:t>[Toluene feed + Hydrogen feed] == [ Benzene produced + Fuel gas produced]</a:t>
            </a:r>
          </a:p>
          <a:p>
            <a:pPr lvl="0"/>
            <a:endParaRPr lang="en-US" dirty="0"/>
          </a:p>
          <a:p>
            <a:pPr lvl="0"/>
            <a:r>
              <a:rPr lang="en-US" b="1" dirty="0"/>
              <a:t>Conversion per pass of toluene to benzene in R-101  </a:t>
            </a:r>
          </a:p>
          <a:p>
            <a:r>
              <a:rPr lang="en-US" dirty="0"/>
              <a:t>Toluene introduced= 144 (Stream 6) + 0.04 (Stream 7) = 144.04 kmol/h </a:t>
            </a:r>
          </a:p>
          <a:p>
            <a:r>
              <a:rPr lang="en-US" dirty="0"/>
              <a:t>Benzene produced= 116 (Stream 9) − 7.6 (Stream 6) − 0.37 (Stream 7) = 108.03 kmol/h </a:t>
            </a:r>
          </a:p>
          <a:p>
            <a:r>
              <a:rPr lang="en-US" dirty="0"/>
              <a:t>ε= 108.03/144.04 = 0.75 </a:t>
            </a:r>
          </a:p>
          <a:p>
            <a:r>
              <a:rPr lang="en-US" dirty="0"/>
              <a:t>Alternatively, the following can be written:</a:t>
            </a:r>
          </a:p>
          <a:p>
            <a:r>
              <a:rPr lang="en-US" dirty="0"/>
              <a:t>Moles of benzene produced= Toluene in - Toluene out == 144.04− 36.00 = 108.04 kmol/h </a:t>
            </a:r>
          </a:p>
          <a:p>
            <a:r>
              <a:rPr lang="en-US" dirty="0"/>
              <a:t>ε= 108.04/144.04 = 0.75</a:t>
            </a:r>
          </a:p>
          <a:p>
            <a:endParaRPr lang="en-US" dirty="0"/>
          </a:p>
        </p:txBody>
      </p:sp>
    </p:spTree>
    <p:extLst>
      <p:ext uri="{BB962C8B-B14F-4D97-AF65-F5344CB8AC3E}">
        <p14:creationId xmlns:p14="http://schemas.microsoft.com/office/powerpoint/2010/main" val="2920112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a:t>
            </a:r>
          </a:p>
        </p:txBody>
      </p:sp>
      <p:sp>
        <p:nvSpPr>
          <p:cNvPr id="3" name="Content Placeholder 2"/>
          <p:cNvSpPr>
            <a:spLocks noGrp="1"/>
          </p:cNvSpPr>
          <p:nvPr>
            <p:ph idx="1"/>
          </p:nvPr>
        </p:nvSpPr>
        <p:spPr>
          <a:xfrm>
            <a:off x="859536" y="1883664"/>
            <a:ext cx="9720073" cy="4023360"/>
          </a:xfrm>
        </p:spPr>
        <p:txBody>
          <a:bodyPr/>
          <a:lstStyle/>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7190256"/>
              </p:ext>
            </p:extLst>
          </p:nvPr>
        </p:nvGraphicFramePr>
        <p:xfrm>
          <a:off x="1581912" y="1801368"/>
          <a:ext cx="7936299" cy="1936963"/>
        </p:xfrm>
        <a:graphic>
          <a:graphicData uri="http://schemas.openxmlformats.org/drawingml/2006/table">
            <a:tbl>
              <a:tblPr>
                <a:tableStyleId>{22838BEF-8BB2-4498-84A7-C5851F593DF1}</a:tableStyleId>
              </a:tblPr>
              <a:tblGrid>
                <a:gridCol w="1919708">
                  <a:extLst>
                    <a:ext uri="{9D8B030D-6E8A-4147-A177-3AD203B41FA5}">
                      <a16:colId xmlns:a16="http://schemas.microsoft.com/office/drawing/2014/main" xmlns="" val="20000"/>
                    </a:ext>
                  </a:extLst>
                </a:gridCol>
                <a:gridCol w="2805032">
                  <a:extLst>
                    <a:ext uri="{9D8B030D-6E8A-4147-A177-3AD203B41FA5}">
                      <a16:colId xmlns:a16="http://schemas.microsoft.com/office/drawing/2014/main" xmlns="" val="20001"/>
                    </a:ext>
                  </a:extLst>
                </a:gridCol>
                <a:gridCol w="1491627">
                  <a:extLst>
                    <a:ext uri="{9D8B030D-6E8A-4147-A177-3AD203B41FA5}">
                      <a16:colId xmlns:a16="http://schemas.microsoft.com/office/drawing/2014/main" xmlns="" val="20002"/>
                    </a:ext>
                  </a:extLst>
                </a:gridCol>
                <a:gridCol w="1719932">
                  <a:extLst>
                    <a:ext uri="{9D8B030D-6E8A-4147-A177-3AD203B41FA5}">
                      <a16:colId xmlns:a16="http://schemas.microsoft.com/office/drawing/2014/main" xmlns="" val="20003"/>
                    </a:ext>
                  </a:extLst>
                </a:gridCol>
              </a:tblGrid>
              <a:tr h="314514">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7620" marR="7620" marT="7620" marB="0" anchor="b">
                    <a:solidFill>
                      <a:srgbClr val="FFC000"/>
                    </a:solidFill>
                  </a:tcPr>
                </a:tc>
                <a:tc gridSpan="3">
                  <a:txBody>
                    <a:bodyPr/>
                    <a:lstStyle/>
                    <a:p>
                      <a:pPr algn="ctr" fontAlgn="b"/>
                      <a:r>
                        <a:rPr lang="en-US" sz="2000" b="1" u="none" strike="noStrike" dirty="0">
                          <a:effectLst/>
                        </a:rPr>
                        <a:t>Stuxnet attack on Pressure path</a:t>
                      </a:r>
                      <a:endParaRPr lang="en-US" sz="2000" b="1" i="0" u="none" strike="noStrike" dirty="0">
                        <a:solidFill>
                          <a:srgbClr val="000000"/>
                        </a:solidFill>
                        <a:effectLst/>
                        <a:latin typeface="Calibri" panose="020F0502020204030204" pitchFamily="34" charset="0"/>
                      </a:endParaRPr>
                    </a:p>
                  </a:txBody>
                  <a:tcPr marL="7620" marR="7620" marT="7620" marB="0" anchor="b">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14514">
                <a:tc>
                  <a:txBody>
                    <a:bodyPr/>
                    <a:lstStyle/>
                    <a:p>
                      <a:pPr algn="l" fontAlgn="b"/>
                      <a:r>
                        <a:rPr lang="en-US" sz="1400" b="1" u="none" strike="noStrike">
                          <a:effectLst/>
                        </a:rPr>
                        <a:t>information path</a:t>
                      </a:r>
                      <a:endParaRPr lang="en-US" sz="1400" b="1" i="0" u="none" strike="noStrike">
                        <a:solidFill>
                          <a:srgbClr val="000000"/>
                        </a:solidFill>
                        <a:effectLst/>
                        <a:latin typeface="Calibri" panose="020F0502020204030204" pitchFamily="34" charset="0"/>
                      </a:endParaRPr>
                    </a:p>
                  </a:txBody>
                  <a:tcPr marL="7620" marR="7620" marT="7620" marB="0" anchor="b">
                    <a:solidFill>
                      <a:srgbClr val="FBFCDA"/>
                    </a:solidFill>
                  </a:tcPr>
                </a:tc>
                <a:tc>
                  <a:txBody>
                    <a:bodyPr/>
                    <a:lstStyle/>
                    <a:p>
                      <a:pPr algn="l" fontAlgn="b"/>
                      <a:r>
                        <a:rPr lang="en-US" sz="1400" b="1" u="none" strike="noStrike" dirty="0">
                          <a:effectLst/>
                        </a:rPr>
                        <a:t>Case</a:t>
                      </a:r>
                      <a:endParaRPr lang="en-US" sz="1400" b="1" i="0" u="none" strike="noStrike" dirty="0">
                        <a:solidFill>
                          <a:srgbClr val="000000"/>
                        </a:solidFill>
                        <a:effectLst/>
                        <a:latin typeface="Calibri" panose="020F0502020204030204" pitchFamily="34" charset="0"/>
                      </a:endParaRPr>
                    </a:p>
                  </a:txBody>
                  <a:tcPr marL="7620" marR="7620" marT="7620" marB="0" anchor="b">
                    <a:solidFill>
                      <a:srgbClr val="FBFCDA"/>
                    </a:solidFill>
                  </a:tcPr>
                </a:tc>
                <a:tc>
                  <a:txBody>
                    <a:bodyPr/>
                    <a:lstStyle/>
                    <a:p>
                      <a:pPr algn="l" fontAlgn="b"/>
                      <a:r>
                        <a:rPr lang="en-US" sz="1400" b="1" u="none" strike="noStrike" dirty="0">
                          <a:effectLst/>
                        </a:rPr>
                        <a:t>Result </a:t>
                      </a:r>
                      <a:endParaRPr lang="en-US" sz="1400" b="1" i="0" u="none" strike="noStrike" dirty="0">
                        <a:solidFill>
                          <a:srgbClr val="000000"/>
                        </a:solidFill>
                        <a:effectLst/>
                        <a:latin typeface="Calibri" panose="020F0502020204030204" pitchFamily="34" charset="0"/>
                      </a:endParaRPr>
                    </a:p>
                  </a:txBody>
                  <a:tcPr marL="7620" marR="7620" marT="7620" marB="0" anchor="b">
                    <a:solidFill>
                      <a:srgbClr val="FBFCDA"/>
                    </a:solidFill>
                  </a:tcPr>
                </a:tc>
                <a:tc>
                  <a:txBody>
                    <a:bodyPr/>
                    <a:lstStyle/>
                    <a:p>
                      <a:pPr algn="l" fontAlgn="b"/>
                      <a:r>
                        <a:rPr lang="en-US" sz="1400" b="1" u="none" strike="noStrike" dirty="0">
                          <a:effectLst/>
                        </a:rPr>
                        <a:t>Inference</a:t>
                      </a:r>
                      <a:endParaRPr lang="en-US" sz="1400" b="1" i="0" u="none" strike="noStrike" dirty="0">
                        <a:solidFill>
                          <a:srgbClr val="000000"/>
                        </a:solidFill>
                        <a:effectLst/>
                        <a:latin typeface="Calibri" panose="020F0502020204030204" pitchFamily="34" charset="0"/>
                      </a:endParaRPr>
                    </a:p>
                  </a:txBody>
                  <a:tcPr marL="7620" marR="7620" marT="7620" marB="0" anchor="b">
                    <a:solidFill>
                      <a:srgbClr val="FBFCDA"/>
                    </a:solidFill>
                  </a:tcPr>
                </a:tc>
                <a:extLst>
                  <a:ext uri="{0D108BD9-81ED-4DB2-BD59-A6C34878D82A}">
                    <a16:rowId xmlns:a16="http://schemas.microsoft.com/office/drawing/2014/main" xmlns="" val="10001"/>
                  </a:ext>
                </a:extLst>
              </a:tr>
              <a:tr h="314514">
                <a:tc>
                  <a:txBody>
                    <a:bodyPr/>
                    <a:lstStyle/>
                    <a:p>
                      <a:pPr algn="l" fontAlgn="b"/>
                      <a:r>
                        <a:rPr lang="en-US" sz="1400" b="0" u="none" strike="noStrike" dirty="0">
                          <a:effectLst/>
                        </a:rPr>
                        <a:t>Pressure path</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under Attack/ </a:t>
                      </a:r>
                      <a:r>
                        <a:rPr lang="en-US" sz="1400" b="0" u="none" strike="noStrike">
                          <a:effectLst/>
                        </a:rPr>
                        <a:t>No alarms</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MSDND secure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BAD for the plant</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2"/>
                  </a:ext>
                </a:extLst>
              </a:tr>
              <a:tr h="336618">
                <a:tc>
                  <a:txBody>
                    <a:bodyPr/>
                    <a:lstStyle/>
                    <a:p>
                      <a:pPr algn="l" fontAlgn="b"/>
                      <a:r>
                        <a:rPr lang="en-US" sz="1400" b="0" u="none" strike="noStrike" dirty="0">
                          <a:effectLst/>
                        </a:rPr>
                        <a:t>Pressure path</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under attack with physical alarms</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Not MSDND secure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Good for the plant</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3"/>
                  </a:ext>
                </a:extLst>
              </a:tr>
              <a:tr h="329184">
                <a:tc>
                  <a:txBody>
                    <a:bodyPr/>
                    <a:lstStyle/>
                    <a:p>
                      <a:pPr algn="l" fontAlgn="b"/>
                      <a:r>
                        <a:rPr lang="en-US" sz="1400" b="0" u="none" strike="noStrike">
                          <a:effectLst/>
                        </a:rPr>
                        <a:t>Temperature path</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temperature out of range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Not MSDND secure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a:effectLst/>
                        </a:rPr>
                        <a:t>Good for the plant</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4"/>
                  </a:ext>
                </a:extLst>
              </a:tr>
              <a:tr h="327619">
                <a:tc>
                  <a:txBody>
                    <a:bodyPr/>
                    <a:lstStyle/>
                    <a:p>
                      <a:pPr algn="l" fontAlgn="b"/>
                      <a:r>
                        <a:rPr lang="en-US" sz="1400" b="0" u="none" strike="noStrike">
                          <a:effectLst/>
                        </a:rPr>
                        <a:t>Temperature path</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temperature with in range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MSDND secure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BAD for the plant</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5"/>
                  </a:ext>
                </a:extLst>
              </a:tr>
            </a:tbl>
          </a:graphicData>
        </a:graphic>
      </p:graphicFrame>
      <p:sp>
        <p:nvSpPr>
          <p:cNvPr id="5" name="Rectangle 4"/>
          <p:cNvSpPr/>
          <p:nvPr/>
        </p:nvSpPr>
        <p:spPr>
          <a:xfrm>
            <a:off x="1225986" y="4309412"/>
            <a:ext cx="9738359" cy="2031325"/>
          </a:xfrm>
          <a:prstGeom prst="rect">
            <a:avLst/>
          </a:prstGeom>
        </p:spPr>
        <p:txBody>
          <a:bodyPr wrap="square">
            <a:spAutoFit/>
          </a:bodyPr>
          <a:lstStyle/>
          <a:p>
            <a:pPr marL="285750" indent="-285750">
              <a:buClr>
                <a:srgbClr val="FF0000"/>
              </a:buClr>
              <a:buFont typeface="Wingdings" panose="05000000000000000000" pitchFamily="2" charset="2"/>
              <a:buChar char="Ø"/>
            </a:pPr>
            <a:r>
              <a:rPr lang="en-US" dirty="0"/>
              <a:t>MSDND is useful to model attacks where the goal is to hide critical information from an operator rather than to steal information.</a:t>
            </a:r>
          </a:p>
          <a:p>
            <a:pPr marL="285750" indent="-285750">
              <a:lnSpc>
                <a:spcPct val="150000"/>
              </a:lnSpc>
              <a:buClr>
                <a:srgbClr val="FF0000"/>
              </a:buClr>
              <a:buFont typeface="Wingdings" panose="05000000000000000000" pitchFamily="2" charset="2"/>
              <a:buChar char="Ø"/>
            </a:pPr>
            <a:r>
              <a:rPr lang="en-US" dirty="0"/>
              <a:t>If a System is </a:t>
            </a:r>
            <a:r>
              <a:rPr lang="en-US" b="1" dirty="0"/>
              <a:t>MSDND</a:t>
            </a:r>
            <a:r>
              <a:rPr lang="en-US" dirty="0"/>
              <a:t> secure- It is </a:t>
            </a:r>
            <a:r>
              <a:rPr lang="en-US" b="1" dirty="0"/>
              <a:t>BAD </a:t>
            </a:r>
            <a:r>
              <a:rPr lang="en-US" dirty="0"/>
              <a:t>for the system</a:t>
            </a:r>
          </a:p>
          <a:p>
            <a:pPr marL="285750" indent="-285750">
              <a:lnSpc>
                <a:spcPct val="150000"/>
              </a:lnSpc>
              <a:buClr>
                <a:srgbClr val="FF0000"/>
              </a:buClr>
              <a:buFont typeface="Wingdings" panose="05000000000000000000" pitchFamily="2" charset="2"/>
              <a:buChar char="Ø"/>
            </a:pPr>
            <a:r>
              <a:rPr lang="en-US" dirty="0"/>
              <a:t>If a System is </a:t>
            </a:r>
            <a:r>
              <a:rPr lang="en-US" b="1" dirty="0"/>
              <a:t>Not MSDND </a:t>
            </a:r>
            <a:r>
              <a:rPr lang="en-US" dirty="0"/>
              <a:t>secure- It is </a:t>
            </a:r>
            <a:r>
              <a:rPr lang="en-US" b="1" dirty="0"/>
              <a:t>GOOD</a:t>
            </a:r>
            <a:r>
              <a:rPr lang="en-US" dirty="0"/>
              <a:t> for the system</a:t>
            </a:r>
          </a:p>
          <a:p>
            <a:pPr marL="285750" indent="-285750">
              <a:buClr>
                <a:srgbClr val="FF0000"/>
              </a:buClr>
              <a:buFont typeface="Wingdings" panose="05000000000000000000" pitchFamily="2" charset="2"/>
              <a:buChar char="Ø"/>
            </a:pPr>
            <a:r>
              <a:rPr lang="en-US" dirty="0"/>
              <a:t>A system without any MSDND secure information ﬂows between the CPS and cyber monitors has fewer weaknesses which can be exploited.</a:t>
            </a:r>
          </a:p>
        </p:txBody>
      </p:sp>
      <p:graphicFrame>
        <p:nvGraphicFramePr>
          <p:cNvPr id="6" name="Table 5"/>
          <p:cNvGraphicFramePr>
            <a:graphicFrameLocks noGrp="1"/>
          </p:cNvGraphicFramePr>
          <p:nvPr>
            <p:extLst>
              <p:ext uri="{D42A27DB-BD31-4B8C-83A1-F6EECF244321}">
                <p14:modId xmlns:p14="http://schemas.microsoft.com/office/powerpoint/2010/main" val="3457257202"/>
              </p:ext>
            </p:extLst>
          </p:nvPr>
        </p:nvGraphicFramePr>
        <p:xfrm>
          <a:off x="1581911" y="3738331"/>
          <a:ext cx="7936300" cy="434340"/>
        </p:xfrm>
        <a:graphic>
          <a:graphicData uri="http://schemas.openxmlformats.org/drawingml/2006/table">
            <a:tbl>
              <a:tblPr>
                <a:tableStyleId>{22838BEF-8BB2-4498-84A7-C5851F593DF1}</a:tableStyleId>
              </a:tblPr>
              <a:tblGrid>
                <a:gridCol w="1919709">
                  <a:extLst>
                    <a:ext uri="{9D8B030D-6E8A-4147-A177-3AD203B41FA5}">
                      <a16:colId xmlns:a16="http://schemas.microsoft.com/office/drawing/2014/main" xmlns="" val="20000"/>
                    </a:ext>
                  </a:extLst>
                </a:gridCol>
                <a:gridCol w="2805032">
                  <a:extLst>
                    <a:ext uri="{9D8B030D-6E8A-4147-A177-3AD203B41FA5}">
                      <a16:colId xmlns:a16="http://schemas.microsoft.com/office/drawing/2014/main" xmlns="" val="20001"/>
                    </a:ext>
                  </a:extLst>
                </a:gridCol>
                <a:gridCol w="1491627">
                  <a:extLst>
                    <a:ext uri="{9D8B030D-6E8A-4147-A177-3AD203B41FA5}">
                      <a16:colId xmlns:a16="http://schemas.microsoft.com/office/drawing/2014/main" xmlns="" val="20002"/>
                    </a:ext>
                  </a:extLst>
                </a:gridCol>
                <a:gridCol w="1719932">
                  <a:extLst>
                    <a:ext uri="{9D8B030D-6E8A-4147-A177-3AD203B41FA5}">
                      <a16:colId xmlns:a16="http://schemas.microsoft.com/office/drawing/2014/main" xmlns="" val="20003"/>
                    </a:ext>
                  </a:extLst>
                </a:gridCol>
              </a:tblGrid>
              <a:tr h="327619">
                <a:tc>
                  <a:txBody>
                    <a:bodyPr/>
                    <a:lstStyle/>
                    <a:p>
                      <a:pPr algn="l" fontAlgn="b"/>
                      <a:r>
                        <a:rPr lang="en-US" sz="1400" b="0" u="none" strike="noStrike" dirty="0">
                          <a:effectLst/>
                        </a:rPr>
                        <a:t>Temperature path</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temperature with in range with</a:t>
                      </a:r>
                      <a:r>
                        <a:rPr lang="en-US" sz="1400" b="0" u="none" strike="noStrike" baseline="0" dirty="0">
                          <a:effectLst/>
                        </a:rPr>
                        <a:t> Invariant in place.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Not</a:t>
                      </a:r>
                      <a:r>
                        <a:rPr lang="en-US" sz="1400" b="0" u="none" strike="noStrike" baseline="0" dirty="0">
                          <a:effectLst/>
                        </a:rPr>
                        <a:t> </a:t>
                      </a:r>
                      <a:r>
                        <a:rPr lang="en-US" sz="1400" b="0" u="none" strike="noStrike" dirty="0">
                          <a:effectLst/>
                        </a:rPr>
                        <a:t>MSDND secure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u="none" strike="noStrike" dirty="0">
                          <a:effectLst/>
                        </a:rPr>
                        <a:t>Good for the plant, threat can be</a:t>
                      </a:r>
                      <a:r>
                        <a:rPr lang="en-US" sz="1400" b="0" u="none" strike="noStrike" baseline="0" dirty="0">
                          <a:effectLst/>
                        </a:rPr>
                        <a:t> detected</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387293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p>
        </p:txBody>
      </p:sp>
      <p:sp>
        <p:nvSpPr>
          <p:cNvPr id="3" name="Content Placeholder 2"/>
          <p:cNvSpPr>
            <a:spLocks noGrp="1"/>
          </p:cNvSpPr>
          <p:nvPr>
            <p:ph idx="1"/>
          </p:nvPr>
        </p:nvSpPr>
        <p:spPr/>
        <p:txBody>
          <a:bodyPr/>
          <a:lstStyle/>
          <a:p>
            <a:pPr>
              <a:buClr>
                <a:srgbClr val="FF0000"/>
              </a:buClr>
              <a:buFont typeface="Wingdings" panose="05000000000000000000" pitchFamily="2" charset="2"/>
              <a:buChar char="Ø"/>
            </a:pPr>
            <a:r>
              <a:rPr lang="en-US" dirty="0"/>
              <a:t>can MSDND be extended and applied to the connected processing units.</a:t>
            </a:r>
          </a:p>
          <a:p>
            <a:pPr>
              <a:buClr>
                <a:srgbClr val="FF0000"/>
              </a:buClr>
              <a:buFont typeface="Wingdings" panose="05000000000000000000" pitchFamily="2" charset="2"/>
              <a:buChar char="Ø"/>
            </a:pPr>
            <a:r>
              <a:rPr lang="en-US" dirty="0"/>
              <a:t>effect of a single attack on all other connected processing units.</a:t>
            </a:r>
          </a:p>
          <a:p>
            <a:pPr>
              <a:buClr>
                <a:srgbClr val="FF0000"/>
              </a:buClr>
              <a:buFont typeface="Wingdings" panose="05000000000000000000" pitchFamily="2" charset="2"/>
              <a:buChar char="Ø"/>
            </a:pPr>
            <a:r>
              <a:rPr lang="en-US" dirty="0"/>
              <a:t>to detect the easiest information path that an attacker can disrupt to have maximum impact and how to counter such attacks.</a:t>
            </a:r>
          </a:p>
        </p:txBody>
      </p:sp>
    </p:spTree>
    <p:extLst>
      <p:ext uri="{BB962C8B-B14F-4D97-AF65-F5344CB8AC3E}">
        <p14:creationId xmlns:p14="http://schemas.microsoft.com/office/powerpoint/2010/main" val="4208525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half" idx="2"/>
          </p:nvPr>
        </p:nvSpPr>
        <p:spPr>
          <a:xfrm>
            <a:off x="1050471" y="5241046"/>
            <a:ext cx="4996543" cy="1463040"/>
          </a:xfrm>
        </p:spPr>
        <p:txBody>
          <a:bodyPr>
            <a:normAutofit lnSpcReduction="10000"/>
          </a:bodyPr>
          <a:lstStyle/>
          <a:p>
            <a:r>
              <a:rPr lang="en-US" dirty="0"/>
              <a:t>Prakash Rao Dunaka and Bruce </a:t>
            </a:r>
            <a:r>
              <a:rPr lang="en-US" dirty="0" smtClean="0"/>
              <a:t>McMillin</a:t>
            </a:r>
          </a:p>
          <a:p>
            <a:r>
              <a:rPr lang="en-US" dirty="0" smtClean="0"/>
              <a:t>Department of Computer Science</a:t>
            </a:r>
          </a:p>
          <a:p>
            <a:r>
              <a:rPr lang="en-US" dirty="0" smtClean="0"/>
              <a:t>Missouri University of Science and Technology</a:t>
            </a:r>
          </a:p>
          <a:p>
            <a:r>
              <a:rPr lang="en-US" dirty="0" smtClean="0"/>
              <a:t>Rolla, MO  65401 USA</a:t>
            </a:r>
          </a:p>
          <a:p>
            <a:r>
              <a:rPr lang="en-US" dirty="0" smtClean="0">
                <a:hlinkClick r:id="rId2"/>
              </a:rPr>
              <a:t>ff@mst.edu</a:t>
            </a:r>
            <a:r>
              <a:rPr lang="en-US" dirty="0" smtClean="0"/>
              <a:t>, +1573-341-6435</a:t>
            </a:r>
            <a:endParaRPr lang="en-US" dirty="0"/>
          </a:p>
        </p:txBody>
      </p:sp>
      <p:pic>
        <p:nvPicPr>
          <p:cNvPr id="7" name="Picture Placeholder 6"/>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21670" b="21670"/>
          <a:stretch>
            <a:fillRect/>
          </a:stretch>
        </p:blipFill>
        <p:spPr>
          <a:xfrm>
            <a:off x="2068286" y="1548323"/>
            <a:ext cx="9467523" cy="3551209"/>
          </a:xfrm>
        </p:spPr>
      </p:pic>
      <p:sp>
        <p:nvSpPr>
          <p:cNvPr id="5" name="Text Placeholder 5"/>
          <p:cNvSpPr txBox="1">
            <a:spLocks/>
          </p:cNvSpPr>
          <p:nvPr/>
        </p:nvSpPr>
        <p:spPr>
          <a:xfrm>
            <a:off x="195943" y="86746"/>
            <a:ext cx="11702143" cy="2923154"/>
          </a:xfrm>
          <a:prstGeom prst="rect">
            <a:avLst/>
          </a:prstGeom>
        </p:spPr>
        <p:txBody>
          <a:bodyPr vert="horz" lIns="91440" tIns="45720" rIns="91440" bIns="45720" rtlCol="0" anchor="ctr">
            <a:normAutofit/>
          </a:bodyPr>
          <a:lstStyle>
            <a:defPPr>
              <a:defRPr lang="en-US"/>
            </a:defPPr>
            <a:lvl1pPr marL="0" indent="0" algn="l" defTabSz="914400" rtl="0" eaLnBrk="1" latinLnBrk="0" hangingPunct="1">
              <a:lnSpc>
                <a:spcPct val="100000"/>
              </a:lnSpc>
              <a:buNone/>
              <a:defRPr sz="5000" b="0" i="0" kern="1200" baseline="0">
                <a:solidFill>
                  <a:srgbClr val="509E2F"/>
                </a:solidFill>
                <a:latin typeface="Orgon Slab Medium"/>
                <a:ea typeface="+mn-ea"/>
                <a:cs typeface="Orgon Slab Medium"/>
              </a:defRPr>
            </a:lvl1pPr>
            <a:lvl2pPr marL="457200" indent="0" algn="l" defTabSz="914400" rtl="0" eaLnBrk="1" latinLnBrk="0" hangingPunct="1">
              <a:buNone/>
              <a:defRPr sz="1800" b="0" i="0" kern="1200">
                <a:solidFill>
                  <a:srgbClr val="E8D3A2"/>
                </a:solidFill>
                <a:latin typeface="Encode Sans Normal Black"/>
                <a:ea typeface="+mn-ea"/>
                <a:cs typeface="Encode Sans Normal Black"/>
              </a:defRPr>
            </a:lvl2pPr>
            <a:lvl3pPr marL="914400" indent="0" algn="l" defTabSz="914400" rtl="0" eaLnBrk="1" latinLnBrk="0" hangingPunct="1">
              <a:buNone/>
              <a:defRPr sz="1800" b="0" i="0" kern="1200">
                <a:solidFill>
                  <a:srgbClr val="E8D3A2"/>
                </a:solidFill>
                <a:latin typeface="Encode Sans Normal Black"/>
                <a:ea typeface="+mn-ea"/>
                <a:cs typeface="Encode Sans Normal Black"/>
              </a:defRPr>
            </a:lvl3pPr>
            <a:lvl4pPr marL="1371600" indent="0" algn="l" defTabSz="914400" rtl="0" eaLnBrk="1" latinLnBrk="0" hangingPunct="1">
              <a:buNone/>
              <a:defRPr sz="1800" b="0" i="0" kern="1200">
                <a:solidFill>
                  <a:srgbClr val="E8D3A2"/>
                </a:solidFill>
                <a:latin typeface="Encode Sans Normal Black"/>
                <a:ea typeface="+mn-ea"/>
                <a:cs typeface="Encode Sans Normal Black"/>
              </a:defRPr>
            </a:lvl4pPr>
            <a:lvl5pPr marL="1828800" indent="0" algn="l" defTabSz="914400" rtl="0" eaLnBrk="1" latinLnBrk="0" hangingPunct="1">
              <a:buNone/>
              <a:defRPr sz="1800" b="0" i="0" kern="1200">
                <a:solidFill>
                  <a:srgbClr val="E8D3A2"/>
                </a:solidFill>
                <a:latin typeface="Encode Sans Normal Black"/>
                <a:ea typeface="+mn-ea"/>
                <a:cs typeface="Encode Sans Normal Black"/>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Cyber-Physical Security of A Chemical Plant</a:t>
            </a:r>
            <a:endParaRPr lang="en-US" dirty="0"/>
          </a:p>
        </p:txBody>
      </p:sp>
    </p:spTree>
    <p:extLst>
      <p:ext uri="{BB962C8B-B14F-4D97-AF65-F5344CB8AC3E}">
        <p14:creationId xmlns:p14="http://schemas.microsoft.com/office/powerpoint/2010/main" val="336423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Security Important?</a:t>
            </a:r>
          </a:p>
        </p:txBody>
      </p:sp>
      <p:sp>
        <p:nvSpPr>
          <p:cNvPr id="3" name="Content Placeholder 2"/>
          <p:cNvSpPr>
            <a:spLocks noGrp="1"/>
          </p:cNvSpPr>
          <p:nvPr>
            <p:ph idx="1"/>
          </p:nvPr>
        </p:nvSpPr>
        <p:spPr/>
        <p:txBody>
          <a:bodyPr/>
          <a:lstStyle/>
          <a:p>
            <a:pPr lvl="0">
              <a:buClr>
                <a:srgbClr val="FF0000"/>
              </a:buClr>
              <a:buFont typeface="Wingdings" panose="05000000000000000000" pitchFamily="2" charset="2"/>
              <a:buChar char="Ø"/>
            </a:pPr>
            <a:r>
              <a:rPr lang="en-US" dirty="0" smtClean="0"/>
              <a:t>Integrity (safety, product quality, financial loss)</a:t>
            </a:r>
            <a:endParaRPr lang="en-US" dirty="0"/>
          </a:p>
          <a:p>
            <a:pPr lvl="0">
              <a:buClr>
                <a:srgbClr val="FF0000"/>
              </a:buClr>
              <a:buFont typeface="Wingdings" panose="05000000000000000000" pitchFamily="2" charset="2"/>
              <a:buChar char="Ø"/>
            </a:pPr>
            <a:r>
              <a:rPr lang="en-US" dirty="0" smtClean="0"/>
              <a:t>Confidentiality (design </a:t>
            </a:r>
            <a:r>
              <a:rPr lang="en-US" dirty="0"/>
              <a:t>documents, formulas and  manufacturing process)</a:t>
            </a:r>
          </a:p>
          <a:p>
            <a:endParaRPr lang="en-US" dirty="0"/>
          </a:p>
        </p:txBody>
      </p:sp>
    </p:spTree>
    <p:extLst>
      <p:ext uri="{BB962C8B-B14F-4D97-AF65-F5344CB8AC3E}">
        <p14:creationId xmlns:p14="http://schemas.microsoft.com/office/powerpoint/2010/main" val="186729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address security?</a:t>
            </a:r>
          </a:p>
        </p:txBody>
      </p:sp>
      <p:sp>
        <p:nvSpPr>
          <p:cNvPr id="3" name="Content Placeholder 2"/>
          <p:cNvSpPr>
            <a:spLocks noGrp="1"/>
          </p:cNvSpPr>
          <p:nvPr>
            <p:ph idx="1"/>
          </p:nvPr>
        </p:nvSpPr>
        <p:spPr/>
        <p:txBody>
          <a:bodyPr/>
          <a:lstStyle/>
          <a:p>
            <a:r>
              <a:rPr lang="en-US" dirty="0"/>
              <a:t>By developing effective security models.</a:t>
            </a:r>
          </a:p>
          <a:p>
            <a:r>
              <a:rPr lang="en-US" dirty="0"/>
              <a:t>By examining stuxnet-like attacks and their impact.</a:t>
            </a:r>
          </a:p>
          <a:p>
            <a:r>
              <a:rPr lang="en-US" dirty="0"/>
              <a:t>Security models will be addressing the potential and limitations of an attack.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861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Non-deducibility</a:t>
            </a:r>
            <a:endParaRPr lang="en-US" dirty="0"/>
          </a:p>
        </p:txBody>
      </p:sp>
      <p:sp>
        <p:nvSpPr>
          <p:cNvPr id="3" name="Content Placeholder 2"/>
          <p:cNvSpPr>
            <a:spLocks noGrp="1"/>
          </p:cNvSpPr>
          <p:nvPr>
            <p:ph idx="1"/>
          </p:nvPr>
        </p:nvSpPr>
        <p:spPr/>
        <p:txBody>
          <a:bodyPr/>
          <a:lstStyle/>
          <a:p>
            <a:r>
              <a:rPr lang="en-US" dirty="0" smtClean="0"/>
              <a:t>Non-deducibility </a:t>
            </a:r>
          </a:p>
          <a:p>
            <a:pPr lvl="1"/>
            <a:r>
              <a:rPr lang="en-US" dirty="0" smtClean="0"/>
              <a:t>Good?</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r>
              <a:rPr lang="en-US" dirty="0" smtClean="0"/>
              <a:t>- Bad?</a:t>
            </a:r>
          </a:p>
        </p:txBody>
      </p:sp>
      <p:grpSp>
        <p:nvGrpSpPr>
          <p:cNvPr id="4" name="Group 31"/>
          <p:cNvGrpSpPr/>
          <p:nvPr/>
        </p:nvGrpSpPr>
        <p:grpSpPr>
          <a:xfrm>
            <a:off x="6705600" y="1716292"/>
            <a:ext cx="3276600" cy="2133600"/>
            <a:chOff x="4648200" y="2215253"/>
            <a:chExt cx="3810000" cy="2432947"/>
          </a:xfrm>
        </p:grpSpPr>
        <p:grpSp>
          <p:nvGrpSpPr>
            <p:cNvPr id="5" name="Group 33"/>
            <p:cNvGrpSpPr/>
            <p:nvPr/>
          </p:nvGrpSpPr>
          <p:grpSpPr>
            <a:xfrm>
              <a:off x="4648200" y="2215253"/>
              <a:ext cx="3581400" cy="1213749"/>
              <a:chOff x="4409997" y="3434452"/>
              <a:chExt cx="3807033" cy="1289778"/>
            </a:xfrm>
          </p:grpSpPr>
          <p:grpSp>
            <p:nvGrpSpPr>
              <p:cNvPr id="14" name="Group 42"/>
              <p:cNvGrpSpPr/>
              <p:nvPr/>
            </p:nvGrpSpPr>
            <p:grpSpPr>
              <a:xfrm>
                <a:off x="4977002" y="3434452"/>
                <a:ext cx="3240028" cy="1289778"/>
                <a:chOff x="4977002" y="3434452"/>
                <a:chExt cx="3240028" cy="1289778"/>
              </a:xfrm>
            </p:grpSpPr>
            <p:sp>
              <p:nvSpPr>
                <p:cNvPr id="16" name="Cloud 15"/>
                <p:cNvSpPr/>
                <p:nvPr/>
              </p:nvSpPr>
              <p:spPr>
                <a:xfrm>
                  <a:off x="4977002" y="3905204"/>
                  <a:ext cx="3240028" cy="819026"/>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5" descr="C:\Program Files\Microsoft Office\MEDIA\CAGCAT10\j0199549.wmf"/>
                <p:cNvPicPr>
                  <a:picLocks noChangeAspect="1" noChangeArrowheads="1"/>
                </p:cNvPicPr>
                <p:nvPr/>
              </p:nvPicPr>
              <p:blipFill>
                <a:blip r:embed="rId2" cstate="screen">
                  <a:clrChange>
                    <a:clrFrom>
                      <a:srgbClr val="FFC400"/>
                    </a:clrFrom>
                    <a:clrTo>
                      <a:srgbClr val="FFC400">
                        <a:alpha val="0"/>
                      </a:srgbClr>
                    </a:clrTo>
                  </a:clrChange>
                  <a:duotone>
                    <a:schemeClr val="accent2">
                      <a:shade val="45000"/>
                      <a:satMod val="135000"/>
                    </a:schemeClr>
                    <a:prstClr val="white"/>
                  </a:duotone>
                </a:blip>
                <a:srcRect/>
                <a:stretch>
                  <a:fillRect/>
                </a:stretch>
              </p:blipFill>
              <p:spPr bwMode="auto">
                <a:xfrm>
                  <a:off x="6776356" y="3434452"/>
                  <a:ext cx="988922" cy="1062246"/>
                </a:xfrm>
                <a:prstGeom prst="rect">
                  <a:avLst/>
                </a:prstGeom>
                <a:noFill/>
              </p:spPr>
            </p:pic>
            <p:pic>
              <p:nvPicPr>
                <p:cNvPr id="18" name="Picture 6" descr="C:\Users\Thanushka\AppData\Local\Microsoft\Windows\Temporary Internet Files\Content.IE5\L2HAQ0P8\MCj02927300000[1].wmf"/>
                <p:cNvPicPr>
                  <a:picLocks noChangeAspect="1" noChangeArrowheads="1"/>
                </p:cNvPicPr>
                <p:nvPr/>
              </p:nvPicPr>
              <p:blipFill>
                <a:blip r:embed="rId3" cstate="screen">
                  <a:clrChange>
                    <a:clrFrom>
                      <a:srgbClr val="AFE2AF"/>
                    </a:clrFrom>
                    <a:clrTo>
                      <a:srgbClr val="AFE2AF">
                        <a:alpha val="0"/>
                      </a:srgbClr>
                    </a:clrTo>
                  </a:clrChange>
                  <a:duotone>
                    <a:schemeClr val="accent2">
                      <a:shade val="45000"/>
                      <a:satMod val="135000"/>
                    </a:schemeClr>
                    <a:prstClr val="white"/>
                  </a:duotone>
                </a:blip>
                <a:srcRect/>
                <a:stretch>
                  <a:fillRect/>
                </a:stretch>
              </p:blipFill>
              <p:spPr bwMode="auto">
                <a:xfrm flipH="1">
                  <a:off x="5467091" y="3579526"/>
                  <a:ext cx="1408388" cy="1012942"/>
                </a:xfrm>
                <a:prstGeom prst="rect">
                  <a:avLst/>
                </a:prstGeom>
                <a:noFill/>
              </p:spPr>
            </p:pic>
          </p:grpSp>
          <p:sp>
            <p:nvSpPr>
              <p:cNvPr id="15" name="TextBox 14"/>
              <p:cNvSpPr txBox="1"/>
              <p:nvPr/>
            </p:nvSpPr>
            <p:spPr>
              <a:xfrm>
                <a:off x="4409997" y="3671577"/>
                <a:ext cx="1828800" cy="372942"/>
              </a:xfrm>
              <a:prstGeom prst="rect">
                <a:avLst/>
              </a:prstGeom>
              <a:noFill/>
            </p:spPr>
            <p:txBody>
              <a:bodyPr wrap="square" rtlCol="0">
                <a:spAutoFit/>
              </a:bodyPr>
              <a:lstStyle/>
              <a:p>
                <a:r>
                  <a:rPr lang="en-US" sz="1400" b="1" dirty="0">
                    <a:solidFill>
                      <a:schemeClr val="accent6">
                        <a:lumMod val="75000"/>
                      </a:schemeClr>
                    </a:solidFill>
                  </a:rPr>
                  <a:t>Secure Domain</a:t>
                </a:r>
                <a:endParaRPr lang="en-US" sz="1400" b="1" dirty="0">
                  <a:solidFill>
                    <a:schemeClr val="accent6">
                      <a:lumMod val="75000"/>
                    </a:schemeClr>
                  </a:solidFill>
                </a:endParaRPr>
              </a:p>
            </p:txBody>
          </p:sp>
        </p:grpSp>
        <p:grpSp>
          <p:nvGrpSpPr>
            <p:cNvPr id="6" name="Group 34"/>
            <p:cNvGrpSpPr/>
            <p:nvPr/>
          </p:nvGrpSpPr>
          <p:grpSpPr>
            <a:xfrm>
              <a:off x="4876800" y="2895600"/>
              <a:ext cx="3581400" cy="1267171"/>
              <a:chOff x="4602163" y="4114800"/>
              <a:chExt cx="4770437" cy="2757488"/>
            </a:xfrm>
          </p:grpSpPr>
          <p:pic>
            <p:nvPicPr>
              <p:cNvPr id="12" name="Picture 7" descr="C:\Users\Thanushka\AppData\Local\Microsoft\Windows\Temporary Internet Files\Content.IE5\SNBV8QKD\MCj04412880000[1].png"/>
              <p:cNvPicPr>
                <a:picLocks noChangeAspect="1" noChangeArrowheads="1"/>
              </p:cNvPicPr>
              <p:nvPr/>
            </p:nvPicPr>
            <p:blipFill>
              <a:blip r:embed="rId4" cstate="screen"/>
              <a:srcRect/>
              <a:stretch>
                <a:fillRect/>
              </a:stretch>
            </p:blipFill>
            <p:spPr bwMode="auto">
              <a:xfrm>
                <a:off x="4602163" y="4129088"/>
                <a:ext cx="2743200" cy="2743200"/>
              </a:xfrm>
              <a:prstGeom prst="rect">
                <a:avLst/>
              </a:prstGeom>
              <a:noFill/>
            </p:spPr>
          </p:pic>
          <p:pic>
            <p:nvPicPr>
              <p:cNvPr id="13" name="Picture 7" descr="C:\Users\Thanushka\AppData\Local\Microsoft\Windows\Temporary Internet Files\Content.IE5\SNBV8QKD\MCj04412880000[1].png"/>
              <p:cNvPicPr>
                <a:picLocks noChangeAspect="1" noChangeArrowheads="1"/>
              </p:cNvPicPr>
              <p:nvPr/>
            </p:nvPicPr>
            <p:blipFill>
              <a:blip r:embed="rId4" cstate="screen"/>
              <a:srcRect/>
              <a:stretch>
                <a:fillRect/>
              </a:stretch>
            </p:blipFill>
            <p:spPr bwMode="auto">
              <a:xfrm>
                <a:off x="6629400" y="4114800"/>
                <a:ext cx="2743200" cy="2743200"/>
              </a:xfrm>
              <a:prstGeom prst="rect">
                <a:avLst/>
              </a:prstGeom>
              <a:noFill/>
            </p:spPr>
          </p:pic>
        </p:grpSp>
        <p:grpSp>
          <p:nvGrpSpPr>
            <p:cNvPr id="7" name="Group 35"/>
            <p:cNvGrpSpPr/>
            <p:nvPr/>
          </p:nvGrpSpPr>
          <p:grpSpPr>
            <a:xfrm>
              <a:off x="5302387" y="3644285"/>
              <a:ext cx="2805699" cy="1003915"/>
              <a:chOff x="5638800" y="5486400"/>
              <a:chExt cx="2982463" cy="1066800"/>
            </a:xfrm>
          </p:grpSpPr>
          <p:grpSp>
            <p:nvGrpSpPr>
              <p:cNvPr id="8" name="Group 36"/>
              <p:cNvGrpSpPr/>
              <p:nvPr/>
            </p:nvGrpSpPr>
            <p:grpSpPr>
              <a:xfrm>
                <a:off x="5638800" y="5486400"/>
                <a:ext cx="1752600" cy="1066800"/>
                <a:chOff x="5638800" y="5486400"/>
                <a:chExt cx="1752600" cy="1066800"/>
              </a:xfrm>
            </p:grpSpPr>
            <p:sp>
              <p:nvSpPr>
                <p:cNvPr id="10" name="Cloud 9"/>
                <p:cNvSpPr/>
                <p:nvPr/>
              </p:nvSpPr>
              <p:spPr>
                <a:xfrm>
                  <a:off x="5638800" y="5486400"/>
                  <a:ext cx="1752600" cy="83820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Users\Thanushka\AppData\Local\Microsoft\Windows\Temporary Internet Files\Content.IE5\ZMSM80OG\MCj04344110000[1].wmf"/>
                <p:cNvPicPr>
                  <a:picLocks noChangeAspect="1" noChangeArrowheads="1"/>
                </p:cNvPicPr>
                <p:nvPr/>
              </p:nvPicPr>
              <p:blipFill>
                <a:blip r:embed="rId5" cstate="screen">
                  <a:duotone>
                    <a:schemeClr val="accent3">
                      <a:shade val="45000"/>
                      <a:satMod val="135000"/>
                    </a:schemeClr>
                    <a:prstClr val="white"/>
                  </a:duotone>
                </a:blip>
                <a:srcRect/>
                <a:stretch>
                  <a:fillRect/>
                </a:stretch>
              </p:blipFill>
              <p:spPr bwMode="auto">
                <a:xfrm>
                  <a:off x="6138333" y="5562600"/>
                  <a:ext cx="880534" cy="990600"/>
                </a:xfrm>
                <a:prstGeom prst="rect">
                  <a:avLst/>
                </a:prstGeom>
                <a:noFill/>
              </p:spPr>
            </p:pic>
          </p:grpSp>
          <p:sp>
            <p:nvSpPr>
              <p:cNvPr id="9" name="TextBox 8"/>
              <p:cNvSpPr txBox="1"/>
              <p:nvPr/>
            </p:nvSpPr>
            <p:spPr>
              <a:xfrm>
                <a:off x="7021063" y="6073191"/>
                <a:ext cx="1600200" cy="261060"/>
              </a:xfrm>
              <a:prstGeom prst="rect">
                <a:avLst/>
              </a:prstGeom>
              <a:noFill/>
            </p:spPr>
            <p:txBody>
              <a:bodyPr wrap="square" lIns="0" tIns="0" rIns="0" bIns="0" rtlCol="0" anchor="ctr" anchorCtr="1">
                <a:spAutoFit/>
              </a:bodyPr>
              <a:lstStyle/>
              <a:p>
                <a:r>
                  <a:rPr lang="en-US" sz="1400" b="1" dirty="0">
                    <a:solidFill>
                      <a:schemeClr val="accent6">
                        <a:lumMod val="75000"/>
                      </a:schemeClr>
                    </a:solidFill>
                  </a:rPr>
                  <a:t>Open Domain</a:t>
                </a:r>
                <a:endParaRPr lang="en-US" sz="1400" b="1" dirty="0">
                  <a:solidFill>
                    <a:schemeClr val="accent6">
                      <a:lumMod val="75000"/>
                    </a:schemeClr>
                  </a:solidFill>
                </a:endParaRPr>
              </a:p>
            </p:txBody>
          </p:sp>
        </p:grpSp>
      </p:grpSp>
      <p:grpSp>
        <p:nvGrpSpPr>
          <p:cNvPr id="19" name="Group 31"/>
          <p:cNvGrpSpPr/>
          <p:nvPr/>
        </p:nvGrpSpPr>
        <p:grpSpPr>
          <a:xfrm>
            <a:off x="6746416" y="4330927"/>
            <a:ext cx="3276600" cy="2133600"/>
            <a:chOff x="4648200" y="2215253"/>
            <a:chExt cx="3810000" cy="2432947"/>
          </a:xfrm>
        </p:grpSpPr>
        <p:grpSp>
          <p:nvGrpSpPr>
            <p:cNvPr id="20" name="Group 33"/>
            <p:cNvGrpSpPr/>
            <p:nvPr/>
          </p:nvGrpSpPr>
          <p:grpSpPr>
            <a:xfrm>
              <a:off x="4648200" y="2215253"/>
              <a:ext cx="3581400" cy="1213749"/>
              <a:chOff x="4409997" y="3434452"/>
              <a:chExt cx="3807033" cy="1289778"/>
            </a:xfrm>
          </p:grpSpPr>
          <p:grpSp>
            <p:nvGrpSpPr>
              <p:cNvPr id="29" name="Group 42"/>
              <p:cNvGrpSpPr/>
              <p:nvPr/>
            </p:nvGrpSpPr>
            <p:grpSpPr>
              <a:xfrm>
                <a:off x="4977002" y="3434452"/>
                <a:ext cx="3240028" cy="1289778"/>
                <a:chOff x="4977002" y="3434452"/>
                <a:chExt cx="3240028" cy="1289778"/>
              </a:xfrm>
            </p:grpSpPr>
            <p:sp>
              <p:nvSpPr>
                <p:cNvPr id="31" name="Cloud 30"/>
                <p:cNvSpPr/>
                <p:nvPr/>
              </p:nvSpPr>
              <p:spPr>
                <a:xfrm>
                  <a:off x="4977002" y="3905204"/>
                  <a:ext cx="3240028" cy="819026"/>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5" descr="C:\Program Files\Microsoft Office\MEDIA\CAGCAT10\j0199549.wmf"/>
                <p:cNvPicPr>
                  <a:picLocks noChangeAspect="1" noChangeArrowheads="1"/>
                </p:cNvPicPr>
                <p:nvPr/>
              </p:nvPicPr>
              <p:blipFill>
                <a:blip r:embed="rId2" cstate="screen">
                  <a:clrChange>
                    <a:clrFrom>
                      <a:srgbClr val="FFC400"/>
                    </a:clrFrom>
                    <a:clrTo>
                      <a:srgbClr val="FFC400">
                        <a:alpha val="0"/>
                      </a:srgbClr>
                    </a:clrTo>
                  </a:clrChange>
                  <a:duotone>
                    <a:schemeClr val="accent2">
                      <a:shade val="45000"/>
                      <a:satMod val="135000"/>
                    </a:schemeClr>
                    <a:prstClr val="white"/>
                  </a:duotone>
                </a:blip>
                <a:srcRect/>
                <a:stretch>
                  <a:fillRect/>
                </a:stretch>
              </p:blipFill>
              <p:spPr bwMode="auto">
                <a:xfrm>
                  <a:off x="6776356" y="3434452"/>
                  <a:ext cx="988922" cy="1062246"/>
                </a:xfrm>
                <a:prstGeom prst="rect">
                  <a:avLst/>
                </a:prstGeom>
                <a:noFill/>
              </p:spPr>
            </p:pic>
            <p:pic>
              <p:nvPicPr>
                <p:cNvPr id="33" name="Picture 6" descr="C:\Users\Thanushka\AppData\Local\Microsoft\Windows\Temporary Internet Files\Content.IE5\L2HAQ0P8\MCj02927300000[1].wmf"/>
                <p:cNvPicPr>
                  <a:picLocks noChangeAspect="1" noChangeArrowheads="1"/>
                </p:cNvPicPr>
                <p:nvPr/>
              </p:nvPicPr>
              <p:blipFill>
                <a:blip r:embed="rId3" cstate="screen">
                  <a:clrChange>
                    <a:clrFrom>
                      <a:srgbClr val="AFE2AF"/>
                    </a:clrFrom>
                    <a:clrTo>
                      <a:srgbClr val="AFE2AF">
                        <a:alpha val="0"/>
                      </a:srgbClr>
                    </a:clrTo>
                  </a:clrChange>
                  <a:duotone>
                    <a:schemeClr val="accent2">
                      <a:shade val="45000"/>
                      <a:satMod val="135000"/>
                    </a:schemeClr>
                    <a:prstClr val="white"/>
                  </a:duotone>
                </a:blip>
                <a:srcRect/>
                <a:stretch>
                  <a:fillRect/>
                </a:stretch>
              </p:blipFill>
              <p:spPr bwMode="auto">
                <a:xfrm flipH="1">
                  <a:off x="5467091" y="3579526"/>
                  <a:ext cx="1408388" cy="1012942"/>
                </a:xfrm>
                <a:prstGeom prst="rect">
                  <a:avLst/>
                </a:prstGeom>
                <a:noFill/>
              </p:spPr>
            </p:pic>
          </p:grpSp>
          <p:sp>
            <p:nvSpPr>
              <p:cNvPr id="30" name="TextBox 29"/>
              <p:cNvSpPr txBox="1"/>
              <p:nvPr/>
            </p:nvSpPr>
            <p:spPr>
              <a:xfrm>
                <a:off x="4409997" y="3671577"/>
                <a:ext cx="1828800" cy="372942"/>
              </a:xfrm>
              <a:prstGeom prst="rect">
                <a:avLst/>
              </a:prstGeom>
              <a:noFill/>
            </p:spPr>
            <p:txBody>
              <a:bodyPr wrap="square" rtlCol="0">
                <a:spAutoFit/>
              </a:bodyPr>
              <a:lstStyle/>
              <a:p>
                <a:r>
                  <a:rPr lang="en-US" sz="1400" b="1" dirty="0">
                    <a:solidFill>
                      <a:schemeClr val="accent6">
                        <a:lumMod val="75000"/>
                      </a:schemeClr>
                    </a:solidFill>
                  </a:rPr>
                  <a:t>Open Domain</a:t>
                </a:r>
                <a:endParaRPr lang="en-US" sz="1400" b="1" dirty="0">
                  <a:solidFill>
                    <a:schemeClr val="accent6">
                      <a:lumMod val="75000"/>
                    </a:schemeClr>
                  </a:solidFill>
                </a:endParaRPr>
              </a:p>
            </p:txBody>
          </p:sp>
        </p:grpSp>
        <p:grpSp>
          <p:nvGrpSpPr>
            <p:cNvPr id="21" name="Group 34"/>
            <p:cNvGrpSpPr/>
            <p:nvPr/>
          </p:nvGrpSpPr>
          <p:grpSpPr>
            <a:xfrm>
              <a:off x="4876800" y="2895600"/>
              <a:ext cx="3581400" cy="1267171"/>
              <a:chOff x="4602163" y="4114800"/>
              <a:chExt cx="4770437" cy="2757488"/>
            </a:xfrm>
          </p:grpSpPr>
          <p:pic>
            <p:nvPicPr>
              <p:cNvPr id="27" name="Picture 7" descr="C:\Users\Thanushka\AppData\Local\Microsoft\Windows\Temporary Internet Files\Content.IE5\SNBV8QKD\MCj04412880000[1].png"/>
              <p:cNvPicPr>
                <a:picLocks noChangeAspect="1" noChangeArrowheads="1"/>
              </p:cNvPicPr>
              <p:nvPr/>
            </p:nvPicPr>
            <p:blipFill>
              <a:blip r:embed="rId4" cstate="screen"/>
              <a:srcRect/>
              <a:stretch>
                <a:fillRect/>
              </a:stretch>
            </p:blipFill>
            <p:spPr bwMode="auto">
              <a:xfrm>
                <a:off x="4602163" y="4129088"/>
                <a:ext cx="2743200" cy="2743200"/>
              </a:xfrm>
              <a:prstGeom prst="rect">
                <a:avLst/>
              </a:prstGeom>
              <a:noFill/>
            </p:spPr>
          </p:pic>
          <p:pic>
            <p:nvPicPr>
              <p:cNvPr id="28" name="Picture 7" descr="C:\Users\Thanushka\AppData\Local\Microsoft\Windows\Temporary Internet Files\Content.IE5\SNBV8QKD\MCj04412880000[1].png"/>
              <p:cNvPicPr>
                <a:picLocks noChangeAspect="1" noChangeArrowheads="1"/>
              </p:cNvPicPr>
              <p:nvPr/>
            </p:nvPicPr>
            <p:blipFill>
              <a:blip r:embed="rId4" cstate="screen"/>
              <a:srcRect/>
              <a:stretch>
                <a:fillRect/>
              </a:stretch>
            </p:blipFill>
            <p:spPr bwMode="auto">
              <a:xfrm>
                <a:off x="6629400" y="4114800"/>
                <a:ext cx="2743200" cy="2743200"/>
              </a:xfrm>
              <a:prstGeom prst="rect">
                <a:avLst/>
              </a:prstGeom>
              <a:noFill/>
            </p:spPr>
          </p:pic>
        </p:grpSp>
        <p:grpSp>
          <p:nvGrpSpPr>
            <p:cNvPr id="22" name="Group 35"/>
            <p:cNvGrpSpPr/>
            <p:nvPr/>
          </p:nvGrpSpPr>
          <p:grpSpPr>
            <a:xfrm>
              <a:off x="5302387" y="3644285"/>
              <a:ext cx="2805699" cy="1003915"/>
              <a:chOff x="5638800" y="5486400"/>
              <a:chExt cx="2982463" cy="1066800"/>
            </a:xfrm>
          </p:grpSpPr>
          <p:grpSp>
            <p:nvGrpSpPr>
              <p:cNvPr id="23" name="Group 36"/>
              <p:cNvGrpSpPr/>
              <p:nvPr/>
            </p:nvGrpSpPr>
            <p:grpSpPr>
              <a:xfrm>
                <a:off x="5638800" y="5486400"/>
                <a:ext cx="1752600" cy="1066800"/>
                <a:chOff x="5638800" y="5486400"/>
                <a:chExt cx="1752600" cy="1066800"/>
              </a:xfrm>
            </p:grpSpPr>
            <p:sp>
              <p:nvSpPr>
                <p:cNvPr id="25" name="Cloud 24"/>
                <p:cNvSpPr/>
                <p:nvPr/>
              </p:nvSpPr>
              <p:spPr>
                <a:xfrm>
                  <a:off x="5638800" y="5486400"/>
                  <a:ext cx="1752600" cy="83820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C:\Users\Thanushka\AppData\Local\Microsoft\Windows\Temporary Internet Files\Content.IE5\ZMSM80OG\MCj04344110000[1].wmf"/>
                <p:cNvPicPr>
                  <a:picLocks noChangeAspect="1" noChangeArrowheads="1"/>
                </p:cNvPicPr>
                <p:nvPr/>
              </p:nvPicPr>
              <p:blipFill>
                <a:blip r:embed="rId5" cstate="screen">
                  <a:duotone>
                    <a:schemeClr val="accent3">
                      <a:shade val="45000"/>
                      <a:satMod val="135000"/>
                    </a:schemeClr>
                    <a:prstClr val="white"/>
                  </a:duotone>
                </a:blip>
                <a:srcRect/>
                <a:stretch>
                  <a:fillRect/>
                </a:stretch>
              </p:blipFill>
              <p:spPr bwMode="auto">
                <a:xfrm>
                  <a:off x="6138333" y="5562600"/>
                  <a:ext cx="880534" cy="990600"/>
                </a:xfrm>
                <a:prstGeom prst="rect">
                  <a:avLst/>
                </a:prstGeom>
                <a:noFill/>
              </p:spPr>
            </p:pic>
          </p:grpSp>
          <p:sp>
            <p:nvSpPr>
              <p:cNvPr id="24" name="TextBox 23"/>
              <p:cNvSpPr txBox="1"/>
              <p:nvPr/>
            </p:nvSpPr>
            <p:spPr>
              <a:xfrm>
                <a:off x="7021063" y="6073191"/>
                <a:ext cx="1600200" cy="261060"/>
              </a:xfrm>
              <a:prstGeom prst="rect">
                <a:avLst/>
              </a:prstGeom>
              <a:noFill/>
            </p:spPr>
            <p:txBody>
              <a:bodyPr wrap="square" lIns="0" tIns="0" rIns="0" bIns="0" rtlCol="0" anchor="ctr" anchorCtr="1">
                <a:spAutoFit/>
              </a:bodyPr>
              <a:lstStyle/>
              <a:p>
                <a:r>
                  <a:rPr lang="en-US" sz="1400" b="1" dirty="0">
                    <a:solidFill>
                      <a:schemeClr val="accent6">
                        <a:lumMod val="75000"/>
                      </a:schemeClr>
                    </a:solidFill>
                  </a:rPr>
                  <a:t>Inside Domain</a:t>
                </a:r>
                <a:endParaRPr lang="en-US" sz="1400" b="1" dirty="0">
                  <a:solidFill>
                    <a:schemeClr val="accent6">
                      <a:lumMod val="75000"/>
                    </a:schemeClr>
                  </a:solidFill>
                </a:endParaRPr>
              </a:p>
            </p:txBody>
          </p:sp>
        </p:grpSp>
      </p:grpSp>
      <p:sp>
        <p:nvSpPr>
          <p:cNvPr id="34" name="TextBox 33"/>
          <p:cNvSpPr txBox="1"/>
          <p:nvPr/>
        </p:nvSpPr>
        <p:spPr>
          <a:xfrm>
            <a:off x="1831732" y="5926015"/>
            <a:ext cx="4774223" cy="369332"/>
          </a:xfrm>
          <a:prstGeom prst="rect">
            <a:avLst/>
          </a:prstGeom>
          <a:noFill/>
        </p:spPr>
        <p:txBody>
          <a:bodyPr wrap="square" rtlCol="0">
            <a:spAutoFit/>
          </a:bodyPr>
          <a:lstStyle/>
          <a:p>
            <a:r>
              <a:rPr lang="en-US" dirty="0"/>
              <a:t>Non-deducibility is a bidirectional model.</a:t>
            </a:r>
            <a:endParaRPr lang="en-US" dirty="0"/>
          </a:p>
        </p:txBody>
      </p:sp>
    </p:spTree>
    <p:extLst>
      <p:ext uri="{BB962C8B-B14F-4D97-AF65-F5344CB8AC3E}">
        <p14:creationId xmlns:p14="http://schemas.microsoft.com/office/powerpoint/2010/main" val="189097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Challenge</a:t>
            </a:r>
            <a:endParaRPr lang="en-US" b="1" dirty="0"/>
          </a:p>
        </p:txBody>
      </p:sp>
      <p:sp>
        <p:nvSpPr>
          <p:cNvPr id="3" name="Content Placeholder 2"/>
          <p:cNvSpPr>
            <a:spLocks noGrp="1"/>
          </p:cNvSpPr>
          <p:nvPr>
            <p:ph idx="1"/>
          </p:nvPr>
        </p:nvSpPr>
        <p:spPr/>
        <p:txBody>
          <a:bodyPr/>
          <a:lstStyle/>
          <a:p>
            <a:r>
              <a:rPr lang="en-US" dirty="0" smtClean="0"/>
              <a:t>Prevent the bad guys from seeing confidential/private information.</a:t>
            </a:r>
          </a:p>
          <a:p>
            <a:r>
              <a:rPr lang="en-US" dirty="0" smtClean="0"/>
              <a:t>Make sure the good guys can deduce that an attack is happening from the bad guys</a:t>
            </a:r>
          </a:p>
          <a:p>
            <a:r>
              <a:rPr lang="en-US" dirty="0" smtClean="0"/>
              <a:t>In a CPS</a:t>
            </a:r>
          </a:p>
          <a:p>
            <a:r>
              <a:rPr lang="en-US" dirty="0" smtClean="0"/>
              <a:t>With the same model</a:t>
            </a:r>
            <a:endParaRPr lang="en-US" dirty="0"/>
          </a:p>
        </p:txBody>
      </p:sp>
    </p:spTree>
    <p:extLst>
      <p:ext uri="{BB962C8B-B14F-4D97-AF65-F5344CB8AC3E}">
        <p14:creationId xmlns:p14="http://schemas.microsoft.com/office/powerpoint/2010/main" val="556909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Approach : Multiple Security Domain Nondeducibility ( MSDND)</a:t>
            </a:r>
          </a:p>
        </p:txBody>
      </p:sp>
      <p:sp>
        <p:nvSpPr>
          <p:cNvPr id="3" name="Content Placeholder 2"/>
          <p:cNvSpPr>
            <a:spLocks noGrp="1"/>
          </p:cNvSpPr>
          <p:nvPr>
            <p:ph idx="1"/>
          </p:nvPr>
        </p:nvSpPr>
        <p:spPr>
          <a:xfrm>
            <a:off x="741872" y="2084832"/>
            <a:ext cx="11119449" cy="4514376"/>
          </a:xfrm>
        </p:spPr>
        <p:txBody>
          <a:bodyPr>
            <a:normAutofit lnSpcReduction="10000"/>
          </a:bodyPr>
          <a:lstStyle/>
          <a:p>
            <a:pPr marL="0" indent="0">
              <a:buNone/>
            </a:pPr>
            <a:r>
              <a:rPr lang="en-US" dirty="0"/>
              <a:t>MSDND: </a:t>
            </a:r>
          </a:p>
          <a:p>
            <a:pPr marL="0" indent="0">
              <a:buNone/>
            </a:pPr>
            <a:r>
              <a:rPr lang="en-US" dirty="0"/>
              <a:t>There exists some world with a pair of states where one must be true and the other false (exclusive OR), but an entity i has no valuation function for those states. In security domain SD</a:t>
            </a:r>
            <a:r>
              <a:rPr lang="en-US" baseline="30000" dirty="0"/>
              <a:t>i</a:t>
            </a:r>
            <a:r>
              <a:rPr lang="en-US" dirty="0"/>
              <a:t>, </a:t>
            </a:r>
            <a:r>
              <a:rPr lang="en-US" i="1" dirty="0">
                <a:solidFill>
                  <a:srgbClr val="FF0000"/>
                </a:solidFill>
              </a:rPr>
              <a:t>i</a:t>
            </a:r>
            <a:r>
              <a:rPr lang="en-US" dirty="0"/>
              <a:t> simply cannot know which state is true and which is false.</a:t>
            </a:r>
          </a:p>
          <a:p>
            <a:pPr marL="0" indent="0">
              <a:buNone/>
            </a:pPr>
            <a:r>
              <a:rPr lang="en-US" dirty="0"/>
              <a:t>Mathematically,</a:t>
            </a:r>
          </a:p>
          <a:p>
            <a:r>
              <a:rPr lang="en-US" sz="2000" i="1" dirty="0"/>
              <a:t>MSDND (ES) = </a:t>
            </a:r>
            <a:r>
              <a:rPr lang="en-US" sz="2000" dirty="0"/>
              <a:t>∃</a:t>
            </a:r>
            <a:r>
              <a:rPr lang="en-US" sz="2000" i="1" dirty="0"/>
              <a:t>w </a:t>
            </a:r>
            <a:r>
              <a:rPr lang="en-US" sz="2000" dirty="0"/>
              <a:t>∈ </a:t>
            </a:r>
            <a:r>
              <a:rPr lang="en-US" sz="2000" i="1" dirty="0"/>
              <a:t>W </a:t>
            </a:r>
            <a:r>
              <a:rPr lang="en-US" sz="2000" dirty="0"/>
              <a:t>⊢ [(</a:t>
            </a:r>
            <a:r>
              <a:rPr lang="en-US" sz="2000" dirty="0" err="1"/>
              <a:t>s</a:t>
            </a:r>
            <a:r>
              <a:rPr lang="en-US" sz="2000" baseline="-25000" dirty="0" err="1"/>
              <a:t>x</a:t>
            </a:r>
            <a:r>
              <a:rPr lang="en-US" sz="2000" dirty="0"/>
              <a:t> ∧ </a:t>
            </a:r>
            <a:r>
              <a:rPr lang="en-US" sz="2000" dirty="0" err="1"/>
              <a:t>s</a:t>
            </a:r>
            <a:r>
              <a:rPr lang="en-US" sz="2000" baseline="-25000" dirty="0" err="1"/>
              <a:t>y</a:t>
            </a:r>
            <a:r>
              <a:rPr lang="en-US" sz="2000" dirty="0"/>
              <a:t>)] ∧</a:t>
            </a:r>
            <a:r>
              <a:rPr lang="en-US" sz="2000" i="1" dirty="0"/>
              <a:t> ~( </a:t>
            </a:r>
            <a:r>
              <a:rPr lang="en-US" sz="2000" dirty="0" err="1"/>
              <a:t>s</a:t>
            </a:r>
            <a:r>
              <a:rPr lang="en-US" sz="2000" baseline="-25000" dirty="0" err="1"/>
              <a:t>x</a:t>
            </a:r>
            <a:r>
              <a:rPr lang="en-US" sz="2000" dirty="0"/>
              <a:t> ∧ </a:t>
            </a:r>
            <a:r>
              <a:rPr lang="en-US" sz="2000" dirty="0" err="1"/>
              <a:t>s</a:t>
            </a:r>
            <a:r>
              <a:rPr lang="en-US" sz="2253" baseline="-25000" dirty="0" err="1"/>
              <a:t>y</a:t>
            </a:r>
            <a:r>
              <a:rPr lang="en-US" sz="2000" i="1" dirty="0"/>
              <a:t>) </a:t>
            </a:r>
            <a:r>
              <a:rPr lang="en-US" sz="2000" dirty="0"/>
              <a:t>∧ [</a:t>
            </a:r>
            <a:r>
              <a:rPr lang="en-US" sz="2000" i="1" dirty="0"/>
              <a:t>w </a:t>
            </a:r>
            <a:r>
              <a:rPr lang="en-US" sz="2000" dirty="0"/>
              <a:t>⊢( ∄</a:t>
            </a:r>
            <a:r>
              <a:rPr lang="en-US" sz="2000" i="1" dirty="0" err="1"/>
              <a:t>V</a:t>
            </a:r>
            <a:r>
              <a:rPr lang="en-US" sz="2000" baseline="-25000" dirty="0" err="1"/>
              <a:t>x</a:t>
            </a:r>
            <a:r>
              <a:rPr lang="en-US" sz="2000" i="1" baseline="30000" dirty="0" err="1"/>
              <a:t>i</a:t>
            </a:r>
            <a:r>
              <a:rPr lang="en-US" sz="2000" i="1" dirty="0"/>
              <a:t> </a:t>
            </a:r>
            <a:r>
              <a:rPr lang="en-US" sz="2000" dirty="0"/>
              <a:t>(w)∧ ∄</a:t>
            </a:r>
            <a:r>
              <a:rPr lang="en-US" sz="2000" i="1" dirty="0" err="1"/>
              <a:t>V</a:t>
            </a:r>
            <a:r>
              <a:rPr lang="en-US" sz="2000" baseline="-25000" dirty="0" err="1"/>
              <a:t>y</a:t>
            </a:r>
            <a:r>
              <a:rPr lang="en-US" sz="2000" i="1" baseline="30000" dirty="0" err="1"/>
              <a:t>i</a:t>
            </a:r>
            <a:r>
              <a:rPr lang="en-US" sz="2000" i="1" dirty="0"/>
              <a:t> </a:t>
            </a:r>
            <a:r>
              <a:rPr lang="en-US" sz="2000" dirty="0"/>
              <a:t>(w) )]</a:t>
            </a:r>
            <a:r>
              <a:rPr lang="en-US" sz="2000" i="1" dirty="0"/>
              <a:t> </a:t>
            </a:r>
            <a:endParaRPr lang="en-US" sz="2000" dirty="0"/>
          </a:p>
          <a:p>
            <a:r>
              <a:rPr lang="en-US" sz="2000" dirty="0"/>
              <a:t>An equivalent formula is </a:t>
            </a:r>
          </a:p>
          <a:p>
            <a:r>
              <a:rPr lang="en-US" sz="2000" i="1" dirty="0"/>
              <a:t>MSDND (ES) = </a:t>
            </a:r>
            <a:r>
              <a:rPr lang="en-US" sz="2000" dirty="0"/>
              <a:t>∃</a:t>
            </a:r>
            <a:r>
              <a:rPr lang="en-US" sz="2000" i="1" dirty="0"/>
              <a:t>w </a:t>
            </a:r>
            <a:r>
              <a:rPr lang="en-US" sz="2000" dirty="0"/>
              <a:t>∈ </a:t>
            </a:r>
            <a:r>
              <a:rPr lang="en-US" sz="2000" i="1" dirty="0"/>
              <a:t>W </a:t>
            </a:r>
            <a:r>
              <a:rPr lang="en-US" sz="2000" dirty="0"/>
              <a:t>⊢ [(</a:t>
            </a:r>
            <a:r>
              <a:rPr lang="en-US" sz="2000" dirty="0" err="1"/>
              <a:t>s</a:t>
            </a:r>
            <a:r>
              <a:rPr lang="en-US" sz="2000" baseline="-25000" dirty="0" err="1"/>
              <a:t>x</a:t>
            </a:r>
            <a:r>
              <a:rPr lang="en-US" sz="2000" dirty="0"/>
              <a:t>      </a:t>
            </a:r>
            <a:r>
              <a:rPr lang="en-US" sz="2000" dirty="0" err="1"/>
              <a:t>s</a:t>
            </a:r>
            <a:r>
              <a:rPr lang="en-US" sz="2000" baseline="-25000" dirty="0" err="1"/>
              <a:t>y</a:t>
            </a:r>
            <a:r>
              <a:rPr lang="en-US" sz="2000" dirty="0"/>
              <a:t>)] ∧ [</a:t>
            </a:r>
            <a:r>
              <a:rPr lang="en-US" sz="2000" i="1" dirty="0"/>
              <a:t>w </a:t>
            </a:r>
            <a:r>
              <a:rPr lang="en-US" sz="2000" dirty="0"/>
              <a:t>⊢(∄</a:t>
            </a:r>
            <a:r>
              <a:rPr lang="en-US" sz="2000" i="1" dirty="0" err="1"/>
              <a:t>V</a:t>
            </a:r>
            <a:r>
              <a:rPr lang="en-US" sz="2000" baseline="-25000" dirty="0" err="1"/>
              <a:t>x</a:t>
            </a:r>
            <a:r>
              <a:rPr lang="en-US" sz="2000" i="1" baseline="30000" dirty="0" err="1"/>
              <a:t>i</a:t>
            </a:r>
            <a:r>
              <a:rPr lang="en-US" sz="2000" i="1" dirty="0"/>
              <a:t> </a:t>
            </a:r>
            <a:r>
              <a:rPr lang="en-US" sz="2000" dirty="0"/>
              <a:t>(w)∧ ∄</a:t>
            </a:r>
            <a:r>
              <a:rPr lang="en-US" sz="2000" i="1" dirty="0" err="1"/>
              <a:t>V</a:t>
            </a:r>
            <a:r>
              <a:rPr lang="en-US" sz="2000" baseline="-25000" dirty="0" err="1"/>
              <a:t>y</a:t>
            </a:r>
            <a:r>
              <a:rPr lang="en-US" sz="2000" i="1" baseline="30000" dirty="0" err="1"/>
              <a:t>i</a:t>
            </a:r>
            <a:r>
              <a:rPr lang="en-US" sz="2000" i="1" dirty="0"/>
              <a:t> </a:t>
            </a:r>
            <a:r>
              <a:rPr lang="en-US" sz="2000" dirty="0"/>
              <a:t>(w) )]</a:t>
            </a:r>
            <a:r>
              <a:rPr lang="en-US" sz="2000" i="1" dirty="0"/>
              <a:t> </a:t>
            </a:r>
          </a:p>
          <a:p>
            <a:pPr marL="285750" indent="-285750">
              <a:lnSpc>
                <a:spcPct val="150000"/>
              </a:lnSpc>
              <a:buClr>
                <a:srgbClr val="FF0000"/>
              </a:buClr>
              <a:buFont typeface="Wingdings" panose="05000000000000000000" pitchFamily="2" charset="2"/>
              <a:buChar char="Ø"/>
            </a:pPr>
            <a:r>
              <a:rPr lang="en-US" sz="2000" dirty="0"/>
              <a:t>If a System is </a:t>
            </a:r>
            <a:r>
              <a:rPr lang="en-US" sz="2000" b="1" dirty="0"/>
              <a:t>MSDND</a:t>
            </a:r>
            <a:r>
              <a:rPr lang="en-US" sz="2000" dirty="0"/>
              <a:t> secure- It is </a:t>
            </a:r>
            <a:r>
              <a:rPr lang="en-US" sz="2000" b="1" dirty="0"/>
              <a:t>BAD </a:t>
            </a:r>
            <a:r>
              <a:rPr lang="en-US" sz="2000" dirty="0"/>
              <a:t>for the system</a:t>
            </a:r>
          </a:p>
          <a:p>
            <a:pPr marL="285750" indent="-285750">
              <a:lnSpc>
                <a:spcPct val="150000"/>
              </a:lnSpc>
              <a:buClr>
                <a:srgbClr val="FF0000"/>
              </a:buClr>
              <a:buFont typeface="Wingdings" panose="05000000000000000000" pitchFamily="2" charset="2"/>
              <a:buChar char="Ø"/>
            </a:pPr>
            <a:r>
              <a:rPr lang="en-US" sz="2000" dirty="0"/>
              <a:t>If a System is </a:t>
            </a:r>
            <a:r>
              <a:rPr lang="en-US" sz="2000" b="1" dirty="0"/>
              <a:t>Not MSDND </a:t>
            </a:r>
            <a:r>
              <a:rPr lang="en-US" sz="2000" dirty="0"/>
              <a:t>secure- It is </a:t>
            </a:r>
            <a:r>
              <a:rPr lang="en-US" sz="2000" b="1" dirty="0"/>
              <a:t>GOOD</a:t>
            </a:r>
            <a:r>
              <a:rPr lang="en-US" sz="2000" dirty="0"/>
              <a:t> for the system</a:t>
            </a:r>
          </a:p>
          <a:p>
            <a:endParaRPr lang="en-US" sz="2000" i="1"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7" name="Rectangle 4"/>
          <p:cNvSpPr>
            <a:spLocks noChangeArrowheads="1"/>
          </p:cNvSpPr>
          <p:nvPr/>
        </p:nvSpPr>
        <p:spPr bwMode="auto">
          <a:xfrm>
            <a:off x="3857043" y="4817549"/>
            <a:ext cx="497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Georgia" panose="02040502050405020303" pitchFamily="18" charset="0"/>
              </a:rPr>
              <a:t>   </a:t>
            </a:r>
            <a:r>
              <a:rPr kumimoji="0" lang="en-US" altLang="en-US" sz="1200" b="0" i="0" u="none" strike="noStrike" cap="none" normalizeH="0" baseline="0" dirty="0">
                <a:ln>
                  <a:noFill/>
                </a:ln>
                <a:solidFill>
                  <a:srgbClr val="242729"/>
                </a:solidFill>
                <a:effectLst/>
                <a:latin typeface="MathJax_Main"/>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782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bad for the system if it is MSDND secure with respect to integrity since by the deﬁnition of MSDND the observer does not have valuation functions for the states of the system i.e. he cannot determine which state is true and which state is false (he cannot determine if there is any change in information). </a:t>
            </a:r>
          </a:p>
          <a:p>
            <a:r>
              <a:rPr lang="en-US" dirty="0"/>
              <a:t>However it is good for the system with respect to conﬁdentiality because any observer will not be able to know any changes made to the system.</a:t>
            </a:r>
          </a:p>
          <a:p>
            <a:endParaRPr lang="en-US" dirty="0"/>
          </a:p>
        </p:txBody>
      </p:sp>
    </p:spTree>
    <p:extLst>
      <p:ext uri="{BB962C8B-B14F-4D97-AF65-F5344CB8AC3E}">
        <p14:creationId xmlns:p14="http://schemas.microsoft.com/office/powerpoint/2010/main" val="2888605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Study: Benzene Plant</a:t>
            </a:r>
          </a:p>
        </p:txBody>
      </p:sp>
      <p:pic>
        <p:nvPicPr>
          <p:cNvPr id="4" name="Content Placeholder 3"/>
          <p:cNvPicPr>
            <a:picLocks noGrp="1"/>
          </p:cNvPicPr>
          <p:nvPr>
            <p:ph idx="1"/>
          </p:nvPr>
        </p:nvPicPr>
        <p:blipFill>
          <a:blip r:embed="rId2"/>
          <a:stretch>
            <a:fillRect/>
          </a:stretch>
        </p:blipFill>
        <p:spPr>
          <a:xfrm>
            <a:off x="838200" y="1915064"/>
            <a:ext cx="10515600" cy="3826988"/>
          </a:xfrm>
          <a:prstGeom prst="rect">
            <a:avLst/>
          </a:prstGeom>
        </p:spPr>
      </p:pic>
      <p:sp>
        <p:nvSpPr>
          <p:cNvPr id="5" name="Rectangle 4"/>
          <p:cNvSpPr/>
          <p:nvPr/>
        </p:nvSpPr>
        <p:spPr>
          <a:xfrm>
            <a:off x="2606909" y="2397889"/>
            <a:ext cx="6390441" cy="373179"/>
          </a:xfrm>
          <a:prstGeom prst="rect">
            <a:avLst/>
          </a:prstGeom>
        </p:spPr>
        <p:txBody>
          <a:bodyPr wrap="square">
            <a:spAutoFit/>
          </a:bodyPr>
          <a:lstStyle/>
          <a:p>
            <a:pPr marL="914400" marR="0" indent="457200">
              <a:lnSpc>
                <a:spcPct val="107000"/>
              </a:lnSpc>
              <a:spcBef>
                <a:spcPts val="0"/>
              </a:spcBef>
              <a:spcAft>
                <a:spcPts val="800"/>
              </a:spcAft>
            </a:pPr>
            <a:r>
              <a:rPr lang="en-US"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Toluene + H</a:t>
            </a:r>
            <a:r>
              <a:rPr lang="en-US" b="1" baseline="-25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Benzene +  CH</a:t>
            </a:r>
            <a:r>
              <a:rPr lang="en-US" b="1" baseline="-25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 Energy</a:t>
            </a:r>
            <a:endPar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9968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12549</TotalTime>
  <Words>1692</Words>
  <Application>Microsoft Office PowerPoint</Application>
  <PresentationFormat>Widescreen</PresentationFormat>
  <Paragraphs>316</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Calibri</vt:lpstr>
      <vt:lpstr>Cambria Math</vt:lpstr>
      <vt:lpstr>Georgia</vt:lpstr>
      <vt:lpstr>MathJax_Main</vt:lpstr>
      <vt:lpstr>Orgon Slab Medium</vt:lpstr>
      <vt:lpstr>Symbol</vt:lpstr>
      <vt:lpstr>Times New Roman</vt:lpstr>
      <vt:lpstr>Tw Cen MT</vt:lpstr>
      <vt:lpstr>Tw Cen MT Condensed</vt:lpstr>
      <vt:lpstr>Wingdings</vt:lpstr>
      <vt:lpstr>Wingdings 3</vt:lpstr>
      <vt:lpstr>Integral</vt:lpstr>
      <vt:lpstr>PowerPoint Presentation</vt:lpstr>
      <vt:lpstr>What is a Chemical Plant?</vt:lpstr>
      <vt:lpstr>Why is Security Important?</vt:lpstr>
      <vt:lpstr>How to address security?</vt:lpstr>
      <vt:lpstr>Non-deducibility</vt:lpstr>
      <vt:lpstr>The Challenge</vt:lpstr>
      <vt:lpstr>Our Approach : Multiple Security Domain Nondeducibility ( MSDND)</vt:lpstr>
      <vt:lpstr>PowerPoint Presentation</vt:lpstr>
      <vt:lpstr>Case Study: Benzene Plant</vt:lpstr>
      <vt:lpstr>Information flow paths in the plant</vt:lpstr>
      <vt:lpstr>Attack Model: Stuxnet-like</vt:lpstr>
      <vt:lpstr>under attack (no alarms)  : Pressure is not normal</vt:lpstr>
      <vt:lpstr>Continued..</vt:lpstr>
      <vt:lpstr>Under attack with physical alarms in place</vt:lpstr>
      <vt:lpstr>Continued..</vt:lpstr>
      <vt:lpstr>Interaction between the Reactor and Phase Separator:</vt:lpstr>
      <vt:lpstr>MSDND in temperature information path</vt:lpstr>
      <vt:lpstr>Continued.. </vt:lpstr>
      <vt:lpstr>Continued..</vt:lpstr>
      <vt:lpstr>Continued..</vt:lpstr>
      <vt:lpstr>A Few Other invariant equations</vt:lpstr>
      <vt:lpstr>conclusions:</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of a Chemical Plant</dc:title>
  <dc:creator>Prakash Rao Dunaka</dc:creator>
  <cp:lastModifiedBy>McMillin, Bruce M.</cp:lastModifiedBy>
  <cp:revision>180</cp:revision>
  <dcterms:created xsi:type="dcterms:W3CDTF">2016-04-21T16:33:51Z</dcterms:created>
  <dcterms:modified xsi:type="dcterms:W3CDTF">2017-01-12T04:29:01Z</dcterms:modified>
</cp:coreProperties>
</file>