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8"/>
  </p:notesMasterIdLst>
  <p:sldIdLst>
    <p:sldId id="418" r:id="rId2"/>
    <p:sldId id="551" r:id="rId3"/>
    <p:sldId id="528" r:id="rId4"/>
    <p:sldId id="573" r:id="rId5"/>
    <p:sldId id="580" r:id="rId6"/>
    <p:sldId id="582" r:id="rId7"/>
    <p:sldId id="583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5" r:id="rId16"/>
    <p:sldId id="594" r:id="rId17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701"/>
    <a:srgbClr val="F2401F"/>
    <a:srgbClr val="FF3300"/>
    <a:srgbClr val="E7401F"/>
    <a:srgbClr val="007942"/>
    <a:srgbClr val="0066FF"/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68" autoAdjust="0"/>
    <p:restoredTop sz="30252" autoAdjust="0"/>
  </p:normalViewPr>
  <p:slideViewPr>
    <p:cSldViewPr snapToGrid="0" snapToObjects="1">
      <p:cViewPr varScale="1">
        <p:scale>
          <a:sx n="83" d="100"/>
          <a:sy n="83" d="100"/>
        </p:scale>
        <p:origin x="140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8B8C13ED-9018-46D4-839C-FFF505109A27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5ECB1083-D2D7-4D15-8A7E-3FFE75B3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32E84-501A-47F6-9D11-D85C942AA08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66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College of Engineering and Computing: Carnegie Classification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Slide 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  <p:pic>
        <p:nvPicPr>
          <p:cNvPr id="9" name="Picture 8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pic>
        <p:nvPicPr>
          <p:cNvPr id="10" name="Picture 9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3F31BF-7BAA-B545-8A54-BD6165549183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1834"/>
            <a:ext cx="7886700" cy="525512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81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02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3610"/>
            <a:ext cx="3867150" cy="517335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26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61214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785126"/>
            <a:ext cx="3868737" cy="440453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562" y="949601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01040"/>
            <a:ext cx="3887788" cy="438862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6B2A87-4A80-4189-B075-55ADE96CC260}" type="datetimeFigureOut">
              <a:rPr lang="en-US" smtClean="0"/>
              <a:pPr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03E9246-A361-4493-90F0-CDB3695BEF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98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417127"/>
            <a:ext cx="7886700" cy="51747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6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4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B2A87-4A80-4189-B075-55ADE96CC260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9246-A361-4493-90F0-CDB3695BEF3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green-strip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15" y="0"/>
            <a:ext cx="9231965" cy="6925056"/>
          </a:xfrm>
          <a:prstGeom prst="rect">
            <a:avLst/>
          </a:prstGeom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4713250" y="6529321"/>
            <a:ext cx="4543652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000" baseline="0" dirty="0" smtClean="0">
                <a:solidFill>
                  <a:srgbClr val="006000"/>
                </a:solidFill>
                <a:latin typeface="Times New Roman" pitchFamily="18" charset="0"/>
              </a:rPr>
              <a:t>CS 6600 – Computer Security </a:t>
            </a: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[</a:t>
            </a:r>
            <a:fld id="{F872AE7D-4622-4700-AF22-F0D206F25D94}" type="slidenum">
              <a:rPr lang="en-US" altLang="en-US" sz="1000" smtClean="0">
                <a:solidFill>
                  <a:srgbClr val="006000"/>
                </a:solidFill>
                <a:latin typeface="Times New Roman" pitchFamily="18" charset="0"/>
              </a:rPr>
              <a:t>‹#›</a:t>
            </a:fld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]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52400" y="6514454"/>
            <a:ext cx="1853965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altLang="en-US" sz="1000" dirty="0" smtClean="0">
                <a:solidFill>
                  <a:srgbClr val="006000"/>
                </a:solidFill>
                <a:latin typeface="Times New Roman" pitchFamily="18" charset="0"/>
              </a:rPr>
              <a:t>Bruce McMillin (ff@mst.edu)</a:t>
            </a:r>
          </a:p>
        </p:txBody>
      </p:sp>
    </p:spTree>
    <p:extLst>
      <p:ext uri="{BB962C8B-B14F-4D97-AF65-F5344CB8AC3E}">
        <p14:creationId xmlns:p14="http://schemas.microsoft.com/office/powerpoint/2010/main" val="255514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6, </a:t>
            </a:r>
            <a:r>
              <a:rPr lang="en-US" sz="2400" dirty="0" err="1" smtClean="0">
                <a:solidFill>
                  <a:schemeClr val="bg1"/>
                </a:solidFill>
              </a:rPr>
              <a:t>Lipner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7 – Chinese Wall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7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 SSC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Formalisms – when can </a:t>
            </a:r>
            <a:r>
              <a:rPr lang="en-US" b="1" dirty="0" smtClean="0"/>
              <a:t>s</a:t>
            </a:r>
            <a:r>
              <a:rPr lang="en-US" dirty="0" smtClean="0"/>
              <a:t> read </a:t>
            </a:r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Constraints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Sanitization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4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Clark Wilson and Chinese wall models </a:t>
            </a:r>
            <a:r>
              <a:rPr lang="en-US" smtClean="0"/>
              <a:t>– 10/9/2018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4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-1" y="3886200"/>
            <a:ext cx="9237785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20000"/>
              </a:lnSpc>
              <a:defRPr/>
            </a:pPr>
            <a:r>
              <a:rPr lang="en-US" sz="2800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</a:t>
            </a:r>
            <a:r>
              <a:rPr lang="en-US" sz="2800" b="1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McMillin </a:t>
            </a:r>
            <a:endParaRPr lang="en-US" sz="28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endParaRPr lang="en-US" sz="1400" b="1" dirty="0" smtClean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b="1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Missouri University of Science and Technology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325 Computer Science, 500 W. 15</a:t>
            </a:r>
            <a:r>
              <a:rPr lang="en-US" baseline="30000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St., 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Rolla, MO 65409</a:t>
            </a:r>
          </a:p>
          <a:p>
            <a:pPr lvl="0">
              <a:lnSpc>
                <a:spcPct val="120000"/>
              </a:lnSpc>
              <a:defRPr/>
            </a:pP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o/ (573)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341-6435 e</a:t>
            </a:r>
            <a:r>
              <a:rPr lang="en-US" dirty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dirty="0" smtClean="0">
                <a:solidFill>
                  <a:srgbClr val="FCDC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ff@mst.edu</a:t>
            </a:r>
            <a:endParaRPr lang="en-US" dirty="0">
              <a:solidFill>
                <a:srgbClr val="FCDC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CS 6600 – Computer Security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6, </a:t>
            </a:r>
            <a:r>
              <a:rPr lang="en-US" sz="2400" dirty="0" err="1" smtClean="0">
                <a:solidFill>
                  <a:schemeClr val="bg1"/>
                </a:solidFill>
              </a:rPr>
              <a:t>Lipner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Chapter 7 – Chinese Wall</a:t>
            </a:r>
          </a:p>
        </p:txBody>
      </p:sp>
    </p:spTree>
    <p:extLst>
      <p:ext uri="{BB962C8B-B14F-4D97-AF65-F5344CB8AC3E}">
        <p14:creationId xmlns:p14="http://schemas.microsoft.com/office/powerpoint/2010/main" val="23797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11/12/2020 </a:t>
            </a:r>
            <a:r>
              <a:rPr lang="en-US" dirty="0" smtClean="0"/>
              <a:t>- Develop, simultaneously, a BLP and </a:t>
            </a:r>
            <a:r>
              <a:rPr lang="en-US" dirty="0" err="1" smtClean="0"/>
              <a:t>Biba</a:t>
            </a:r>
            <a:r>
              <a:rPr lang="en-US" dirty="0" smtClean="0"/>
              <a:t> (</a:t>
            </a:r>
            <a:r>
              <a:rPr lang="en-US" dirty="0" err="1" smtClean="0"/>
              <a:t>Lipner</a:t>
            </a:r>
            <a:r>
              <a:rPr lang="en-US" dirty="0" smtClean="0"/>
              <a:t>-like) model for your project – </a:t>
            </a:r>
            <a:r>
              <a:rPr lang="en-US" dirty="0" smtClean="0">
                <a:solidFill>
                  <a:srgbClr val="FF0000"/>
                </a:solidFill>
              </a:rPr>
              <a:t>Please make sure you address comments from previous revision.</a:t>
            </a:r>
          </a:p>
          <a:p>
            <a:r>
              <a:rPr lang="en-US" dirty="0" smtClean="0"/>
              <a:t>Need command sequences for HRU, T-G, and BLP</a:t>
            </a:r>
          </a:p>
          <a:p>
            <a:r>
              <a:rPr lang="en-US" smtClean="0"/>
              <a:t>11/17</a:t>
            </a:r>
            <a:endParaRPr lang="en-US" dirty="0" smtClean="0"/>
          </a:p>
          <a:p>
            <a:pPr lvl="1"/>
            <a:r>
              <a:rPr lang="en-US" dirty="0" smtClean="0"/>
              <a:t>7 minute project presentations up through </a:t>
            </a:r>
            <a:r>
              <a:rPr lang="en-US" dirty="0" err="1" smtClean="0"/>
              <a:t>Biba</a:t>
            </a:r>
            <a:endParaRPr lang="en-US" dirty="0" smtClean="0"/>
          </a:p>
          <a:p>
            <a:pPr lvl="1"/>
            <a:r>
              <a:rPr lang="en-US" dirty="0" smtClean="0"/>
              <a:t>3 minutes for questions</a:t>
            </a:r>
          </a:p>
          <a:p>
            <a:pPr lvl="1"/>
            <a:r>
              <a:rPr lang="en-US" dirty="0" smtClean="0"/>
              <a:t>Order chosen at random from the sorting hat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11/19 – Midterm exam – in class, closed book, one page of notes.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&amp;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Integrity </a:t>
            </a:r>
          </a:p>
          <a:p>
            <a:pPr lvl="1"/>
            <a:r>
              <a:rPr lang="en-US" dirty="0" smtClean="0"/>
              <a:t>Constraint (like an Invariant)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TPs</a:t>
            </a:r>
          </a:p>
          <a:p>
            <a:endParaRPr lang="en-US" dirty="0" smtClean="0"/>
          </a:p>
          <a:p>
            <a:r>
              <a:rPr lang="en-US" dirty="0" smtClean="0"/>
              <a:t>CR1</a:t>
            </a:r>
          </a:p>
          <a:p>
            <a:endParaRPr lang="en-US" dirty="0" smtClean="0"/>
          </a:p>
          <a:p>
            <a:r>
              <a:rPr lang="en-US" dirty="0" smtClean="0"/>
              <a:t>CR2</a:t>
            </a:r>
          </a:p>
          <a:p>
            <a:endParaRPr lang="en-US" dirty="0" smtClean="0"/>
          </a:p>
          <a:p>
            <a:r>
              <a:rPr lang="en-US" dirty="0" smtClean="0"/>
              <a:t>ER1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ER2</a:t>
            </a:r>
          </a:p>
          <a:p>
            <a:endParaRPr lang="en-US" dirty="0"/>
          </a:p>
          <a:p>
            <a:r>
              <a:rPr lang="en-US" dirty="0" smtClean="0"/>
              <a:t>ER3</a:t>
            </a:r>
          </a:p>
          <a:p>
            <a:endParaRPr lang="en-US" dirty="0"/>
          </a:p>
          <a:p>
            <a:r>
              <a:rPr lang="en-US" dirty="0" smtClean="0"/>
              <a:t>CR4</a:t>
            </a:r>
          </a:p>
          <a:p>
            <a:endParaRPr lang="en-US" dirty="0"/>
          </a:p>
          <a:p>
            <a:r>
              <a:rPr lang="en-US" dirty="0" smtClean="0"/>
              <a:t>CR5</a:t>
            </a:r>
          </a:p>
          <a:p>
            <a:endParaRPr lang="en-US" dirty="0"/>
          </a:p>
          <a:p>
            <a:r>
              <a:rPr lang="en-US" dirty="0"/>
              <a:t>ER4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CH6 Clark-Wilson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#6-</a:t>
            </a:r>
            <a:fld id="{22EC0A48-F25E-4AC2-8E7F-9CF008F3E4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Entities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CDIs: constrained data items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 subject to integrity controls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UDIs: unconstrained data items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Data not subject to integrity controls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IVPs: integrity verification procedures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Procedures that test the CDIs conform to the integrity constraints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TPs: transaction procedures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Procedures that take the system from one valid state to another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#6-</a:t>
            </a:r>
            <a:fld id="{A22F4F40-C230-448F-8BF2-62BD41A5174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Comparison With Requirements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800"/>
              <a:t>Users can’t certify TPs, so CR5 and ER4 enforce this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Procedural, so model doesn’t directly cover it; but special process corresponds to using TP</a:t>
            </a:r>
          </a:p>
          <a:p>
            <a:pPr marL="990600" lvl="1" indent="-533400">
              <a:buFont typeface="Times" panose="02020603050405020304" pitchFamily="18" charset="0"/>
              <a:buChar char="•"/>
            </a:pPr>
            <a:r>
              <a:rPr lang="en-US" altLang="en-US" sz="2400"/>
              <a:t>No technical controls can prevent programmer from developing program on production system; usual control is to delete software tools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TP does the installation, trusted personnel do certification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#6-</a:t>
            </a:r>
            <a:fld id="{0A5C0C7C-5E92-4C73-B476-E675E906D7A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Comparison to Biba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Biba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notion of certification rules; trusted subjects ensure actions obey rules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Untrusted data examined before being made trusted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Clark-Wilson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Explicit requirements that </a:t>
            </a:r>
            <a:r>
              <a:rPr lang="en-US" altLang="en-US" i="1"/>
              <a:t>actions</a:t>
            </a:r>
            <a:r>
              <a:rPr lang="en-US" altLang="en-US"/>
              <a:t> must meet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Trusted entity must certify </a:t>
            </a:r>
            <a:r>
              <a:rPr lang="en-US" altLang="en-US" i="1"/>
              <a:t>method</a:t>
            </a:r>
            <a:r>
              <a:rPr lang="en-US" altLang="en-US"/>
              <a:t> to upgrade untrusted data (and not certify the data itself)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#6-</a:t>
            </a:r>
            <a:fld id="{321833B5-CCC9-48AE-AF70-1D92AD8804A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UNIX Implementation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Considered “allowed” relation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2800"/>
              <a:t>(</a:t>
            </a:r>
            <a:r>
              <a:rPr lang="en-US" altLang="en-US" sz="2800" i="1"/>
              <a:t>user</a:t>
            </a:r>
            <a:r>
              <a:rPr lang="en-US" altLang="en-US" sz="2800"/>
              <a:t>, </a:t>
            </a:r>
            <a:r>
              <a:rPr lang="en-US" altLang="en-US" sz="2800" i="1"/>
              <a:t>TP</a:t>
            </a:r>
            <a:r>
              <a:rPr lang="en-US" altLang="en-US" sz="2800"/>
              <a:t>, { </a:t>
            </a:r>
            <a:r>
              <a:rPr lang="en-US" altLang="en-US" sz="2800" i="1"/>
              <a:t>CDI set </a:t>
            </a:r>
            <a:r>
              <a:rPr lang="en-US" altLang="en-US" sz="2800"/>
              <a:t>})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Each TP is owned by a different user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These “users” are actually locked accounts, so no real users can log into them; but this provides each TP a unique UID for controlling access rights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TP is setuid to that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Each TP’s group contains set of users authorized to execute TP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Each TP is executable by group, not by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June 1, 2004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i="1"/>
              <a:t>Computer Security: Art and Science</a:t>
            </a:r>
          </a:p>
          <a:p>
            <a:r>
              <a:rPr lang="en-US" altLang="en-US"/>
              <a:t>©2002-2004 Matt Bishop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#6-</a:t>
            </a:r>
            <a:fld id="{BA0168E2-E517-4E6F-932C-B8B2892F901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Key Points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Integrity policies deal with trust</a:t>
            </a:r>
          </a:p>
          <a:p>
            <a:pPr lvl="1"/>
            <a:r>
              <a:rPr lang="en-US" altLang="en-US"/>
              <a:t>As trust is hard to quantify, these policies are hard to evaluate completely</a:t>
            </a:r>
          </a:p>
          <a:p>
            <a:pPr lvl="1"/>
            <a:r>
              <a:rPr lang="en-US" altLang="en-US"/>
              <a:t>Look for assumptions and trusted users to find possible weak points in their implementation</a:t>
            </a:r>
          </a:p>
          <a:p>
            <a:r>
              <a:rPr lang="en-US" altLang="en-US"/>
              <a:t>Biba, Lipner based on multilevel integrity</a:t>
            </a:r>
          </a:p>
          <a:p>
            <a:r>
              <a:rPr lang="en-US" altLang="en-US"/>
              <a:t>Clark-Wilson focuses on separation of duty and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Bob the Consultant</a:t>
            </a:r>
          </a:p>
          <a:p>
            <a:r>
              <a:rPr lang="en-US" dirty="0" smtClean="0"/>
              <a:t>CD – Company Dataset</a:t>
            </a:r>
          </a:p>
          <a:p>
            <a:r>
              <a:rPr lang="en-US" dirty="0" smtClean="0"/>
              <a:t>COI Conflict of Interest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Chinese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19002</TotalTime>
  <Words>622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Custom Design</vt:lpstr>
      <vt:lpstr>PowerPoint Presentation</vt:lpstr>
      <vt:lpstr>Project &amp; Homework</vt:lpstr>
      <vt:lpstr>CH6 Clark-Wilson</vt:lpstr>
      <vt:lpstr>Entities</vt:lpstr>
      <vt:lpstr>Comparison With Requirements</vt:lpstr>
      <vt:lpstr>Comparison to Biba</vt:lpstr>
      <vt:lpstr>UNIX Implementation</vt:lpstr>
      <vt:lpstr>Key Points</vt:lpstr>
      <vt:lpstr>Chinese Wall</vt:lpstr>
      <vt:lpstr>Chinese Wall</vt:lpstr>
      <vt:lpstr>Chinese Wall</vt:lpstr>
      <vt:lpstr>Chinese Wall</vt:lpstr>
      <vt:lpstr>Chinese Wall</vt:lpstr>
      <vt:lpstr>Chinese Wall</vt:lpstr>
      <vt:lpstr>Assignment</vt:lpstr>
      <vt:lpstr>PowerPoint Presentation</vt:lpstr>
    </vt:vector>
  </TitlesOfParts>
  <Company>Missouri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McMillin, Bruce M.</cp:lastModifiedBy>
  <cp:revision>437</cp:revision>
  <cp:lastPrinted>2014-10-02T23:52:06Z</cp:lastPrinted>
  <dcterms:created xsi:type="dcterms:W3CDTF">2011-01-20T20:51:22Z</dcterms:created>
  <dcterms:modified xsi:type="dcterms:W3CDTF">2020-11-13T16:37:54Z</dcterms:modified>
</cp:coreProperties>
</file>