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2"/>
  </p:notesMasterIdLst>
  <p:sldIdLst>
    <p:sldId id="418" r:id="rId2"/>
    <p:sldId id="535" r:id="rId3"/>
    <p:sldId id="497" r:id="rId4"/>
    <p:sldId id="513" r:id="rId5"/>
    <p:sldId id="517" r:id="rId6"/>
    <p:sldId id="518" r:id="rId7"/>
    <p:sldId id="519" r:id="rId8"/>
    <p:sldId id="501" r:id="rId9"/>
    <p:sldId id="521" r:id="rId10"/>
    <p:sldId id="522" r:id="rId11"/>
    <p:sldId id="523" r:id="rId12"/>
    <p:sldId id="524" r:id="rId13"/>
    <p:sldId id="503" r:id="rId14"/>
    <p:sldId id="526" r:id="rId15"/>
    <p:sldId id="527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12" r:id="rId31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68" autoAdjust="0"/>
    <p:restoredTop sz="92934" autoAdjust="0"/>
  </p:normalViewPr>
  <p:slideViewPr>
    <p:cSldViewPr snapToGrid="0" snapToObjects="1">
      <p:cViewPr varScale="1">
        <p:scale>
          <a:sx n="61" d="100"/>
          <a:sy n="61" d="100"/>
        </p:scale>
        <p:origin x="132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4-5 BLP &amp; Chapter 6 Biba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  <a:endParaRPr lang="en-US" altLang="en-US"/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#5-</a:t>
            </a:r>
            <a:fld id="{57873DCD-B30A-4D26-8C67-36AF098888E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Levels and Ordering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  <a:endParaRPr lang="en-US" altLang="en-US"/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#5-</a:t>
            </a:r>
            <a:fld id="{0A607547-866B-4DBA-B5D6-708A80A95E5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Reading </a:t>
            </a:r>
            <a:r>
              <a:rPr lang="en-US" altLang="en-US" dirty="0" smtClean="0"/>
              <a:t>Information -SSC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  <a:endParaRPr lang="en-US" altLang="en-US"/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#5-</a:t>
            </a:r>
            <a:fld id="{6C425784-55FD-4937-A140-5286452C87B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Writing </a:t>
            </a:r>
            <a:r>
              <a:rPr lang="en-US" altLang="en-US" dirty="0" smtClean="0"/>
              <a:t>Information * -prop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602" y="3019923"/>
            <a:ext cx="8894398" cy="173164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Paul </a:t>
            </a:r>
            <a:r>
              <a:rPr lang="en-US" sz="1400" dirty="0" smtClean="0"/>
              <a:t>(Top Secret,{NUC,EUR,US})            CRM114 (Secret,{EUR,US})                 George </a:t>
            </a:r>
            <a:r>
              <a:rPr lang="en-US" sz="1400" dirty="0"/>
              <a:t>(</a:t>
            </a:r>
            <a:r>
              <a:rPr lang="en-US" sz="1400" dirty="0" smtClean="0"/>
              <a:t>Secret,{NUC,EUR})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</a:t>
            </a:r>
            <a:r>
              <a:rPr lang="en-US" sz="1400" dirty="0" smtClean="0"/>
              <a:t>owngrade CRM 114 to (Confidential, {US,EUR}} so Paul and George can read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(BLP)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2223049" y="417127"/>
            <a:ext cx="8592891" cy="2361599"/>
            <a:chOff x="219075" y="1843821"/>
            <a:chExt cx="8592891" cy="2361599"/>
          </a:xfrm>
        </p:grpSpPr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6259512" y="2537558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{EUR, US}</a:t>
              </a:r>
            </a:p>
          </p:txBody>
        </p:sp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6700591" y="3184587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{US}</a:t>
              </a:r>
            </a:p>
          </p:txBody>
        </p:sp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3767137" y="1843821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EUR, US}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1892299" y="2454642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EUR}</a:t>
              </a: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4237525" y="2537558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US}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2188978" y="3275746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{NUC}</a:t>
              </a: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4408120" y="3185258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{EUR}</a:t>
              </a:r>
            </a:p>
          </p:txBody>
        </p:sp>
        <p:sp>
          <p:nvSpPr>
            <p:cNvPr id="73" name="Text Box 12"/>
            <p:cNvSpPr txBox="1">
              <a:spLocks noChangeArrowheads="1"/>
            </p:cNvSpPr>
            <p:nvPr/>
          </p:nvSpPr>
          <p:spPr bwMode="auto">
            <a:xfrm>
              <a:off x="4605337" y="3815937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 flipH="1">
              <a:off x="3135312" y="2156558"/>
              <a:ext cx="838200" cy="3810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5"/>
            <p:cNvSpPr>
              <a:spLocks noChangeShapeType="1"/>
            </p:cNvSpPr>
            <p:nvPr/>
          </p:nvSpPr>
          <p:spPr bwMode="auto">
            <a:xfrm flipH="1">
              <a:off x="4735512" y="21565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6"/>
            <p:cNvSpPr>
              <a:spLocks noChangeShapeType="1"/>
            </p:cNvSpPr>
            <p:nvPr/>
          </p:nvSpPr>
          <p:spPr bwMode="auto">
            <a:xfrm>
              <a:off x="5726112" y="2156558"/>
              <a:ext cx="1066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54312" y="28423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 flipH="1">
              <a:off x="2601912" y="28423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5116512" y="28423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0"/>
            <p:cNvSpPr>
              <a:spLocks noChangeShapeType="1"/>
            </p:cNvSpPr>
            <p:nvPr/>
          </p:nvSpPr>
          <p:spPr bwMode="auto">
            <a:xfrm flipH="1">
              <a:off x="2830512" y="28423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 flipH="1">
              <a:off x="5040312" y="28423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 flipH="1">
              <a:off x="7021512" y="28423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H="1">
              <a:off x="4811712" y="34519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H="1">
              <a:off x="4887912" y="34519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>
              <a:off x="2906712" y="34519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6"/>
            <p:cNvSpPr txBox="1">
              <a:spLocks noChangeArrowheads="1"/>
            </p:cNvSpPr>
            <p:nvPr/>
          </p:nvSpPr>
          <p:spPr bwMode="auto">
            <a:xfrm>
              <a:off x="240323" y="2528523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Secret</a:t>
              </a:r>
              <a:endParaRPr lang="en-US" altLang="en-US" sz="1800" dirty="0"/>
            </a:p>
          </p:txBody>
        </p:sp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240323" y="3334000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Confidential</a:t>
              </a:r>
              <a:endParaRPr lang="en-US" altLang="en-US" sz="1800" dirty="0"/>
            </a:p>
          </p:txBody>
        </p:sp>
        <p:sp>
          <p:nvSpPr>
            <p:cNvPr id="88" name="Text Box 6"/>
            <p:cNvSpPr txBox="1">
              <a:spLocks noChangeArrowheads="1"/>
            </p:cNvSpPr>
            <p:nvPr/>
          </p:nvSpPr>
          <p:spPr bwMode="auto">
            <a:xfrm>
              <a:off x="240323" y="3838707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Unclassified</a:t>
              </a:r>
              <a:endParaRPr lang="en-US" altLang="en-US" sz="1800" dirty="0"/>
            </a:p>
          </p:txBody>
        </p:sp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219075" y="1874285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Top Secret (MIB)</a:t>
              </a:r>
              <a:endParaRPr lang="en-US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457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  <a:endParaRPr lang="en-US" altLang="en-US"/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#5-</a:t>
            </a:r>
            <a:fld id="{098A8979-F9C8-44D9-966B-31477AE854A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Problem</a:t>
            </a:r>
          </a:p>
        </p:txBody>
      </p:sp>
      <p:sp>
        <p:nvSpPr>
          <p:cNvPr id="173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Colonel has (Secret, {NUC, EUR}) clearance</a:t>
            </a:r>
          </a:p>
          <a:p>
            <a:r>
              <a:rPr lang="en-US" altLang="en-US" dirty="0"/>
              <a:t>Major has (Secret, {EUR}) clearance</a:t>
            </a:r>
          </a:p>
          <a:p>
            <a:pPr lvl="1"/>
            <a:r>
              <a:rPr lang="en-US" altLang="en-US" dirty="0"/>
              <a:t>Major can talk to colonel (“write up” or “read down”)</a:t>
            </a:r>
          </a:p>
          <a:p>
            <a:pPr lvl="1"/>
            <a:r>
              <a:rPr lang="en-US" altLang="en-US" dirty="0"/>
              <a:t>Colonel cannot talk to major (“read up” or “write down”)</a:t>
            </a:r>
          </a:p>
          <a:p>
            <a:r>
              <a:rPr lang="en-US" altLang="en-US" dirty="0"/>
              <a:t>Clearly absurd!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  <a:endParaRPr lang="en-US" altLang="en-US"/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#5-</a:t>
            </a:r>
            <a:fld id="{DF53E4FE-8E27-49AD-84E6-E9DD1EC1198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Solution</a:t>
            </a:r>
          </a:p>
        </p:txBody>
      </p:sp>
      <p:sp>
        <p:nvSpPr>
          <p:cNvPr id="174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Define maximum, current levels for subjects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/>
              <a:t>maxlevel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 </a:t>
            </a:r>
            <a:r>
              <a:rPr lang="en-US" altLang="en-US" sz="2400" i="1"/>
              <a:t>dom</a:t>
            </a:r>
            <a:r>
              <a:rPr lang="en-US" altLang="en-US" sz="2400"/>
              <a:t> </a:t>
            </a:r>
            <a:r>
              <a:rPr lang="en-US" altLang="en-US" sz="2400" i="1"/>
              <a:t>curlevel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Treat Major as an object (Colonel is writing to him/her)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Colonel has </a:t>
            </a:r>
            <a:r>
              <a:rPr lang="en-US" altLang="en-US" sz="2400" i="1"/>
              <a:t>maxlevel</a:t>
            </a:r>
            <a:r>
              <a:rPr lang="en-US" altLang="en-US" sz="2400"/>
              <a:t> (Secret, { NUC, EUR })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Colonel sets </a:t>
            </a:r>
            <a:r>
              <a:rPr lang="en-US" altLang="en-US" sz="2400" i="1"/>
              <a:t>curlevel</a:t>
            </a:r>
            <a:r>
              <a:rPr lang="en-US" altLang="en-US" sz="2400"/>
              <a:t> to (Secret, { EUR })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Now </a:t>
            </a:r>
            <a:r>
              <a:rPr lang="en-US" altLang="en-US" sz="2400" i="1"/>
              <a:t>L</a:t>
            </a:r>
            <a:r>
              <a:rPr lang="en-US" altLang="en-US" sz="2400"/>
              <a:t>(Major) </a:t>
            </a:r>
            <a:r>
              <a:rPr lang="en-US" altLang="en-US" sz="2400" i="1"/>
              <a:t>dom curlevel</a:t>
            </a:r>
            <a:r>
              <a:rPr lang="en-US" altLang="en-US" sz="2400"/>
              <a:t>(Colonel)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Colonel can write to Major without violating “no writes down”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Does </a:t>
            </a:r>
            <a:r>
              <a:rPr lang="en-US" altLang="en-US" sz="2400" i="1"/>
              <a:t>L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 mean </a:t>
            </a:r>
            <a:r>
              <a:rPr lang="en-US" altLang="en-US" sz="2400" i="1"/>
              <a:t>curlevel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 or </a:t>
            </a:r>
            <a:r>
              <a:rPr lang="en-US" altLang="en-US" sz="2400" i="1"/>
              <a:t>maxlevel</a:t>
            </a:r>
            <a:r>
              <a:rPr lang="en-US" altLang="en-US" sz="2400"/>
              <a:t>(</a:t>
            </a:r>
            <a:r>
              <a:rPr lang="en-US" altLang="en-US" sz="2400" i="1"/>
              <a:t>s</a:t>
            </a:r>
            <a:r>
              <a:rPr lang="en-US" altLang="en-US" sz="2400"/>
              <a:t>)?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Formally, we need a more precise notation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                   </a:t>
            </a:r>
          </a:p>
          <a:p>
            <a:r>
              <a:rPr lang="en-US" dirty="0" smtClean="0"/>
              <a:t>O                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M</a:t>
            </a:r>
          </a:p>
          <a:p>
            <a:r>
              <a:rPr lang="en-US" dirty="0" smtClean="0"/>
              <a:t>C,K</a:t>
            </a:r>
          </a:p>
          <a:p>
            <a:r>
              <a:rPr lang="en-US" dirty="0"/>
              <a:t>L</a:t>
            </a:r>
            <a:r>
              <a:rPr lang="en-US" dirty="0" smtClean="0"/>
              <a:t> </a:t>
            </a:r>
          </a:p>
          <a:p>
            <a:r>
              <a:rPr lang="en-US" dirty="0" smtClean="0"/>
              <a:t>(f</a:t>
            </a:r>
            <a:r>
              <a:rPr lang="en-US" baseline="-25000" dirty="0" smtClean="0"/>
              <a:t>s</a:t>
            </a:r>
            <a:r>
              <a:rPr lang="en-US" dirty="0" smtClean="0"/>
              <a:t>,   f</a:t>
            </a:r>
            <a:r>
              <a:rPr lang="en-US" baseline="-25000" dirty="0" smtClean="0"/>
              <a:t>0</a:t>
            </a:r>
            <a:r>
              <a:rPr lang="en-US" dirty="0" smtClean="0"/>
              <a:t>,    f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BLP Formal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b,m,f,h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b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SXOXP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m</a:t>
                </a:r>
                <a:r>
                  <a:rPr lang="en-US" dirty="0" smtClean="0">
                    <a:ea typeface="Cambria Math" panose="02040503050406030204" pitchFamily="18" charset="0"/>
                  </a:rPr>
                  <a:t> – current ACM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f -  </a:t>
                </a:r>
                <a:r>
                  <a:rPr lang="en-US" dirty="0"/>
                  <a:t>(f</a:t>
                </a:r>
                <a:r>
                  <a:rPr lang="en-US" baseline="-25000" dirty="0"/>
                  <a:t>s</a:t>
                </a:r>
                <a:r>
                  <a:rPr lang="en-US" dirty="0"/>
                  <a:t>,   f</a:t>
                </a:r>
                <a:r>
                  <a:rPr lang="en-US" baseline="-25000" dirty="0"/>
                  <a:t>0</a:t>
                </a:r>
                <a:r>
                  <a:rPr lang="en-US" dirty="0"/>
                  <a:t>,    f</a:t>
                </a:r>
                <a:r>
                  <a:rPr lang="en-US" baseline="-25000" dirty="0"/>
                  <a:t>c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h – hierarchy of objects</a:t>
                </a:r>
              </a:p>
              <a:p>
                <a:r>
                  <a:rPr lang="en-US" dirty="0" smtClean="0"/>
                  <a:t>b?  </a:t>
                </a:r>
                <a:r>
                  <a:rPr lang="en-US" dirty="0"/>
                  <a:t>m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R</a:t>
                </a:r>
              </a:p>
              <a:p>
                <a:r>
                  <a:rPr lang="en-US" dirty="0" smtClean="0"/>
                  <a:t>D</a:t>
                </a:r>
              </a:p>
              <a:p>
                <a:r>
                  <a:rPr lang="en-US" dirty="0" smtClean="0"/>
                  <a:t>W</a:t>
                </a:r>
                <a:endParaRPr lang="en-US" dirty="0"/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BLP System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4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</a:p>
          <a:p>
            <a:r>
              <a:rPr lang="en-US" dirty="0" smtClean="0"/>
              <a:t>Y</a:t>
            </a:r>
          </a:p>
          <a:p>
            <a:r>
              <a:rPr lang="en-US" dirty="0" smtClean="0"/>
              <a:t>Z</a:t>
            </a:r>
          </a:p>
          <a:p>
            <a:r>
              <a:rPr lang="en-US" dirty="0" smtClean="0"/>
              <a:t>Transitions</a:t>
            </a:r>
          </a:p>
          <a:p>
            <a:endParaRPr lang="en-US" dirty="0"/>
          </a:p>
          <a:p>
            <a:endParaRPr lang="en-US" dirty="0"/>
          </a:p>
          <a:p>
            <a:endParaRPr lang="en-US" b="0" dirty="0" smtClean="0"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BLP System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0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S</a:t>
            </a:r>
          </a:p>
          <a:p>
            <a:r>
              <a:rPr lang="en-US" dirty="0" smtClean="0"/>
              <a:t>O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c</a:t>
            </a:r>
            <a:r>
              <a:rPr lang="en-US" dirty="0" smtClean="0"/>
              <a:t>(c)</a:t>
            </a:r>
          </a:p>
          <a:p>
            <a:r>
              <a:rPr lang="en-US" dirty="0" err="1"/>
              <a:t>f</a:t>
            </a:r>
            <a:r>
              <a:rPr lang="en-US" baseline="-25000" dirty="0" err="1" smtClean="0"/>
              <a:t>o</a:t>
            </a:r>
            <a:r>
              <a:rPr lang="en-US" dirty="0" smtClean="0"/>
              <a:t>(o)</a:t>
            </a:r>
          </a:p>
          <a:p>
            <a:endParaRPr lang="en-US" dirty="0"/>
          </a:p>
          <a:p>
            <a:endParaRPr lang="en-US" dirty="0"/>
          </a:p>
          <a:p>
            <a:endParaRPr lang="en-US" b="0" dirty="0" smtClean="0"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BLP System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4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HRU must be a sequence of command executions, not just commands.</a:t>
            </a:r>
          </a:p>
          <a:p>
            <a:r>
              <a:rPr lang="en-US" dirty="0" smtClean="0"/>
              <a:t>They must correspond to Theft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T-G needs to show the T-G graph </a:t>
            </a:r>
          </a:p>
          <a:p>
            <a:r>
              <a:rPr lang="en-US" dirty="0" smtClean="0"/>
              <a:t>T-G needs to show theft through the “t” right, not using the “g” right.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HRU and T-G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8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TRANQUILITY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5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70’s secure 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MULTICS – example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8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</a:p>
          <a:p>
            <a:endParaRPr lang="en-US" dirty="0"/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err="1" smtClean="0"/>
              <a:t>Biba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Information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22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Water Mark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80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Ring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5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6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LOCUS – implement Strict </a:t>
            </a:r>
            <a:r>
              <a:rPr lang="en-US" dirty="0" err="1" smtClean="0"/>
              <a:t>Biba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Biba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5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Organizational Model (your projects?)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</a:t>
            </a:r>
            <a:r>
              <a:rPr lang="en-US" dirty="0" err="1" smtClean="0"/>
              <a:t>Lipner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11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Integrity verification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Clark-Wilson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37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</a:t>
            </a:r>
            <a:r>
              <a:rPr lang="en-US" dirty="0" smtClean="0"/>
              <a:t>11</a:t>
            </a:r>
            <a:r>
              <a:rPr lang="en-US" dirty="0" smtClean="0"/>
              <a:t>/10/2020 </a:t>
            </a:r>
            <a:r>
              <a:rPr lang="en-US" dirty="0"/>
              <a:t>– Homework, CH6 2,4,8,10,11 </a:t>
            </a:r>
          </a:p>
          <a:p>
            <a:r>
              <a:rPr lang="en-US" dirty="0" smtClean="0"/>
              <a:t>Due </a:t>
            </a:r>
            <a:r>
              <a:rPr lang="en-US" dirty="0" smtClean="0"/>
              <a:t>11/12/2020 </a:t>
            </a:r>
            <a:r>
              <a:rPr lang="en-US" dirty="0" smtClean="0"/>
              <a:t>- Develop, simultaneously, a BLP and Biba model for your project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&amp;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BLP Model</a:t>
            </a:r>
          </a:p>
          <a:p>
            <a:r>
              <a:rPr lang="en-US" dirty="0" smtClean="0"/>
              <a:t>Due next Tuesday – High Low Security and Category partitions</a:t>
            </a:r>
          </a:p>
          <a:p>
            <a:pPr lvl="1"/>
            <a:r>
              <a:rPr lang="en-US" dirty="0" smtClean="0"/>
              <a:t>Revise </a:t>
            </a:r>
          </a:p>
          <a:p>
            <a:pPr lvl="2"/>
            <a:r>
              <a:rPr lang="en-US" dirty="0" smtClean="0"/>
              <a:t>Infrastructure</a:t>
            </a:r>
          </a:p>
          <a:p>
            <a:pPr lvl="2"/>
            <a:r>
              <a:rPr lang="en-US" dirty="0" smtClean="0"/>
              <a:t>HRU</a:t>
            </a:r>
          </a:p>
          <a:p>
            <a:pPr lvl="2"/>
            <a:r>
              <a:rPr lang="en-US" dirty="0" smtClean="0"/>
              <a:t>T-G</a:t>
            </a:r>
          </a:p>
          <a:p>
            <a:pPr lvl="1"/>
            <a:r>
              <a:rPr lang="en-US" dirty="0" smtClean="0"/>
              <a:t>All the models must be consistent and the functionality of your system must work under BLP</a:t>
            </a:r>
          </a:p>
          <a:p>
            <a:pPr lvl="1"/>
            <a:r>
              <a:rPr lang="en-US" dirty="0" smtClean="0"/>
              <a:t>Express your BLP  using the formal model we will cover today.</a:t>
            </a:r>
          </a:p>
          <a:p>
            <a:r>
              <a:rPr lang="en-US" dirty="0" smtClean="0"/>
              <a:t>Please turn in a complete project each time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And turn in the previously marked up version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Levels Ch4,5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8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4-5 BLP &amp; Chapter 6 Biba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Security?  Bell-La </a:t>
            </a:r>
            <a:r>
              <a:rPr lang="en-US" dirty="0" err="1" smtClean="0"/>
              <a:t>Padula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1596"/>
            <a:ext cx="8229600" cy="529500"/>
          </a:xfrm>
        </p:spPr>
        <p:txBody>
          <a:bodyPr>
            <a:normAutofit fontScale="25000" lnSpcReduction="20000"/>
          </a:bodyPr>
          <a:lstStyle/>
          <a:p>
            <a:r>
              <a:rPr lang="en-US" sz="8600" dirty="0" smtClean="0"/>
              <a:t>Military Multi-Level Security Model</a:t>
            </a:r>
          </a:p>
          <a:p>
            <a:pPr lvl="1"/>
            <a:r>
              <a:rPr lang="en-US" sz="8600" dirty="0" smtClean="0"/>
              <a:t>No Read Up</a:t>
            </a:r>
          </a:p>
          <a:p>
            <a:pPr lvl="1"/>
            <a:r>
              <a:rPr lang="en-US" sz="8600" dirty="0" smtClean="0"/>
              <a:t>No Write Down</a:t>
            </a:r>
          </a:p>
          <a:p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72924" y="3114825"/>
            <a:ext cx="8229600" cy="5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Military Commander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72924" y="3505636"/>
            <a:ext cx="8229600" cy="5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 smtClean="0"/>
              <a:t>Write to troops?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72924" y="3811223"/>
            <a:ext cx="8229600" cy="52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 smtClean="0"/>
              <a:t>Downgrade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27648" y="2249820"/>
            <a:ext cx="2103120" cy="5689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Secret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27648" y="3042406"/>
            <a:ext cx="2103120" cy="5689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27648" y="3801958"/>
            <a:ext cx="2103120" cy="5689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27648" y="4583300"/>
            <a:ext cx="2103120" cy="56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Unclassified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86800" y="2303132"/>
            <a:ext cx="0" cy="279947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926183" y="2402222"/>
            <a:ext cx="0" cy="279947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4148327" y="2857740"/>
            <a:ext cx="304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Read Up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7396035" y="4200359"/>
            <a:ext cx="304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Write Down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127863" y="3174668"/>
            <a:ext cx="2845090" cy="356715"/>
          </a:xfrm>
          <a:prstGeom prst="rightArrow">
            <a:avLst>
              <a:gd name="adj1" fmla="val 432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>
            <a:off x="3670663" y="3309906"/>
            <a:ext cx="2656985" cy="10140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776525">
            <a:off x="3514562" y="3576414"/>
            <a:ext cx="2846396" cy="356715"/>
          </a:xfrm>
          <a:prstGeom prst="rightArrow">
            <a:avLst>
              <a:gd name="adj1" fmla="val 4320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31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92"/>
    </mc:Choice>
    <mc:Fallback xmlns="">
      <p:transition spd="slow" advTm="1044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" grpId="0"/>
      <p:bldP spid="18" grpId="0"/>
      <p:bldP spid="17" grpId="0" animBg="1"/>
      <p:bldP spid="17" grpId="1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  <a:endParaRPr lang="en-US" altLang="en-US"/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#5-</a:t>
            </a:r>
            <a:fld id="{F02501EC-6B07-455A-8798-9040DFE6D94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Reading Information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Information flows </a:t>
            </a:r>
            <a:r>
              <a:rPr lang="en-US" altLang="en-US" i="1"/>
              <a:t>up</a:t>
            </a:r>
            <a:r>
              <a:rPr lang="en-US" altLang="en-US"/>
              <a:t>, not </a:t>
            </a:r>
            <a:r>
              <a:rPr lang="en-US" altLang="en-US" i="1"/>
              <a:t>down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“Reads up” disallowed, “reads down” allowed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Simple Security Condition (Step 1)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Subject </a:t>
            </a:r>
            <a:r>
              <a:rPr lang="en-US" altLang="en-US" i="1"/>
              <a:t>s</a:t>
            </a:r>
            <a:r>
              <a:rPr lang="en-US" altLang="en-US"/>
              <a:t> can read object </a:t>
            </a:r>
            <a:r>
              <a:rPr lang="en-US" altLang="en-US" i="1"/>
              <a:t>o</a:t>
            </a:r>
            <a:r>
              <a:rPr lang="en-US" altLang="en-US"/>
              <a:t> iff, </a:t>
            </a:r>
            <a:r>
              <a:rPr lang="en-US" altLang="en-US" i="1"/>
              <a:t>L</a:t>
            </a:r>
            <a:r>
              <a:rPr lang="en-US" altLang="en-US"/>
              <a:t>(</a:t>
            </a:r>
            <a:r>
              <a:rPr lang="en-US" altLang="en-US" i="1"/>
              <a:t>o</a:t>
            </a:r>
            <a:r>
              <a:rPr lang="en-US" altLang="en-US"/>
              <a:t>) ≤ </a:t>
            </a:r>
            <a:r>
              <a:rPr lang="en-US" altLang="en-US" i="1"/>
              <a:t>L</a:t>
            </a:r>
            <a:r>
              <a:rPr lang="en-US" altLang="en-US"/>
              <a:t>(</a:t>
            </a:r>
            <a:r>
              <a:rPr lang="en-US" altLang="en-US" i="1"/>
              <a:t>s</a:t>
            </a:r>
            <a:r>
              <a:rPr lang="en-US" altLang="en-US"/>
              <a:t>) and </a:t>
            </a:r>
            <a:r>
              <a:rPr lang="en-US" altLang="en-US" i="1"/>
              <a:t>s</a:t>
            </a:r>
            <a:r>
              <a:rPr lang="en-US" altLang="en-US"/>
              <a:t> has permission to read </a:t>
            </a:r>
            <a:r>
              <a:rPr lang="en-US" altLang="en-US" i="1"/>
              <a:t>o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Note: combines mandatory control (relationship of security levels) and discretionary control (the required permission)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Sometimes called “no reads up” rule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  <a:endParaRPr lang="en-US" altLang="en-US"/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#5-</a:t>
            </a:r>
            <a:fld id="{A36A9DC0-4AE4-4B60-BAC6-201A4E9850A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Writing Information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Information flows up, not down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“Writes up” allowed, “writes down” disallowed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*-Property (Step 1)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Subject </a:t>
            </a:r>
            <a:r>
              <a:rPr lang="en-US" altLang="en-US" i="1"/>
              <a:t>s</a:t>
            </a:r>
            <a:r>
              <a:rPr lang="en-US" altLang="en-US"/>
              <a:t> can write object </a:t>
            </a:r>
            <a:r>
              <a:rPr lang="en-US" altLang="en-US" i="1"/>
              <a:t>o</a:t>
            </a:r>
            <a:r>
              <a:rPr lang="en-US" altLang="en-US"/>
              <a:t> iff </a:t>
            </a:r>
            <a:r>
              <a:rPr lang="en-US" altLang="en-US" i="1"/>
              <a:t>L</a:t>
            </a:r>
            <a:r>
              <a:rPr lang="en-US" altLang="en-US"/>
              <a:t>(</a:t>
            </a:r>
            <a:r>
              <a:rPr lang="en-US" altLang="en-US" i="1"/>
              <a:t>s</a:t>
            </a:r>
            <a:r>
              <a:rPr lang="en-US" altLang="en-US"/>
              <a:t>) ≤ </a:t>
            </a:r>
            <a:r>
              <a:rPr lang="en-US" altLang="en-US" i="1"/>
              <a:t>L</a:t>
            </a:r>
            <a:r>
              <a:rPr lang="en-US" altLang="en-US"/>
              <a:t>(</a:t>
            </a:r>
            <a:r>
              <a:rPr lang="en-US" altLang="en-US" i="1"/>
              <a:t>o</a:t>
            </a:r>
            <a:r>
              <a:rPr lang="en-US" altLang="en-US"/>
              <a:t>) and </a:t>
            </a:r>
            <a:r>
              <a:rPr lang="en-US" altLang="en-US" i="1"/>
              <a:t>s</a:t>
            </a:r>
            <a:r>
              <a:rPr lang="en-US" altLang="en-US"/>
              <a:t> has permission to write </a:t>
            </a:r>
            <a:r>
              <a:rPr lang="en-US" altLang="en-US" i="1"/>
              <a:t>o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Note: combines mandatory control (relationship of security levels) and discretionary control (the required permission)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Sometimes called “no writes down” rule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  <a:endParaRPr lang="en-US" altLang="en-US"/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#5-</a:t>
            </a:r>
            <a:fld id="{7818C03B-4552-414A-99CE-4E9C127F265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Basic Security </a:t>
            </a:r>
            <a:r>
              <a:rPr lang="en-US" altLang="en-US" dirty="0" smtClean="0"/>
              <a:t>Theorem</a:t>
            </a:r>
            <a:endParaRPr lang="en-US" alt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a system is initially in a secure state, and every transition of the system satisfies the simple security condition, step 1, and the *-property, step 1, then every state of the system is secure</a:t>
            </a:r>
          </a:p>
          <a:p>
            <a:pPr lvl="1"/>
            <a:r>
              <a:rPr lang="en-US" altLang="en-US" dirty="0"/>
              <a:t>Proof</a:t>
            </a:r>
            <a:r>
              <a:rPr lang="en-US" altLang="en-US" dirty="0" smtClean="0"/>
              <a:t>: induct on the number of transitions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Lattice (Level, Category)</a:t>
            </a:r>
            <a:endParaRPr lang="en-US" baseline="30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Ch5 Bell - La </a:t>
            </a:r>
            <a:r>
              <a:rPr lang="en-US" dirty="0" err="1" smtClean="0"/>
              <a:t>Padula</a:t>
            </a:r>
            <a:r>
              <a:rPr lang="en-US" dirty="0" smtClean="0"/>
              <a:t> (BLP)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29904" y="1638874"/>
            <a:ext cx="1570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 C. Edward Chow, FSU from Bishop Text</a:t>
            </a:r>
            <a:endParaRPr lang="en-US" sz="11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219075" y="1843821"/>
            <a:ext cx="8592891" cy="2361599"/>
            <a:chOff x="219075" y="1843821"/>
            <a:chExt cx="8592891" cy="2361599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6259512" y="2537558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{EUR, US}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6700591" y="3184587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{US}</a:t>
              </a: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3767137" y="1843821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EUR, US}</a:t>
              </a:r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892299" y="2454642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EUR}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4237525" y="2537558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{NUC, US}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188978" y="3275746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{NUC}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4408120" y="3185258"/>
              <a:ext cx="21113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/>
                <a:t>{EUR}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4605337" y="3815937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>
                  <a:sym typeface="Symbol" panose="05050102010706020507" pitchFamily="18" charset="2"/>
                </a:rPr>
                <a:t></a:t>
              </a: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H="1">
              <a:off x="3135312" y="2156558"/>
              <a:ext cx="838200" cy="3810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H="1">
              <a:off x="4735512" y="21565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5726112" y="2156558"/>
              <a:ext cx="1066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2754312" y="28423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H="1">
              <a:off x="2601912" y="28423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116512" y="28423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2830512" y="28423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 flipH="1">
              <a:off x="5040312" y="28423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H="1">
              <a:off x="7021512" y="28423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H="1">
              <a:off x="4811712" y="3451958"/>
              <a:ext cx="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 flipH="1">
              <a:off x="4887912" y="3451958"/>
              <a:ext cx="18288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5"/>
            <p:cNvSpPr>
              <a:spLocks noChangeShapeType="1"/>
            </p:cNvSpPr>
            <p:nvPr/>
          </p:nvSpPr>
          <p:spPr bwMode="auto">
            <a:xfrm>
              <a:off x="2906712" y="3451958"/>
              <a:ext cx="1752600" cy="4572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240323" y="2528523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Secret</a:t>
              </a:r>
              <a:endParaRPr lang="en-US" altLang="en-US" sz="1800" dirty="0"/>
            </a:p>
          </p:txBody>
        </p:sp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240323" y="3334000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Confidential</a:t>
              </a:r>
              <a:endParaRPr lang="en-US" altLang="en-US" sz="1800" dirty="0"/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240323" y="3838707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Unclassified</a:t>
              </a:r>
              <a:endParaRPr lang="en-US" altLang="en-US" sz="1800" dirty="0"/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219075" y="1874285"/>
              <a:ext cx="2111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dirty="0" smtClean="0"/>
                <a:t>Top Secret (MIB)</a:t>
              </a:r>
              <a:endParaRPr lang="en-US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85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  <a:endParaRPr lang="en-US" altLang="en-US"/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#5-</a:t>
            </a:r>
            <a:fld id="{4D782466-E1DF-4C54-87A6-52798F3B34F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Levels and Lattices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|20.5|14.2|4.2|13.3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14769</TotalTime>
  <Words>1025</Words>
  <Application>Microsoft Office PowerPoint</Application>
  <PresentationFormat>On-screen Show (4:3)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Symbol</vt:lpstr>
      <vt:lpstr>Times New Roman</vt:lpstr>
      <vt:lpstr>Custom Design</vt:lpstr>
      <vt:lpstr>PowerPoint Presentation</vt:lpstr>
      <vt:lpstr>HRU and T-G Feedback</vt:lpstr>
      <vt:lpstr>Security Levels Ch4,5</vt:lpstr>
      <vt:lpstr>Security?  Bell-La Padula</vt:lpstr>
      <vt:lpstr>Reading Information</vt:lpstr>
      <vt:lpstr>Writing Information</vt:lpstr>
      <vt:lpstr>Basic Security Theorem</vt:lpstr>
      <vt:lpstr>Ch5 Bell - La Padula (BLP)</vt:lpstr>
      <vt:lpstr>Levels and Lattices</vt:lpstr>
      <vt:lpstr>Levels and Ordering</vt:lpstr>
      <vt:lpstr>Reading Information -SSC</vt:lpstr>
      <vt:lpstr>Writing Information * -prop</vt:lpstr>
      <vt:lpstr>(BLP)</vt:lpstr>
      <vt:lpstr>Problem</vt:lpstr>
      <vt:lpstr>Solution</vt:lpstr>
      <vt:lpstr>BLP Formal Model</vt:lpstr>
      <vt:lpstr>BLP System State</vt:lpstr>
      <vt:lpstr>BLP System State</vt:lpstr>
      <vt:lpstr>BLP System State</vt:lpstr>
      <vt:lpstr>TRANQUILITY</vt:lpstr>
      <vt:lpstr>MULTICS – example OS</vt:lpstr>
      <vt:lpstr>CH6 Information Integrity</vt:lpstr>
      <vt:lpstr>CH6 Biba</vt:lpstr>
      <vt:lpstr>CH6 Biba</vt:lpstr>
      <vt:lpstr>CH6 Biba</vt:lpstr>
      <vt:lpstr>CH6 Biba</vt:lpstr>
      <vt:lpstr>CH6 Lipner</vt:lpstr>
      <vt:lpstr>CH6 Clark-Wilson</vt:lpstr>
      <vt:lpstr>Project &amp; Homework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414</cp:revision>
  <cp:lastPrinted>2014-10-02T23:52:06Z</cp:lastPrinted>
  <dcterms:created xsi:type="dcterms:W3CDTF">2011-01-20T20:51:22Z</dcterms:created>
  <dcterms:modified xsi:type="dcterms:W3CDTF">2020-10-30T19:40:47Z</dcterms:modified>
</cp:coreProperties>
</file>