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9"/>
  </p:notesMasterIdLst>
  <p:sldIdLst>
    <p:sldId id="418" r:id="rId2"/>
    <p:sldId id="444" r:id="rId3"/>
    <p:sldId id="445" r:id="rId4"/>
    <p:sldId id="446" r:id="rId5"/>
    <p:sldId id="447" r:id="rId6"/>
    <p:sldId id="448" r:id="rId7"/>
    <p:sldId id="443" r:id="rId8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68" autoAdjust="0"/>
    <p:restoredTop sz="92934" autoAdjust="0"/>
  </p:normalViewPr>
  <p:slideViewPr>
    <p:cSldViewPr snapToGrid="0" snapToObjects="1">
      <p:cViewPr varScale="1">
        <p:scale>
          <a:sx n="93" d="100"/>
          <a:sy n="93" d="100"/>
        </p:scale>
        <p:origin x="166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</a:t>
            </a:r>
            <a:r>
              <a:rPr lang="en-US" sz="2400" dirty="0" smtClean="0">
                <a:solidFill>
                  <a:schemeClr val="bg1"/>
                </a:solidFill>
              </a:rPr>
              <a:t>20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Flesh out Infrastructure – due 10/27</a:t>
            </a:r>
            <a:endParaRPr lang="en-US" dirty="0" smtClean="0"/>
          </a:p>
          <a:p>
            <a:pPr lvl="1"/>
            <a:r>
              <a:rPr lang="en-US" dirty="0" smtClean="0"/>
              <a:t>Cyber </a:t>
            </a:r>
            <a:r>
              <a:rPr lang="en-US" dirty="0" smtClean="0"/>
              <a:t>and Physical Infrastructure (must have both)</a:t>
            </a:r>
          </a:p>
          <a:p>
            <a:r>
              <a:rPr lang="en-US" dirty="0" smtClean="0"/>
              <a:t>Develop Infrastructure Security Policy as an ACM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Rights</a:t>
            </a:r>
          </a:p>
          <a:p>
            <a:pPr lvl="1"/>
            <a:r>
              <a:rPr lang="en-US" dirty="0" smtClean="0"/>
              <a:t>Choose a Right leakage</a:t>
            </a:r>
            <a:endParaRPr lang="en-US" dirty="0"/>
          </a:p>
          <a:p>
            <a:pPr lvl="2"/>
            <a:r>
              <a:rPr lang="en-US" dirty="0" smtClean="0"/>
              <a:t>Confidentiality</a:t>
            </a:r>
          </a:p>
          <a:p>
            <a:pPr lvl="2"/>
            <a:r>
              <a:rPr lang="en-US" dirty="0" smtClean="0"/>
              <a:t>Integrity</a:t>
            </a:r>
          </a:p>
          <a:p>
            <a:pPr lvl="2"/>
            <a:r>
              <a:rPr lang="en-US" dirty="0" smtClean="0"/>
              <a:t>Express the rights leakage as a series of HRU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2032381"/>
          </a:xfrm>
        </p:spPr>
        <p:txBody>
          <a:bodyPr/>
          <a:lstStyle/>
          <a:p>
            <a:r>
              <a:rPr lang="en-US" dirty="0" smtClean="0"/>
              <a:t>HRU </a:t>
            </a:r>
          </a:p>
          <a:p>
            <a:pPr lvl="1"/>
            <a:r>
              <a:rPr lang="en-US" dirty="0" smtClean="0"/>
              <a:t>Safety Question for r “It is impossible to leak right r to object o”</a:t>
            </a:r>
          </a:p>
          <a:p>
            <a:pPr lvl="1"/>
            <a:r>
              <a:rPr lang="en-US" dirty="0" smtClean="0"/>
              <a:t>Example: chaining of commands, given r in (</a:t>
            </a:r>
            <a:r>
              <a:rPr lang="en-US" dirty="0" err="1" smtClean="0"/>
              <a:t>s,o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“Is it possible to leak right r to object o’?”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Foundational Results (Chapter 3)	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28650" y="2954215"/>
            <a:ext cx="7886700" cy="203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Create the initial state with r’ in (</a:t>
            </a:r>
            <a:r>
              <a:rPr lang="en-US" dirty="0" err="1" smtClean="0"/>
              <a:t>o’,o</a:t>
            </a:r>
            <a:r>
              <a:rPr lang="en-US" dirty="0" smtClean="0"/>
              <a:t>’), and another generic right r’’</a:t>
            </a:r>
          </a:p>
          <a:p>
            <a:pPr lvl="1"/>
            <a:r>
              <a:rPr lang="en-US" dirty="0" smtClean="0"/>
              <a:t>Command Dummy (</a:t>
            </a:r>
            <a:r>
              <a:rPr lang="en-US" dirty="0" err="1" smtClean="0"/>
              <a:t>s,o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If r in (</a:t>
            </a:r>
            <a:r>
              <a:rPr lang="en-US" dirty="0" err="1" smtClean="0"/>
              <a:t>s,o</a:t>
            </a:r>
            <a:r>
              <a:rPr lang="en-US" dirty="0" smtClean="0"/>
              <a:t>) and r’ in (</a:t>
            </a:r>
            <a:r>
              <a:rPr lang="en-US" dirty="0" err="1" smtClean="0"/>
              <a:t>o’,o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then  enter r’’ into (</a:t>
            </a:r>
            <a:r>
              <a:rPr lang="en-US" dirty="0" err="1" smtClean="0"/>
              <a:t>o’,o</a:t>
            </a:r>
            <a:r>
              <a:rPr lang="en-US" dirty="0" smtClean="0"/>
              <a:t>’)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28650" y="4825619"/>
            <a:ext cx="7886700" cy="9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The only possible operation on r’’ is Dummy(</a:t>
            </a:r>
            <a:r>
              <a:rPr lang="en-US" dirty="0" err="1" smtClean="0"/>
              <a:t>s,o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Which leaks r’’, which means that r was leaked to o’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28650" y="5559906"/>
            <a:ext cx="7886700" cy="96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Chaining of all possible preconditions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97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21835"/>
            <a:ext cx="7886700" cy="3497766"/>
          </a:xfrm>
        </p:spPr>
        <p:txBody>
          <a:bodyPr>
            <a:normAutofit/>
          </a:bodyPr>
          <a:lstStyle/>
          <a:p>
            <a:r>
              <a:rPr lang="en-US" dirty="0" smtClean="0"/>
              <a:t>A command c(P1,…,</a:t>
            </a:r>
            <a:r>
              <a:rPr lang="en-US" dirty="0" err="1" smtClean="0"/>
              <a:t>Pk</a:t>
            </a:r>
            <a:r>
              <a:rPr lang="en-US" dirty="0" smtClean="0"/>
              <a:t>) leaks r from X=(S,O,A) if c enters r into a cell that did not contain r.</a:t>
            </a:r>
          </a:p>
          <a:p>
            <a:pPr marL="0" indent="0">
              <a:buNone/>
            </a:pPr>
            <a:r>
              <a:rPr lang="en-US" dirty="0" smtClean="0"/>
              <a:t>	1) c(P1,…,</a:t>
            </a:r>
            <a:r>
              <a:rPr lang="en-US" dirty="0" err="1" smtClean="0"/>
              <a:t>Pk</a:t>
            </a:r>
            <a:r>
              <a:rPr lang="en-US" dirty="0" smtClean="0"/>
              <a:t>) has its preconditions satisfied</a:t>
            </a:r>
          </a:p>
          <a:p>
            <a:pPr marL="0" indent="0">
              <a:buNone/>
            </a:pPr>
            <a:r>
              <a:rPr lang="en-US" dirty="0" smtClean="0"/>
              <a:t>	2) c’s body contains oP1,…,</a:t>
            </a:r>
            <a:r>
              <a:rPr lang="en-US" dirty="0" err="1" smtClean="0"/>
              <a:t>oPn</a:t>
            </a:r>
            <a:r>
              <a:rPr lang="en-US" dirty="0" smtClean="0"/>
              <a:t>, then there exists m, X=X1,X2,…,Xm-1 – (</a:t>
            </a:r>
            <a:r>
              <a:rPr lang="en-US" dirty="0"/>
              <a:t>S</a:t>
            </a:r>
            <a:r>
              <a:rPr lang="en-US" dirty="0" smtClean="0"/>
              <a:t>’,</a:t>
            </a:r>
            <a:r>
              <a:rPr lang="en-US" dirty="0"/>
              <a:t>O</a:t>
            </a:r>
            <a:r>
              <a:rPr lang="en-US" dirty="0" smtClean="0"/>
              <a:t>’,</a:t>
            </a:r>
            <a:r>
              <a:rPr lang="en-US" dirty="0"/>
              <a:t>A</a:t>
            </a:r>
            <a:r>
              <a:rPr lang="en-US" dirty="0" smtClean="0"/>
              <a:t>’) and </a:t>
            </a:r>
            <a:r>
              <a:rPr lang="en-US" dirty="0" err="1" smtClean="0"/>
              <a:t>Xm</a:t>
            </a:r>
            <a:r>
              <a:rPr lang="en-US" dirty="0" smtClean="0"/>
              <a:t> = (S’’,O’’,P’’)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628649" y="5345723"/>
                <a:ext cx="8398119" cy="914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 that r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~∈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 member of a’[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] but 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a’’[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] and </a:t>
                </a:r>
                <a:r>
                  <a:rPr lang="en-US" dirty="0" err="1" smtClean="0"/>
                  <a:t>oPm</a:t>
                </a:r>
                <a:r>
                  <a:rPr lang="en-US" dirty="0" smtClean="0"/>
                  <a:t> is </a:t>
                </a:r>
                <a:r>
                  <a:rPr lang="en-US" u="sng" dirty="0" smtClean="0"/>
                  <a:t>enter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r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into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s,o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345723"/>
                <a:ext cx="8398119" cy="914399"/>
              </a:xfrm>
              <a:prstGeom prst="rect">
                <a:avLst/>
              </a:prstGeom>
              <a:blipFill rotWithShape="0">
                <a:blip r:embed="rId2"/>
                <a:stretch>
                  <a:fillRect t="-12000"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command’s interpretation is a single primitive command.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 – there exists and algorithm to determine if an initial state s0 is safe with respect to r.</a:t>
            </a:r>
          </a:p>
          <a:p>
            <a:r>
              <a:rPr lang="en-US" dirty="0" smtClean="0"/>
              <a:t>Pf. – based on creating minimal length command sequences.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Mono-operational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July 1, 2004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  <a:endParaRPr lang="en-US" altLang="en-US" sz="1400" i="0"/>
          </a:p>
          <a:p>
            <a:r>
              <a:rPr lang="en-US" altLang="en-US" sz="1400" i="0"/>
              <a:t>©2002-2004 Matt Bishop</a:t>
            </a:r>
            <a:endParaRPr lang="en-US" altLang="en-US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#3-</a:t>
            </a:r>
            <a:fld id="{21EB585E-C2BF-4B18-9972-9F82D265DF0A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/>
              <a:t>Undecidability</a:t>
            </a:r>
            <a:r>
              <a:rPr lang="en-US" altLang="en-US" dirty="0" smtClean="0"/>
              <a:t> of Safety Question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Sketch of proof: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Reduce halting problem to safety problem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Turing Machine review: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Infinite tape in one 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States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symbols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; distinguished blank </a:t>
            </a:r>
            <a:r>
              <a:rPr lang="en-US" altLang="en-US" sz="2400" i="1" dirty="0" smtClean="0"/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Transition function </a:t>
            </a:r>
            <a:r>
              <a:rPr lang="en-US" alt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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) = (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r>
              <a:rPr lang="en-US" altLang="en-US" sz="2400" dirty="0" smtClean="0"/>
              <a:t>, L) means in state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symbol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on tape location replaced by symbol </a:t>
            </a:r>
            <a:r>
              <a:rPr lang="en-US" altLang="en-US" sz="2400" i="1" dirty="0" smtClean="0"/>
              <a:t>m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r>
              <a:rPr lang="en-US" altLang="en-US" sz="2400" dirty="0" smtClean="0"/>
              <a:t>, head moves to left one square, and enters state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>
                <a:latin typeface="Symbol" panose="05050102010706020507" pitchFamily="18" charset="2"/>
              </a:rPr>
              <a:t>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Halting state is </a:t>
            </a:r>
            <a:r>
              <a:rPr lang="en-US" altLang="en-US" sz="2400" i="1" dirty="0" err="1" smtClean="0"/>
              <a:t>q</a:t>
            </a:r>
            <a:r>
              <a:rPr lang="en-US" altLang="en-US" sz="2400" i="1" baseline="-25000" dirty="0" err="1" smtClean="0"/>
              <a:t>f</a:t>
            </a:r>
            <a:r>
              <a:rPr lang="en-US" altLang="en-US" sz="2400" dirty="0" smtClean="0"/>
              <a:t>; TM halts when it enters this state</a:t>
            </a:r>
            <a:endParaRPr lang="en-US" altLang="en-US" sz="2400" dirty="0" smtClean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78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CS 6600 – Formal Methods in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October 15, 2020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517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Times</vt:lpstr>
      <vt:lpstr>Times New Roman</vt:lpstr>
      <vt:lpstr>Custom Design</vt:lpstr>
      <vt:lpstr>PowerPoint Presentation</vt:lpstr>
      <vt:lpstr>Project</vt:lpstr>
      <vt:lpstr>Foundational Results (Chapter 3) </vt:lpstr>
      <vt:lpstr>Safety</vt:lpstr>
      <vt:lpstr>Mono-operational system</vt:lpstr>
      <vt:lpstr>Undecidability of Safety Question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376</cp:revision>
  <cp:lastPrinted>2014-10-02T23:52:06Z</cp:lastPrinted>
  <dcterms:created xsi:type="dcterms:W3CDTF">2011-01-20T20:51:22Z</dcterms:created>
  <dcterms:modified xsi:type="dcterms:W3CDTF">2020-10-20T19:56:30Z</dcterms:modified>
</cp:coreProperties>
</file>