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8"/>
  </p:notesMasterIdLst>
  <p:sldIdLst>
    <p:sldId id="418" r:id="rId2"/>
    <p:sldId id="445" r:id="rId3"/>
    <p:sldId id="446" r:id="rId4"/>
    <p:sldId id="474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44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56" r:id="rId25"/>
    <p:sldId id="462" r:id="rId26"/>
    <p:sldId id="443" r:id="rId27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8" autoAdjust="0"/>
    <p:restoredTop sz="92934" autoAdjust="0"/>
  </p:normalViewPr>
  <p:slideViewPr>
    <p:cSldViewPr snapToGrid="0" snapToObjects="1">
      <p:cViewPr varScale="1">
        <p:scale>
          <a:sx n="93" d="100"/>
          <a:sy n="93" d="100"/>
        </p:scale>
        <p:origin x="98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</a:t>
            </a:r>
            <a:r>
              <a:rPr lang="en-US" sz="2400" dirty="0" smtClean="0">
                <a:solidFill>
                  <a:schemeClr val="bg1"/>
                </a:solidFill>
              </a:rPr>
              <a:t>22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5467D305-04AB-4405-A751-2641B014DA9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Command Mapping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k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D) = (</a:t>
            </a:r>
            <a:r>
              <a:rPr lang="en-US" altLang="en-US" sz="2000" i="1" smtClean="0"/>
              <a:t>k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, Y, R) at end becomes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" pitchFamily="-76" charset="0"/>
              </a:rPr>
              <a:t>command</a:t>
            </a:r>
            <a:r>
              <a:rPr lang="en-US" altLang="en-US" sz="2000" smtClean="0">
                <a:latin typeface="Courier" pitchFamily="-76" charset="0"/>
              </a:rPr>
              <a:t> crightmost</a:t>
            </a:r>
            <a:r>
              <a:rPr lang="en-US" altLang="en-US" sz="2000" i="1" baseline="-25000" smtClean="0">
                <a:latin typeface="Courier" pitchFamily="-76" charset="0"/>
              </a:rPr>
              <a:t>k</a:t>
            </a:r>
            <a:r>
              <a:rPr lang="en-US" altLang="en-US" sz="2000" baseline="-25000" smtClean="0">
                <a:latin typeface="Courier" pitchFamily="-76" charset="0"/>
              </a:rPr>
              <a:t>,C</a:t>
            </a:r>
            <a:r>
              <a:rPr lang="en-US" altLang="en-US" sz="2000" smtClean="0">
                <a:latin typeface="Courier" pitchFamily="-76" charset="0"/>
              </a:rPr>
              <a:t>(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5</a:t>
            </a:r>
            <a:r>
              <a:rPr lang="en-US" altLang="en-US" sz="2000" smtClean="0">
                <a:latin typeface="Courier" pitchFamily="-76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" pitchFamily="-76" charset="0"/>
              </a:rPr>
              <a:t>if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end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b="1" smtClean="0">
                <a:latin typeface="Courier" pitchFamily="-76" charset="0"/>
              </a:rPr>
              <a:t>in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] </a:t>
            </a:r>
            <a:r>
              <a:rPr lang="en-US" altLang="en-US" sz="2000" b="1" smtClean="0">
                <a:latin typeface="Courier" pitchFamily="-76" charset="0"/>
              </a:rPr>
              <a:t>and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k</a:t>
            </a:r>
            <a:r>
              <a:rPr lang="en-US" altLang="en-US" sz="2000" baseline="-25000" smtClean="0">
                <a:latin typeface="Courier" pitchFamily="-76" charset="0"/>
              </a:rPr>
              <a:t>1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b="1" smtClean="0">
                <a:latin typeface="Courier" pitchFamily="-76" charset="0"/>
              </a:rPr>
              <a:t>in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" pitchFamily="-76" charset="0"/>
              </a:rPr>
              <a:t>		and</a:t>
            </a:r>
            <a:r>
              <a:rPr lang="en-US" altLang="en-US" sz="2000" smtClean="0">
                <a:latin typeface="Courier" pitchFamily="-76" charset="0"/>
              </a:rPr>
              <a:t> D </a:t>
            </a:r>
            <a:r>
              <a:rPr lang="en-US" altLang="en-US" sz="2000" b="1" smtClean="0">
                <a:latin typeface="Courier" pitchFamily="-76" charset="0"/>
              </a:rPr>
              <a:t>in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" pitchFamily="-76" charset="0"/>
              </a:rPr>
              <a:t>then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" pitchFamily="-76" charset="0"/>
              </a:rPr>
              <a:t>	delete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end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b="1" smtClean="0">
                <a:latin typeface="Courier" pitchFamily="-76" charset="0"/>
              </a:rPr>
              <a:t>from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" pitchFamily="-76" charset="0"/>
              </a:rPr>
              <a:t>	</a:t>
            </a:r>
            <a:r>
              <a:rPr lang="en-US" altLang="en-US" sz="2000" b="1" smtClean="0">
                <a:latin typeface="Courier" pitchFamily="-76" charset="0"/>
              </a:rPr>
              <a:t>create subject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5</a:t>
            </a:r>
            <a:r>
              <a:rPr lang="en-US" altLang="en-US" sz="2000" smtClean="0">
                <a:latin typeface="Courier" pitchFamily="-76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" pitchFamily="-76" charset="0"/>
              </a:rPr>
              <a:t>	</a:t>
            </a:r>
            <a:r>
              <a:rPr lang="en-US" altLang="en-US" sz="2000" b="1" smtClean="0">
                <a:latin typeface="Courier" pitchFamily="-76" charset="0"/>
              </a:rPr>
              <a:t>enter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own </a:t>
            </a:r>
            <a:r>
              <a:rPr lang="en-US" altLang="en-US" sz="2000" b="1" smtClean="0">
                <a:latin typeface="Courier" pitchFamily="-76" charset="0"/>
              </a:rPr>
              <a:t>into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5</a:t>
            </a:r>
            <a:r>
              <a:rPr lang="en-US" altLang="en-US" sz="2000" smtClean="0">
                <a:latin typeface="Courier" pitchFamily="-76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" pitchFamily="-76" charset="0"/>
              </a:rPr>
              <a:t>	</a:t>
            </a:r>
            <a:r>
              <a:rPr lang="en-US" altLang="en-US" sz="2000" b="1" smtClean="0">
                <a:latin typeface="Courier" pitchFamily="-76" charset="0"/>
              </a:rPr>
              <a:t>enter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end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b="1" smtClean="0">
                <a:latin typeface="Courier" pitchFamily="-76" charset="0"/>
              </a:rPr>
              <a:t>into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5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5</a:t>
            </a:r>
            <a:r>
              <a:rPr lang="en-US" altLang="en-US" sz="2000" smtClean="0">
                <a:latin typeface="Courier" pitchFamily="-76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" pitchFamily="-76" charset="0"/>
              </a:rPr>
              <a:t>	</a:t>
            </a:r>
            <a:r>
              <a:rPr lang="en-US" altLang="en-US" sz="2000" b="1" smtClean="0">
                <a:latin typeface="Courier" pitchFamily="-76" charset="0"/>
              </a:rPr>
              <a:t>delete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k</a:t>
            </a:r>
            <a:r>
              <a:rPr lang="en-US" altLang="en-US" sz="2000" baseline="-25000" smtClean="0">
                <a:latin typeface="Courier" pitchFamily="-76" charset="0"/>
              </a:rPr>
              <a:t>1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b="1" smtClean="0">
                <a:latin typeface="Courier" pitchFamily="-76" charset="0"/>
              </a:rPr>
              <a:t>from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" pitchFamily="-76" charset="0"/>
              </a:rPr>
              <a:t>	</a:t>
            </a:r>
            <a:r>
              <a:rPr lang="en-US" altLang="en-US" sz="2000" b="1" smtClean="0">
                <a:latin typeface="Courier" pitchFamily="-76" charset="0"/>
              </a:rPr>
              <a:t>delete</a:t>
            </a:r>
            <a:r>
              <a:rPr lang="en-US" altLang="en-US" sz="2000" smtClean="0">
                <a:latin typeface="Courier" pitchFamily="-76" charset="0"/>
              </a:rPr>
              <a:t> D </a:t>
            </a:r>
            <a:r>
              <a:rPr lang="en-US" altLang="en-US" sz="2000" b="1" smtClean="0">
                <a:latin typeface="Courier" pitchFamily="-76" charset="0"/>
              </a:rPr>
              <a:t>from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" pitchFamily="-76" charset="0"/>
              </a:rPr>
              <a:t>	</a:t>
            </a:r>
            <a:r>
              <a:rPr lang="en-US" altLang="en-US" sz="2000" b="1" smtClean="0">
                <a:latin typeface="Courier" pitchFamily="-76" charset="0"/>
              </a:rPr>
              <a:t>enter</a:t>
            </a:r>
            <a:r>
              <a:rPr lang="en-US" altLang="en-US" sz="2000" smtClean="0">
                <a:latin typeface="Courier" pitchFamily="-76" charset="0"/>
              </a:rPr>
              <a:t> Y </a:t>
            </a:r>
            <a:r>
              <a:rPr lang="en-US" altLang="en-US" sz="2000" b="1" smtClean="0">
                <a:latin typeface="Courier" pitchFamily="-76" charset="0"/>
              </a:rPr>
              <a:t>into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4</a:t>
            </a:r>
            <a:r>
              <a:rPr lang="en-US" altLang="en-US" sz="2000" smtClean="0">
                <a:latin typeface="Courier" pitchFamily="-76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" pitchFamily="-76" charset="0"/>
              </a:rPr>
              <a:t>	</a:t>
            </a:r>
            <a:r>
              <a:rPr lang="en-US" altLang="en-US" sz="2000" b="1" smtClean="0">
                <a:latin typeface="Courier" pitchFamily="-76" charset="0"/>
              </a:rPr>
              <a:t>enter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k</a:t>
            </a:r>
            <a:r>
              <a:rPr lang="en-US" altLang="en-US" sz="2000" baseline="-25000" smtClean="0">
                <a:latin typeface="Courier" pitchFamily="-76" charset="0"/>
              </a:rPr>
              <a:t>2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b="1" smtClean="0">
                <a:latin typeface="Courier" pitchFamily="-76" charset="0"/>
              </a:rPr>
              <a:t>into</a:t>
            </a:r>
            <a:r>
              <a:rPr lang="en-US" altLang="en-US" sz="2000" smtClean="0">
                <a:latin typeface="Courier" pitchFamily="-76" charset="0"/>
              </a:rPr>
              <a:t> </a:t>
            </a:r>
            <a:r>
              <a:rPr lang="en-US" altLang="en-US" sz="2000" i="1" smtClean="0">
                <a:latin typeface="Courier" pitchFamily="-76" charset="0"/>
              </a:rPr>
              <a:t>A</a:t>
            </a:r>
            <a:r>
              <a:rPr lang="en-US" altLang="en-US" sz="2000" smtClean="0">
                <a:latin typeface="Courier" pitchFamily="-76" charset="0"/>
              </a:rPr>
              <a:t>[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5</a:t>
            </a:r>
            <a:r>
              <a:rPr lang="en-US" altLang="en-US" sz="2000" smtClean="0">
                <a:latin typeface="Courier" pitchFamily="-76" charset="0"/>
              </a:rPr>
              <a:t>,</a:t>
            </a:r>
            <a:r>
              <a:rPr lang="en-US" altLang="en-US" sz="2000" i="1" smtClean="0">
                <a:latin typeface="Courier" pitchFamily="-76" charset="0"/>
              </a:rPr>
              <a:t>s</a:t>
            </a:r>
            <a:r>
              <a:rPr lang="en-US" altLang="en-US" sz="2000" baseline="-25000" smtClean="0">
                <a:latin typeface="Courier" pitchFamily="-76" charset="0"/>
              </a:rPr>
              <a:t>5</a:t>
            </a:r>
            <a:r>
              <a:rPr lang="en-US" altLang="en-US" sz="2000" smtClean="0">
                <a:latin typeface="Courier" pitchFamily="-76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Courier" pitchFamily="-76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632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C0C6AC62-3772-43EA-98F4-1B7EDF6172DE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Rest of Proof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Protection system exactly simulates a TM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Exactly 1 </a:t>
            </a:r>
            <a:r>
              <a:rPr lang="en-US" altLang="en-US" sz="2400" i="1" smtClean="0"/>
              <a:t>end</a:t>
            </a:r>
            <a:r>
              <a:rPr lang="en-US" altLang="en-US" sz="2400" smtClean="0"/>
              <a:t> right in ACM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 right in entries corresponds to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Thus, at most 1 applicable command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TM enters state </a:t>
            </a:r>
            <a:r>
              <a:rPr lang="en-US" altLang="en-US" sz="2800" i="1" smtClean="0"/>
              <a:t>q</a:t>
            </a:r>
            <a:r>
              <a:rPr lang="en-US" altLang="en-US" sz="2800" i="1" baseline="-25000" smtClean="0"/>
              <a:t>f</a:t>
            </a:r>
            <a:r>
              <a:rPr lang="en-US" altLang="en-US" sz="2800" smtClean="0"/>
              <a:t>, then right has leaked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If safety question decidable, then represent TM as above and determine if </a:t>
            </a:r>
            <a:r>
              <a:rPr lang="en-US" altLang="en-US" sz="2800" i="1" smtClean="0"/>
              <a:t>q</a:t>
            </a:r>
            <a:r>
              <a:rPr lang="en-US" altLang="en-US" sz="2800" i="1" baseline="-25000" smtClean="0"/>
              <a:t>f</a:t>
            </a:r>
            <a:r>
              <a:rPr lang="en-US" altLang="en-US" sz="2800" smtClean="0"/>
              <a:t> leaks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Implies halting problem decidable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Conclusion: safety question undecidable</a:t>
            </a:r>
          </a:p>
        </p:txBody>
      </p:sp>
    </p:spTree>
    <p:extLst>
      <p:ext uri="{BB962C8B-B14F-4D97-AF65-F5344CB8AC3E}">
        <p14:creationId xmlns:p14="http://schemas.microsoft.com/office/powerpoint/2010/main" val="9423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17734C30-9F34-445B-801F-9ED08FD5D1AD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Other Results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Delete </a:t>
            </a:r>
            <a:r>
              <a:rPr lang="en-US" altLang="en-US" sz="2400" b="1" dirty="0" smtClean="0"/>
              <a:t>create</a:t>
            </a:r>
            <a:r>
              <a:rPr lang="en-US" altLang="en-US" sz="2400" dirty="0" smtClean="0"/>
              <a:t> primitive; then safety question is complete in </a:t>
            </a:r>
            <a:r>
              <a:rPr lang="en-US" altLang="en-US" sz="2400" b="1" dirty="0" smtClean="0"/>
              <a:t>P-SPACE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Delete </a:t>
            </a:r>
            <a:r>
              <a:rPr lang="en-US" altLang="en-US" sz="2400" b="1" dirty="0" smtClean="0"/>
              <a:t>destroy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delete</a:t>
            </a:r>
            <a:r>
              <a:rPr lang="en-US" altLang="en-US" sz="2400" dirty="0" smtClean="0"/>
              <a:t> primitives; then safety question is still undecidable</a:t>
            </a:r>
          </a:p>
          <a:p>
            <a:pPr lvl="1" eaLnBrk="1" hangingPunct="1"/>
            <a:r>
              <a:rPr lang="en-US" altLang="en-US" sz="2400" dirty="0" smtClean="0"/>
              <a:t>Systems are monotonic (</a:t>
            </a:r>
            <a:r>
              <a:rPr lang="en-US" altLang="en-US" sz="2400" dirty="0" err="1" smtClean="0"/>
              <a:t>Mankin</a:t>
            </a:r>
            <a:r>
              <a:rPr lang="en-US" altLang="en-US" sz="2400" dirty="0" smtClean="0"/>
              <a:t>, 2004)</a:t>
            </a:r>
          </a:p>
          <a:p>
            <a:pPr eaLnBrk="1" hangingPunct="1"/>
            <a:r>
              <a:rPr lang="en-US" altLang="en-US" sz="2400" dirty="0" smtClean="0"/>
              <a:t>Safety question for </a:t>
            </a:r>
            <a:r>
              <a:rPr lang="en-US" altLang="en-US" sz="2400" dirty="0" err="1" smtClean="0"/>
              <a:t>monoconditional</a:t>
            </a:r>
            <a:r>
              <a:rPr lang="en-US" altLang="en-US" sz="2400" dirty="0" smtClean="0"/>
              <a:t> (only 1 test in any command), monotonic protection systems is decidable</a:t>
            </a:r>
          </a:p>
          <a:p>
            <a:pPr eaLnBrk="1" hangingPunct="1"/>
            <a:r>
              <a:rPr lang="en-US" altLang="en-US" sz="2400" dirty="0" smtClean="0"/>
              <a:t>Safety question for </a:t>
            </a:r>
            <a:r>
              <a:rPr lang="en-US" altLang="en-US" sz="2400" dirty="0" err="1" smtClean="0"/>
              <a:t>monoconditional</a:t>
            </a:r>
            <a:r>
              <a:rPr lang="en-US" altLang="en-US" sz="2400" dirty="0" smtClean="0"/>
              <a:t> protection systems with </a:t>
            </a:r>
            <a:r>
              <a:rPr lang="en-US" altLang="en-US" sz="2400" b="1" dirty="0" smtClean="0"/>
              <a:t>create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enter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delete</a:t>
            </a:r>
            <a:r>
              <a:rPr lang="en-US" altLang="en-US" sz="2400" dirty="0" smtClean="0"/>
              <a:t> (and no </a:t>
            </a:r>
            <a:r>
              <a:rPr lang="en-US" altLang="en-US" sz="2400" b="1" dirty="0" smtClean="0"/>
              <a:t>destroy</a:t>
            </a:r>
            <a:r>
              <a:rPr lang="en-US" altLang="en-US" sz="2400" dirty="0" smtClean="0"/>
              <a:t>) is decidable.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36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Flesh out</a:t>
            </a:r>
            <a:r>
              <a:rPr lang="en-US" smtClean="0"/>
              <a:t> </a:t>
            </a:r>
            <a:r>
              <a:rPr lang="en-US" dirty="0" smtClean="0"/>
              <a:t>Infrastructure Due 10/27/2020</a:t>
            </a:r>
            <a:endParaRPr lang="en-US" dirty="0" smtClean="0"/>
          </a:p>
          <a:p>
            <a:pPr lvl="1"/>
            <a:r>
              <a:rPr lang="en-US" dirty="0" smtClean="0"/>
              <a:t>Cyber and Physical Infrastructure (must have both)</a:t>
            </a:r>
          </a:p>
          <a:p>
            <a:r>
              <a:rPr lang="en-US" dirty="0" smtClean="0"/>
              <a:t>Develop Infrastructure Security Policy as an ACM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Rights</a:t>
            </a:r>
          </a:p>
          <a:p>
            <a:pPr lvl="1"/>
            <a:r>
              <a:rPr lang="en-US" dirty="0" smtClean="0"/>
              <a:t>Choose a Right leakage</a:t>
            </a:r>
            <a:endParaRPr lang="en-US" dirty="0"/>
          </a:p>
          <a:p>
            <a:pPr lvl="2"/>
            <a:r>
              <a:rPr lang="en-US" dirty="0" smtClean="0"/>
              <a:t>Confidentiality</a:t>
            </a:r>
          </a:p>
          <a:p>
            <a:pPr lvl="2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Express the rights leakage as a series of HRU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AB5DCA9D-CCCF-45EC-B3B1-10D6FE4B7E91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Take-Grant Protection Model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specific (not generic) system</a:t>
            </a:r>
          </a:p>
          <a:p>
            <a:pPr lvl="1" eaLnBrk="1" hangingPunct="1"/>
            <a:r>
              <a:rPr lang="en-US" altLang="en-US" smtClean="0"/>
              <a:t>Set of rules for state transitions</a:t>
            </a:r>
          </a:p>
          <a:p>
            <a:pPr eaLnBrk="1" hangingPunct="1"/>
            <a:r>
              <a:rPr lang="en-US" altLang="en-US" smtClean="0"/>
              <a:t>Safety decidable, and in time linear with the size of the system</a:t>
            </a:r>
          </a:p>
          <a:p>
            <a:pPr eaLnBrk="1" hangingPunct="1"/>
            <a:r>
              <a:rPr lang="en-US" altLang="en-US" smtClean="0"/>
              <a:t>Goal: find conditions under which rights can be transferred from one entity to another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936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8F6B8314-47EF-459B-B578-F3CC242F0BF3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Wingdings" panose="05000000000000000000" pitchFamily="2" charset="2"/>
              </a:rPr>
              <a:t>¡</a:t>
            </a:r>
            <a:r>
              <a:rPr lang="en-US" altLang="en-US" sz="2000" b="1" dirty="0" smtClean="0">
                <a:latin typeface="Symbol" panose="05050102010706020507" pitchFamily="18" charset="2"/>
              </a:rPr>
              <a:t>	</a:t>
            </a:r>
            <a:r>
              <a:rPr lang="en-US" altLang="en-US" sz="2800" dirty="0" smtClean="0"/>
              <a:t>objects (files, …)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Wingdings" panose="05000000000000000000" pitchFamily="2" charset="2"/>
              </a:rPr>
              <a:t>l</a:t>
            </a:r>
            <a:r>
              <a:rPr lang="en-US" altLang="en-US" sz="2800" dirty="0" smtClean="0"/>
              <a:t> 	subjects (users, processes, …)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Symbol" panose="05050102010706020507" pitchFamily="18" charset="2"/>
              </a:rPr>
              <a:t>Ä	</a:t>
            </a:r>
            <a:r>
              <a:rPr lang="en-US" altLang="en-US" sz="2800" dirty="0" smtClean="0"/>
              <a:t>don't care (either a subject or an object)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G </a:t>
            </a:r>
            <a:r>
              <a:rPr lang="en-US" altLang="en-US" sz="3600" dirty="0" smtClean="0">
                <a:sym typeface="Lucida Bright Math Symbol" charset="2"/>
              </a:rPr>
              <a:t>|–</a:t>
            </a:r>
            <a:r>
              <a:rPr lang="en-US" altLang="en-US" sz="2800" i="1" baseline="-25000" dirty="0" smtClean="0"/>
              <a:t>x</a:t>
            </a:r>
            <a:r>
              <a:rPr lang="en-US" altLang="en-US" sz="2800" dirty="0" smtClean="0"/>
              <a:t> G'	apply a rewriting rule 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 (witness)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 		G to get G'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G </a:t>
            </a:r>
            <a:r>
              <a:rPr lang="en-US" altLang="en-US" sz="3600" dirty="0" smtClean="0">
                <a:sym typeface="Lucida Bright Math Symbol" charset="2"/>
              </a:rPr>
              <a:t>|–</a:t>
            </a:r>
            <a:r>
              <a:rPr lang="en-US" altLang="en-US" sz="2800" baseline="30000" dirty="0" smtClean="0"/>
              <a:t>*</a:t>
            </a:r>
            <a:r>
              <a:rPr lang="en-US" altLang="en-US" sz="2800" dirty="0" smtClean="0"/>
              <a:t> G'	apply a sequence of rewriting rules 			(witness) to G to get G'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R = { </a:t>
            </a:r>
            <a:r>
              <a:rPr lang="en-US" altLang="en-US" sz="2800" i="1" dirty="0" smtClean="0"/>
              <a:t>t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w</a:t>
            </a:r>
            <a:r>
              <a:rPr lang="en-US" altLang="en-US" sz="2800" dirty="0" smtClean="0"/>
              <a:t>, … }   set of rights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35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Transitions to Change the Protection 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Take-grant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DE809A03-ACFE-4B27-B63F-407DC161EA29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Rules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048000" y="3048000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2247900" y="24892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344863" y="2540000"/>
            <a:ext cx="881062" cy="728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708275" y="2667000"/>
            <a:ext cx="2000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t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3467100" y="2616200"/>
            <a:ext cx="2841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0491" name="Line 13"/>
          <p:cNvSpPr>
            <a:spLocks noChangeShapeType="1"/>
          </p:cNvSpPr>
          <p:nvPr/>
        </p:nvSpPr>
        <p:spPr bwMode="auto">
          <a:xfrm>
            <a:off x="5981700" y="24892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4"/>
          <p:cNvSpPr>
            <a:spLocks noChangeShapeType="1"/>
          </p:cNvSpPr>
          <p:nvPr/>
        </p:nvSpPr>
        <p:spPr bwMode="auto">
          <a:xfrm flipV="1">
            <a:off x="7048500" y="24892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6451600" y="2667000"/>
            <a:ext cx="203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t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7213600" y="261620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>
            <a:off x="6057900" y="24892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6832600" y="215900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779463" y="2667000"/>
            <a:ext cx="10922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3200"/>
              <a:t>take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0498" name="Line 23"/>
          <p:cNvSpPr>
            <a:spLocks noChangeShapeType="1"/>
          </p:cNvSpPr>
          <p:nvPr/>
        </p:nvSpPr>
        <p:spPr bwMode="auto">
          <a:xfrm flipV="1">
            <a:off x="3314700" y="4470400"/>
            <a:ext cx="939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Rectangle 24"/>
          <p:cNvSpPr>
            <a:spLocks noChangeArrowheads="1"/>
          </p:cNvSpPr>
          <p:nvPr/>
        </p:nvSpPr>
        <p:spPr bwMode="auto">
          <a:xfrm>
            <a:off x="2743200" y="4648200"/>
            <a:ext cx="2413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g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0500" name="Rectangle 25"/>
          <p:cNvSpPr>
            <a:spLocks noChangeArrowheads="1"/>
          </p:cNvSpPr>
          <p:nvPr/>
        </p:nvSpPr>
        <p:spPr bwMode="auto">
          <a:xfrm>
            <a:off x="3505200" y="459740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0501" name="Line 29"/>
          <p:cNvSpPr>
            <a:spLocks noChangeShapeType="1"/>
          </p:cNvSpPr>
          <p:nvPr/>
        </p:nvSpPr>
        <p:spPr bwMode="auto">
          <a:xfrm flipV="1">
            <a:off x="7086600" y="4470400"/>
            <a:ext cx="901700" cy="78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Rectangle 30"/>
          <p:cNvSpPr>
            <a:spLocks noChangeArrowheads="1"/>
          </p:cNvSpPr>
          <p:nvPr/>
        </p:nvSpPr>
        <p:spPr bwMode="auto">
          <a:xfrm>
            <a:off x="7239000" y="459740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0503" name="Line 31"/>
          <p:cNvSpPr>
            <a:spLocks noChangeShapeType="1"/>
          </p:cNvSpPr>
          <p:nvPr/>
        </p:nvSpPr>
        <p:spPr bwMode="auto">
          <a:xfrm>
            <a:off x="6083300" y="44704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Rectangle 32"/>
          <p:cNvSpPr>
            <a:spLocks noChangeArrowheads="1"/>
          </p:cNvSpPr>
          <p:nvPr/>
        </p:nvSpPr>
        <p:spPr bwMode="auto">
          <a:xfrm>
            <a:off x="6858000" y="414020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0505" name="Rectangle 33"/>
          <p:cNvSpPr>
            <a:spLocks noChangeArrowheads="1"/>
          </p:cNvSpPr>
          <p:nvPr/>
        </p:nvSpPr>
        <p:spPr bwMode="auto">
          <a:xfrm>
            <a:off x="771525" y="4460875"/>
            <a:ext cx="10096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2800"/>
              <a:t>grant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0506" name="Line 35"/>
          <p:cNvSpPr>
            <a:spLocks noChangeShapeType="1"/>
          </p:cNvSpPr>
          <p:nvPr/>
        </p:nvSpPr>
        <p:spPr bwMode="auto">
          <a:xfrm flipH="1" flipV="1">
            <a:off x="2324100" y="45466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Rectangle 36"/>
          <p:cNvSpPr>
            <a:spLocks noChangeArrowheads="1"/>
          </p:cNvSpPr>
          <p:nvPr/>
        </p:nvSpPr>
        <p:spPr bwMode="auto">
          <a:xfrm>
            <a:off x="3048000" y="510540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0508" name="Rectangle 37"/>
          <p:cNvSpPr>
            <a:spLocks noChangeArrowheads="1"/>
          </p:cNvSpPr>
          <p:nvPr/>
        </p:nvSpPr>
        <p:spPr bwMode="auto">
          <a:xfrm>
            <a:off x="6477000" y="4572000"/>
            <a:ext cx="2413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g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0509" name="Line 38"/>
          <p:cNvSpPr>
            <a:spLocks noChangeShapeType="1"/>
          </p:cNvSpPr>
          <p:nvPr/>
        </p:nvSpPr>
        <p:spPr bwMode="auto">
          <a:xfrm flipH="1" flipV="1">
            <a:off x="6057900" y="44704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Rectangle 39"/>
          <p:cNvSpPr>
            <a:spLocks noChangeArrowheads="1"/>
          </p:cNvSpPr>
          <p:nvPr/>
        </p:nvSpPr>
        <p:spPr bwMode="auto">
          <a:xfrm>
            <a:off x="4081463" y="2243138"/>
            <a:ext cx="4000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511" name="Rectangle 40"/>
          <p:cNvSpPr>
            <a:spLocks noChangeArrowheads="1"/>
          </p:cNvSpPr>
          <p:nvPr/>
        </p:nvSpPr>
        <p:spPr bwMode="auto">
          <a:xfrm>
            <a:off x="6783388" y="3078163"/>
            <a:ext cx="4000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512" name="Rectangle 41"/>
          <p:cNvSpPr>
            <a:spLocks noChangeArrowheads="1"/>
          </p:cNvSpPr>
          <p:nvPr/>
        </p:nvSpPr>
        <p:spPr bwMode="auto">
          <a:xfrm>
            <a:off x="7881938" y="2168525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513" name="Rectangle 42"/>
          <p:cNvSpPr>
            <a:spLocks noChangeArrowheads="1"/>
          </p:cNvSpPr>
          <p:nvPr/>
        </p:nvSpPr>
        <p:spPr bwMode="auto">
          <a:xfrm>
            <a:off x="2108200" y="4206875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514" name="Rectangle 43"/>
          <p:cNvSpPr>
            <a:spLocks noChangeArrowheads="1"/>
          </p:cNvSpPr>
          <p:nvPr/>
        </p:nvSpPr>
        <p:spPr bwMode="auto">
          <a:xfrm>
            <a:off x="4140200" y="4130675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515" name="Rectangle 44"/>
          <p:cNvSpPr>
            <a:spLocks noChangeArrowheads="1"/>
          </p:cNvSpPr>
          <p:nvPr/>
        </p:nvSpPr>
        <p:spPr bwMode="auto">
          <a:xfrm>
            <a:off x="5807075" y="4149725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516" name="Rectangle 45"/>
          <p:cNvSpPr>
            <a:spLocks noChangeArrowheads="1"/>
          </p:cNvSpPr>
          <p:nvPr/>
        </p:nvSpPr>
        <p:spPr bwMode="auto">
          <a:xfrm>
            <a:off x="7881938" y="4183063"/>
            <a:ext cx="4000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0517" name="Rectangle 46"/>
          <p:cNvSpPr>
            <a:spLocks noChangeArrowheads="1"/>
          </p:cNvSpPr>
          <p:nvPr/>
        </p:nvSpPr>
        <p:spPr bwMode="auto">
          <a:xfrm>
            <a:off x="6858000" y="510540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0518" name="Rectangle 47"/>
          <p:cNvSpPr>
            <a:spLocks noChangeArrowheads="1"/>
          </p:cNvSpPr>
          <p:nvPr/>
        </p:nvSpPr>
        <p:spPr bwMode="auto">
          <a:xfrm>
            <a:off x="5791200" y="228600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0519" name="Rectangle 48"/>
          <p:cNvSpPr>
            <a:spLocks noChangeArrowheads="1"/>
          </p:cNvSpPr>
          <p:nvPr/>
        </p:nvSpPr>
        <p:spPr bwMode="auto">
          <a:xfrm>
            <a:off x="1998663" y="2270125"/>
            <a:ext cx="392112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0520" name="Text Box 49"/>
          <p:cNvSpPr txBox="1">
            <a:spLocks noChangeArrowheads="1"/>
          </p:cNvSpPr>
          <p:nvPr/>
        </p:nvSpPr>
        <p:spPr bwMode="auto">
          <a:xfrm>
            <a:off x="4802188" y="2406650"/>
            <a:ext cx="42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3600">
                <a:sym typeface="Symbol" panose="05050102010706020507" pitchFamily="18" charset="2"/>
              </a:rPr>
              <a:t>|-</a:t>
            </a:r>
            <a:endParaRPr lang="en-US" altLang="en-US" sz="3600">
              <a:sym typeface="Lucida Bright Math Symbol" charset="2"/>
            </a:endParaRPr>
          </a:p>
        </p:txBody>
      </p:sp>
      <p:sp>
        <p:nvSpPr>
          <p:cNvPr id="20521" name="Text Box 50"/>
          <p:cNvSpPr txBox="1">
            <a:spLocks noChangeArrowheads="1"/>
          </p:cNvSpPr>
          <p:nvPr/>
        </p:nvSpPr>
        <p:spPr bwMode="auto">
          <a:xfrm>
            <a:off x="4876800" y="4449763"/>
            <a:ext cx="42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3600">
                <a:sym typeface="Lucida Bright Math Symbol" charset="2"/>
              </a:rPr>
              <a:t>|-</a:t>
            </a:r>
          </a:p>
        </p:txBody>
      </p:sp>
    </p:spTree>
    <p:extLst>
      <p:ext uri="{BB962C8B-B14F-4D97-AF65-F5344CB8AC3E}">
        <p14:creationId xmlns:p14="http://schemas.microsoft.com/office/powerpoint/2010/main" val="31297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466F60DB-7DBB-4AE5-9970-856F46DEE6A6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More Rules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12800" y="2590800"/>
            <a:ext cx="9763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2800"/>
              <a:t>create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3460750" y="362585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6565900" y="2555875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869950" y="3829050"/>
            <a:ext cx="11938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2800"/>
              <a:t>remove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1514" name="Line 15"/>
          <p:cNvSpPr>
            <a:spLocks noChangeShapeType="1"/>
          </p:cNvSpPr>
          <p:nvPr/>
        </p:nvSpPr>
        <p:spPr bwMode="auto">
          <a:xfrm>
            <a:off x="2889250" y="395605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8"/>
          <p:cNvSpPr>
            <a:spLocks noChangeShapeType="1"/>
          </p:cNvSpPr>
          <p:nvPr/>
        </p:nvSpPr>
        <p:spPr bwMode="auto">
          <a:xfrm>
            <a:off x="6089650" y="395605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9"/>
          <p:cNvSpPr>
            <a:spLocks noChangeArrowheads="1"/>
          </p:cNvSpPr>
          <p:nvPr/>
        </p:nvSpPr>
        <p:spPr bwMode="auto">
          <a:xfrm>
            <a:off x="6432550" y="3625850"/>
            <a:ext cx="62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altLang="en-US" sz="1800">
                <a:latin typeface="Symbol" panose="05050102010706020507" pitchFamily="18" charset="2"/>
              </a:rPr>
              <a:t></a:t>
            </a:r>
            <a:r>
              <a:rPr lang="en-US" altLang="en-US" sz="1800"/>
              <a:t>–</a:t>
            </a:r>
            <a:r>
              <a:rPr lang="en-US" altLang="en-US" sz="1800">
                <a:latin typeface="Symbol" panose="05050102010706020507" pitchFamily="18" charset="2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1517" name="Rectangle 20"/>
          <p:cNvSpPr>
            <a:spLocks noChangeArrowheads="1"/>
          </p:cNvSpPr>
          <p:nvPr/>
        </p:nvSpPr>
        <p:spPr bwMode="auto">
          <a:xfrm>
            <a:off x="3124200" y="259080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1518" name="Rectangle 21"/>
          <p:cNvSpPr>
            <a:spLocks noChangeArrowheads="1"/>
          </p:cNvSpPr>
          <p:nvPr/>
        </p:nvSpPr>
        <p:spPr bwMode="auto">
          <a:xfrm>
            <a:off x="5715000" y="266700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1519" name="Rectangle 22"/>
          <p:cNvSpPr>
            <a:spLocks noChangeArrowheads="1"/>
          </p:cNvSpPr>
          <p:nvPr/>
        </p:nvSpPr>
        <p:spPr bwMode="auto">
          <a:xfrm>
            <a:off x="2622550" y="375285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1520" name="Rectangle 23"/>
          <p:cNvSpPr>
            <a:spLocks noChangeArrowheads="1"/>
          </p:cNvSpPr>
          <p:nvPr/>
        </p:nvSpPr>
        <p:spPr bwMode="auto">
          <a:xfrm>
            <a:off x="5822950" y="375285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1521" name="Rectangle 24"/>
          <p:cNvSpPr>
            <a:spLocks noChangeArrowheads="1"/>
          </p:cNvSpPr>
          <p:nvPr/>
        </p:nvSpPr>
        <p:spPr bwMode="auto">
          <a:xfrm>
            <a:off x="7304088" y="3695700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1522" name="Rectangle 25"/>
          <p:cNvSpPr>
            <a:spLocks noChangeArrowheads="1"/>
          </p:cNvSpPr>
          <p:nvPr/>
        </p:nvSpPr>
        <p:spPr bwMode="auto">
          <a:xfrm>
            <a:off x="4087813" y="3729038"/>
            <a:ext cx="4000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1523" name="Rectangle 26"/>
          <p:cNvSpPr>
            <a:spLocks noChangeArrowheads="1"/>
          </p:cNvSpPr>
          <p:nvPr/>
        </p:nvSpPr>
        <p:spPr bwMode="auto">
          <a:xfrm>
            <a:off x="7265988" y="2587625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>
            <a:off x="6024563" y="2868613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Text Box 28"/>
          <p:cNvSpPr txBox="1">
            <a:spLocks noChangeArrowheads="1"/>
          </p:cNvSpPr>
          <p:nvPr/>
        </p:nvSpPr>
        <p:spPr bwMode="auto">
          <a:xfrm>
            <a:off x="4865688" y="2533650"/>
            <a:ext cx="42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3600">
                <a:sym typeface="Symbol" panose="05050102010706020507" pitchFamily="18" charset="2"/>
              </a:rPr>
              <a:t>|-</a:t>
            </a:r>
            <a:endParaRPr lang="en-US" altLang="en-US" sz="3200"/>
          </a:p>
        </p:txBody>
      </p:sp>
      <p:sp>
        <p:nvSpPr>
          <p:cNvPr id="21526" name="Text Box 29"/>
          <p:cNvSpPr txBox="1">
            <a:spLocks noChangeArrowheads="1"/>
          </p:cNvSpPr>
          <p:nvPr/>
        </p:nvSpPr>
        <p:spPr bwMode="auto">
          <a:xfrm>
            <a:off x="4868863" y="3487738"/>
            <a:ext cx="7016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3600">
                <a:sym typeface="Lucida Bright Math Symbol" charset="2"/>
              </a:rPr>
              <a:t>|-</a:t>
            </a:r>
          </a:p>
        </p:txBody>
      </p:sp>
      <p:sp>
        <p:nvSpPr>
          <p:cNvPr id="21527" name="Text Box 30"/>
          <p:cNvSpPr txBox="1">
            <a:spLocks noChangeArrowheads="1"/>
          </p:cNvSpPr>
          <p:nvPr/>
        </p:nvSpPr>
        <p:spPr bwMode="auto">
          <a:xfrm>
            <a:off x="852488" y="5232400"/>
            <a:ext cx="7224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3200"/>
              <a:t>These four rules are called the </a:t>
            </a:r>
            <a:r>
              <a:rPr lang="en-US" altLang="en-US" sz="3200" i="1"/>
              <a:t>de jure</a:t>
            </a:r>
            <a:r>
              <a:rPr lang="en-US" altLang="en-US" sz="3200"/>
              <a:t> rules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5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8458C398-570B-4EF4-86D6-7392E3F08328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Symmetry</a:t>
            </a:r>
          </a:p>
        </p:txBody>
      </p:sp>
      <p:sp>
        <p:nvSpPr>
          <p:cNvPr id="22534" name="Line 1065"/>
          <p:cNvSpPr>
            <a:spLocks noChangeShapeType="1"/>
          </p:cNvSpPr>
          <p:nvPr/>
        </p:nvSpPr>
        <p:spPr bwMode="auto">
          <a:xfrm>
            <a:off x="2247900" y="2489200"/>
            <a:ext cx="914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1066"/>
          <p:cNvSpPr>
            <a:spLocks noChangeShapeType="1"/>
          </p:cNvSpPr>
          <p:nvPr/>
        </p:nvSpPr>
        <p:spPr bwMode="auto">
          <a:xfrm flipV="1">
            <a:off x="3276600" y="25908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Rectangle 1067"/>
          <p:cNvSpPr>
            <a:spLocks noChangeArrowheads="1"/>
          </p:cNvSpPr>
          <p:nvPr/>
        </p:nvSpPr>
        <p:spPr bwMode="auto">
          <a:xfrm>
            <a:off x="2692400" y="2667000"/>
            <a:ext cx="2000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t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2537" name="Rectangle 1068"/>
          <p:cNvSpPr>
            <a:spLocks noChangeArrowheads="1"/>
          </p:cNvSpPr>
          <p:nvPr/>
        </p:nvSpPr>
        <p:spPr bwMode="auto">
          <a:xfrm>
            <a:off x="3668713" y="2801938"/>
            <a:ext cx="28416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2538" name="Line 1071"/>
          <p:cNvSpPr>
            <a:spLocks noChangeShapeType="1"/>
          </p:cNvSpPr>
          <p:nvPr/>
        </p:nvSpPr>
        <p:spPr bwMode="auto">
          <a:xfrm>
            <a:off x="5981700" y="24892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072"/>
          <p:cNvSpPr>
            <a:spLocks noChangeShapeType="1"/>
          </p:cNvSpPr>
          <p:nvPr/>
        </p:nvSpPr>
        <p:spPr bwMode="auto">
          <a:xfrm flipV="1">
            <a:off x="7048500" y="24892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Rectangle 1073"/>
          <p:cNvSpPr>
            <a:spLocks noChangeArrowheads="1"/>
          </p:cNvSpPr>
          <p:nvPr/>
        </p:nvSpPr>
        <p:spPr bwMode="auto">
          <a:xfrm>
            <a:off x="6451600" y="2667000"/>
            <a:ext cx="2032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t</a:t>
            </a:r>
          </a:p>
        </p:txBody>
      </p:sp>
      <p:sp>
        <p:nvSpPr>
          <p:cNvPr id="22541" name="Rectangle 1074"/>
          <p:cNvSpPr>
            <a:spLocks noChangeArrowheads="1"/>
          </p:cNvSpPr>
          <p:nvPr/>
        </p:nvSpPr>
        <p:spPr bwMode="auto">
          <a:xfrm>
            <a:off x="7213600" y="261620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2542" name="Line 1075"/>
          <p:cNvSpPr>
            <a:spLocks noChangeShapeType="1"/>
          </p:cNvSpPr>
          <p:nvPr/>
        </p:nvSpPr>
        <p:spPr bwMode="auto">
          <a:xfrm>
            <a:off x="6057900" y="24892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Rectangle 1076"/>
          <p:cNvSpPr>
            <a:spLocks noChangeArrowheads="1"/>
          </p:cNvSpPr>
          <p:nvPr/>
        </p:nvSpPr>
        <p:spPr bwMode="auto">
          <a:xfrm>
            <a:off x="6832600" y="2159000"/>
            <a:ext cx="2714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2544" name="Rectangle 1078"/>
          <p:cNvSpPr>
            <a:spLocks noChangeArrowheads="1"/>
          </p:cNvSpPr>
          <p:nvPr/>
        </p:nvSpPr>
        <p:spPr bwMode="auto">
          <a:xfrm>
            <a:off x="4114800" y="2244725"/>
            <a:ext cx="4000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2545" name="Rectangle 1080"/>
          <p:cNvSpPr>
            <a:spLocks noChangeArrowheads="1"/>
          </p:cNvSpPr>
          <p:nvPr/>
        </p:nvSpPr>
        <p:spPr bwMode="auto">
          <a:xfrm>
            <a:off x="7848600" y="2217738"/>
            <a:ext cx="4000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2800" b="1">
                <a:latin typeface="Symbol" panose="05050102010706020507" pitchFamily="18" charset="2"/>
                <a:sym typeface="Symbol" panose="05050102010706020507" pitchFamily="18" charset="2"/>
              </a:rPr>
              <a:t></a:t>
            </a:r>
            <a:endParaRPr lang="en-US" altLang="en-US" sz="2800" b="1">
              <a:latin typeface="Symbol" panose="05050102010706020507" pitchFamily="18" charset="2"/>
            </a:endParaRPr>
          </a:p>
        </p:txBody>
      </p:sp>
      <p:sp>
        <p:nvSpPr>
          <p:cNvPr id="22546" name="Rectangle 1081"/>
          <p:cNvSpPr>
            <a:spLocks noChangeArrowheads="1"/>
          </p:cNvSpPr>
          <p:nvPr/>
        </p:nvSpPr>
        <p:spPr bwMode="auto">
          <a:xfrm>
            <a:off x="5724525" y="223520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2547" name="Rectangle 1082"/>
          <p:cNvSpPr>
            <a:spLocks noChangeArrowheads="1"/>
          </p:cNvSpPr>
          <p:nvPr/>
        </p:nvSpPr>
        <p:spPr bwMode="auto">
          <a:xfrm>
            <a:off x="1981200" y="228600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2548" name="Rectangle 1083"/>
          <p:cNvSpPr>
            <a:spLocks noChangeArrowheads="1"/>
          </p:cNvSpPr>
          <p:nvPr/>
        </p:nvSpPr>
        <p:spPr bwMode="auto">
          <a:xfrm>
            <a:off x="6745288" y="3122613"/>
            <a:ext cx="392112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2549" name="Rectangle 1084"/>
          <p:cNvSpPr>
            <a:spLocks noChangeArrowheads="1"/>
          </p:cNvSpPr>
          <p:nvPr/>
        </p:nvSpPr>
        <p:spPr bwMode="auto">
          <a:xfrm>
            <a:off x="3060700" y="3117850"/>
            <a:ext cx="3921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b="1">
                <a:latin typeface="Wingdings" panose="05000000000000000000" pitchFamily="2" charset="2"/>
              </a:rPr>
              <a:t>l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2550" name="Text Box 1085"/>
          <p:cNvSpPr txBox="1">
            <a:spLocks noChangeArrowheads="1"/>
          </p:cNvSpPr>
          <p:nvPr/>
        </p:nvSpPr>
        <p:spPr bwMode="auto">
          <a:xfrm>
            <a:off x="4802188" y="2362200"/>
            <a:ext cx="7778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3600">
                <a:sym typeface="Lucida Bright Math Symbol" charset="2"/>
              </a:rPr>
              <a:t>|–</a:t>
            </a:r>
          </a:p>
        </p:txBody>
      </p:sp>
      <p:sp>
        <p:nvSpPr>
          <p:cNvPr id="22551" name="Text Box 1086"/>
          <p:cNvSpPr txBox="1">
            <a:spLocks noChangeArrowheads="1"/>
          </p:cNvSpPr>
          <p:nvPr/>
        </p:nvSpPr>
        <p:spPr bwMode="auto">
          <a:xfrm>
            <a:off x="1100138" y="3794125"/>
            <a:ext cx="3946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 typeface="Times" panose="02020603050405020304" pitchFamily="18" charset="0"/>
              <a:buAutoNum type="arabicPeriod"/>
            </a:pPr>
            <a:r>
              <a:rPr lang="en-US" altLang="en-US" sz="2800" b="1"/>
              <a:t> x</a:t>
            </a:r>
            <a:r>
              <a:rPr lang="en-US" altLang="en-US" sz="2800"/>
              <a:t> creates (</a:t>
            </a:r>
            <a:r>
              <a:rPr lang="en-US" altLang="en-US" sz="2800" i="1"/>
              <a:t>tg</a:t>
            </a:r>
            <a:r>
              <a:rPr lang="en-US" altLang="en-US" sz="2800"/>
              <a:t> to new) </a:t>
            </a:r>
            <a:r>
              <a:rPr lang="en-US" altLang="en-US" sz="2800" b="1"/>
              <a:t>v</a:t>
            </a:r>
          </a:p>
          <a:p>
            <a:pPr>
              <a:buFont typeface="Times" panose="02020603050405020304" pitchFamily="18" charset="0"/>
              <a:buAutoNum type="arabicPeriod"/>
            </a:pPr>
            <a:r>
              <a:rPr lang="en-US" altLang="en-US" sz="2800"/>
              <a:t> </a:t>
            </a:r>
            <a:r>
              <a:rPr lang="en-US" altLang="en-US" sz="2800" b="1"/>
              <a:t>z </a:t>
            </a:r>
            <a:r>
              <a:rPr lang="en-US" altLang="en-US" sz="2800"/>
              <a:t>takes (</a:t>
            </a:r>
            <a:r>
              <a:rPr lang="en-US" altLang="en-US" sz="2800" i="1"/>
              <a:t>g</a:t>
            </a:r>
            <a:r>
              <a:rPr lang="en-US" altLang="en-US" sz="2800"/>
              <a:t> to </a:t>
            </a:r>
            <a:r>
              <a:rPr lang="en-US" altLang="en-US" sz="2800" b="1"/>
              <a:t>v</a:t>
            </a:r>
            <a:r>
              <a:rPr lang="en-US" altLang="en-US" sz="2800"/>
              <a:t>) from </a:t>
            </a:r>
            <a:r>
              <a:rPr lang="en-US" altLang="en-US" sz="2800" b="1"/>
              <a:t>x</a:t>
            </a:r>
          </a:p>
          <a:p>
            <a:pPr>
              <a:buFont typeface="Times" panose="02020603050405020304" pitchFamily="18" charset="0"/>
              <a:buAutoNum type="arabicPeriod"/>
            </a:pPr>
            <a:r>
              <a:rPr lang="en-US" altLang="en-US" sz="2800"/>
              <a:t> </a:t>
            </a:r>
            <a:r>
              <a:rPr lang="en-US" altLang="en-US" sz="2800" b="1"/>
              <a:t>z</a:t>
            </a:r>
            <a:r>
              <a:rPr lang="en-US" altLang="en-US" sz="2800"/>
              <a:t> grants (</a:t>
            </a:r>
            <a:r>
              <a:rPr lang="en-US" altLang="en-US" sz="2800">
                <a:latin typeface="Symbol" panose="05050102010706020507" pitchFamily="18" charset="2"/>
              </a:rPr>
              <a:t>a</a:t>
            </a:r>
            <a:r>
              <a:rPr lang="en-US" altLang="en-US" sz="2800"/>
              <a:t> to </a:t>
            </a:r>
            <a:r>
              <a:rPr lang="en-US" altLang="en-US" sz="2800" b="1"/>
              <a:t>y</a:t>
            </a:r>
            <a:r>
              <a:rPr lang="en-US" altLang="en-US" sz="2800"/>
              <a:t>) to </a:t>
            </a:r>
            <a:r>
              <a:rPr lang="en-US" altLang="en-US" sz="2800" b="1"/>
              <a:t>v</a:t>
            </a:r>
          </a:p>
          <a:p>
            <a:pPr>
              <a:buFont typeface="Times" panose="02020603050405020304" pitchFamily="18" charset="0"/>
              <a:buAutoNum type="arabicPeriod"/>
            </a:pPr>
            <a:r>
              <a:rPr lang="en-US" altLang="en-US" sz="2800"/>
              <a:t> </a:t>
            </a:r>
            <a:r>
              <a:rPr lang="en-US" altLang="en-US" sz="2800" b="1"/>
              <a:t>x</a:t>
            </a:r>
            <a:r>
              <a:rPr lang="en-US" altLang="en-US" sz="2800"/>
              <a:t> takes (</a:t>
            </a:r>
            <a:r>
              <a:rPr lang="en-US" altLang="en-US" sz="2800">
                <a:latin typeface="Symbol" panose="05050102010706020507" pitchFamily="18" charset="2"/>
              </a:rPr>
              <a:t>a</a:t>
            </a:r>
            <a:r>
              <a:rPr lang="en-US" altLang="en-US" sz="2800"/>
              <a:t> to </a:t>
            </a:r>
            <a:r>
              <a:rPr lang="en-US" altLang="en-US" sz="2800" b="1"/>
              <a:t>y</a:t>
            </a:r>
            <a:r>
              <a:rPr lang="en-US" altLang="en-US" sz="2800"/>
              <a:t>) from </a:t>
            </a:r>
            <a:r>
              <a:rPr lang="en-US" altLang="en-US" sz="2800" b="1"/>
              <a:t>v</a:t>
            </a:r>
          </a:p>
        </p:txBody>
      </p:sp>
      <p:sp>
        <p:nvSpPr>
          <p:cNvPr id="22552" name="Line 1087"/>
          <p:cNvSpPr>
            <a:spLocks noChangeShapeType="1"/>
          </p:cNvSpPr>
          <p:nvPr/>
        </p:nvSpPr>
        <p:spPr bwMode="auto">
          <a:xfrm>
            <a:off x="2152650" y="2586038"/>
            <a:ext cx="0" cy="760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1088"/>
          <p:cNvSpPr>
            <a:spLocks noChangeArrowheads="1"/>
          </p:cNvSpPr>
          <p:nvPr/>
        </p:nvSpPr>
        <p:spPr bwMode="auto">
          <a:xfrm>
            <a:off x="1958975" y="3286125"/>
            <a:ext cx="39846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Wingdings" panose="05000000000000000000" pitchFamily="2" charset="2"/>
              </a:rPr>
              <a:t>¡</a:t>
            </a:r>
            <a:endParaRPr lang="en-US" altLang="en-US" sz="2000" b="1">
              <a:latin typeface="Wingdings" panose="05000000000000000000" pitchFamily="2" charset="2"/>
            </a:endParaRPr>
          </a:p>
        </p:txBody>
      </p:sp>
      <p:sp>
        <p:nvSpPr>
          <p:cNvPr id="22554" name="Rectangle 1089"/>
          <p:cNvSpPr>
            <a:spLocks noChangeArrowheads="1"/>
          </p:cNvSpPr>
          <p:nvPr/>
        </p:nvSpPr>
        <p:spPr bwMode="auto">
          <a:xfrm>
            <a:off x="3402013" y="3284538"/>
            <a:ext cx="2000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/>
              <a:t>z</a:t>
            </a:r>
          </a:p>
        </p:txBody>
      </p:sp>
      <p:sp>
        <p:nvSpPr>
          <p:cNvPr id="22555" name="Rectangle 1090"/>
          <p:cNvSpPr>
            <a:spLocks noChangeArrowheads="1"/>
          </p:cNvSpPr>
          <p:nvPr/>
        </p:nvSpPr>
        <p:spPr bwMode="auto">
          <a:xfrm>
            <a:off x="2068513" y="3513138"/>
            <a:ext cx="2000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/>
              <a:t>v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2556" name="Rectangle 1091"/>
          <p:cNvSpPr>
            <a:spLocks noChangeArrowheads="1"/>
          </p:cNvSpPr>
          <p:nvPr/>
        </p:nvSpPr>
        <p:spPr bwMode="auto">
          <a:xfrm>
            <a:off x="1792288" y="2833688"/>
            <a:ext cx="35401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tg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2557" name="Rectangle 1093"/>
          <p:cNvSpPr>
            <a:spLocks noChangeArrowheads="1"/>
          </p:cNvSpPr>
          <p:nvPr/>
        </p:nvSpPr>
        <p:spPr bwMode="auto">
          <a:xfrm>
            <a:off x="1911350" y="2101850"/>
            <a:ext cx="2000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/>
              <a:t>x</a:t>
            </a:r>
          </a:p>
        </p:txBody>
      </p:sp>
      <p:sp>
        <p:nvSpPr>
          <p:cNvPr id="22558" name="Line 1094"/>
          <p:cNvSpPr>
            <a:spLocks noChangeShapeType="1"/>
          </p:cNvSpPr>
          <p:nvPr/>
        </p:nvSpPr>
        <p:spPr bwMode="auto">
          <a:xfrm flipH="1">
            <a:off x="2276475" y="3346450"/>
            <a:ext cx="898525" cy="92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Rectangle 1095"/>
          <p:cNvSpPr>
            <a:spLocks noChangeArrowheads="1"/>
          </p:cNvSpPr>
          <p:nvPr/>
        </p:nvSpPr>
        <p:spPr bwMode="auto">
          <a:xfrm>
            <a:off x="2519363" y="3144838"/>
            <a:ext cx="2000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i="1">
                <a:latin typeface="Book Antiqua" panose="02040602050305030304" pitchFamily="18" charset="0"/>
              </a:rPr>
              <a:t>g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  <p:sp>
        <p:nvSpPr>
          <p:cNvPr id="22560" name="Rectangle 1096"/>
          <p:cNvSpPr>
            <a:spLocks noChangeArrowheads="1"/>
          </p:cNvSpPr>
          <p:nvPr/>
        </p:nvSpPr>
        <p:spPr bwMode="auto">
          <a:xfrm>
            <a:off x="4421188" y="2197100"/>
            <a:ext cx="2000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/>
              <a:t>y</a:t>
            </a:r>
            <a:endParaRPr lang="en-US" altLang="en-US" sz="1800"/>
          </a:p>
        </p:txBody>
      </p:sp>
      <p:sp>
        <p:nvSpPr>
          <p:cNvPr id="22561" name="Line 1097"/>
          <p:cNvSpPr>
            <a:spLocks noChangeShapeType="1"/>
          </p:cNvSpPr>
          <p:nvPr/>
        </p:nvSpPr>
        <p:spPr bwMode="auto">
          <a:xfrm flipV="1">
            <a:off x="2230438" y="2540000"/>
            <a:ext cx="1951037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Rectangle 1098"/>
          <p:cNvSpPr>
            <a:spLocks noChangeArrowheads="1"/>
          </p:cNvSpPr>
          <p:nvPr/>
        </p:nvSpPr>
        <p:spPr bwMode="auto">
          <a:xfrm>
            <a:off x="3201988" y="2566988"/>
            <a:ext cx="28416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2563" name="Line 1099"/>
          <p:cNvSpPr>
            <a:spLocks noChangeShapeType="1"/>
          </p:cNvSpPr>
          <p:nvPr/>
        </p:nvSpPr>
        <p:spPr bwMode="auto">
          <a:xfrm flipV="1">
            <a:off x="2290763" y="2444750"/>
            <a:ext cx="18891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Rectangle 1100"/>
          <p:cNvSpPr>
            <a:spLocks noChangeArrowheads="1"/>
          </p:cNvSpPr>
          <p:nvPr/>
        </p:nvSpPr>
        <p:spPr bwMode="auto">
          <a:xfrm>
            <a:off x="3028950" y="2132013"/>
            <a:ext cx="28416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sp>
        <p:nvSpPr>
          <p:cNvPr id="22565" name="Text Box 1101"/>
          <p:cNvSpPr txBox="1">
            <a:spLocks noChangeArrowheads="1"/>
          </p:cNvSpPr>
          <p:nvPr/>
        </p:nvSpPr>
        <p:spPr bwMode="auto">
          <a:xfrm>
            <a:off x="5392738" y="4311650"/>
            <a:ext cx="3433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800"/>
              <a:t>Similar result for grant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2032381"/>
          </a:xfrm>
        </p:spPr>
        <p:txBody>
          <a:bodyPr/>
          <a:lstStyle/>
          <a:p>
            <a:r>
              <a:rPr lang="en-US" dirty="0" smtClean="0"/>
              <a:t>HRU </a:t>
            </a:r>
          </a:p>
          <a:p>
            <a:pPr lvl="1"/>
            <a:r>
              <a:rPr lang="en-US" dirty="0" smtClean="0"/>
              <a:t>Safety Question for r “It is impossible to leak right r to object o”</a:t>
            </a:r>
          </a:p>
          <a:p>
            <a:pPr lvl="1"/>
            <a:r>
              <a:rPr lang="en-US" dirty="0" smtClean="0"/>
              <a:t>Example: chaining of commands, given r in (</a:t>
            </a:r>
            <a:r>
              <a:rPr lang="en-US" dirty="0" err="1" smtClean="0"/>
              <a:t>s,o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“Is it possible to leak right r to object o’?”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Foundational Results (Chapter 3)	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28650" y="2954215"/>
            <a:ext cx="7886700" cy="203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Create the initial state with r’ in (</a:t>
            </a:r>
            <a:r>
              <a:rPr lang="en-US" dirty="0" err="1" smtClean="0"/>
              <a:t>o’,o</a:t>
            </a:r>
            <a:r>
              <a:rPr lang="en-US" dirty="0" smtClean="0"/>
              <a:t>’), and another generic right r’’</a:t>
            </a:r>
          </a:p>
          <a:p>
            <a:pPr lvl="1"/>
            <a:r>
              <a:rPr lang="en-US" dirty="0" smtClean="0"/>
              <a:t>Command Dummy (</a:t>
            </a:r>
            <a:r>
              <a:rPr lang="en-US" dirty="0" err="1" smtClean="0"/>
              <a:t>s,o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If r in (</a:t>
            </a:r>
            <a:r>
              <a:rPr lang="en-US" dirty="0" err="1" smtClean="0"/>
              <a:t>s,o</a:t>
            </a:r>
            <a:r>
              <a:rPr lang="en-US" dirty="0" smtClean="0"/>
              <a:t>) and r’ in (</a:t>
            </a:r>
            <a:r>
              <a:rPr lang="en-US" dirty="0" err="1" smtClean="0"/>
              <a:t>o’,o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then  enter r’’ into (</a:t>
            </a:r>
            <a:r>
              <a:rPr lang="en-US" dirty="0" err="1" smtClean="0"/>
              <a:t>o’,o</a:t>
            </a:r>
            <a:r>
              <a:rPr lang="en-US" dirty="0" smtClean="0"/>
              <a:t>’)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28650" y="4825619"/>
            <a:ext cx="7886700" cy="9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only possible operation on r’’ is Dummy(</a:t>
            </a:r>
            <a:r>
              <a:rPr lang="en-US" dirty="0" err="1" smtClean="0"/>
              <a:t>s,o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Which leaks r’’, which means that r was leaked to o’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28650" y="5559906"/>
            <a:ext cx="7886700" cy="9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Chaining of all possible preconditions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97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a right,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be shared?</a:t>
                </a:r>
              </a:p>
              <a:p>
                <a:r>
                  <a:rPr lang="en-US" dirty="0" smtClean="0"/>
                  <a:t>Can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Share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t-g path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8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t-g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1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3-2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t-g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5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0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2.8 Problem 10</a:t>
            </a:r>
          </a:p>
          <a:p>
            <a:r>
              <a:rPr lang="en-US" dirty="0" smtClean="0"/>
              <a:t>3.9 Problems 1,2,3,4,5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Flesh out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Cyber </a:t>
            </a:r>
            <a:r>
              <a:rPr lang="en-US" dirty="0" smtClean="0"/>
              <a:t>and Physical Infrastructure (must have both)</a:t>
            </a:r>
          </a:p>
          <a:p>
            <a:r>
              <a:rPr lang="en-US" dirty="0" smtClean="0"/>
              <a:t>Develop Infrastructure Security Policy as an ACM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Rights</a:t>
            </a:r>
          </a:p>
          <a:p>
            <a:pPr lvl="1"/>
            <a:r>
              <a:rPr lang="en-US" dirty="0" smtClean="0"/>
              <a:t>Choose a Right leakage</a:t>
            </a:r>
            <a:endParaRPr lang="en-US" dirty="0"/>
          </a:p>
          <a:p>
            <a:pPr lvl="2"/>
            <a:r>
              <a:rPr lang="en-US" dirty="0" smtClean="0"/>
              <a:t>Confidentiality</a:t>
            </a:r>
          </a:p>
          <a:p>
            <a:pPr lvl="2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Express the rights leakage as a series of HRU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Due 10/27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</a:t>
            </a:r>
            <a:r>
              <a:rPr lang="en-US" sz="2400" dirty="0" smtClean="0">
                <a:solidFill>
                  <a:schemeClr val="bg1"/>
                </a:solidFill>
              </a:rPr>
              <a:t>22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21835"/>
            <a:ext cx="7886700" cy="3497766"/>
          </a:xfrm>
        </p:spPr>
        <p:txBody>
          <a:bodyPr>
            <a:normAutofit/>
          </a:bodyPr>
          <a:lstStyle/>
          <a:p>
            <a:r>
              <a:rPr lang="en-US" dirty="0" smtClean="0"/>
              <a:t>A command c(P1,…,</a:t>
            </a:r>
            <a:r>
              <a:rPr lang="en-US" dirty="0" err="1" smtClean="0"/>
              <a:t>Pk</a:t>
            </a:r>
            <a:r>
              <a:rPr lang="en-US" dirty="0" smtClean="0"/>
              <a:t>) leaks r from X=(S,O,A) if c enters r into a cell that did not contain r.</a:t>
            </a:r>
          </a:p>
          <a:p>
            <a:pPr marL="0" indent="0">
              <a:buNone/>
            </a:pPr>
            <a:r>
              <a:rPr lang="en-US" dirty="0" smtClean="0"/>
              <a:t>	1) c(P1,…,</a:t>
            </a:r>
            <a:r>
              <a:rPr lang="en-US" dirty="0" err="1" smtClean="0"/>
              <a:t>Pk</a:t>
            </a:r>
            <a:r>
              <a:rPr lang="en-US" dirty="0" smtClean="0"/>
              <a:t>) has its preconditions satisfied</a:t>
            </a:r>
          </a:p>
          <a:p>
            <a:pPr marL="0" indent="0">
              <a:buNone/>
            </a:pPr>
            <a:r>
              <a:rPr lang="en-US" dirty="0" smtClean="0"/>
              <a:t>	2) c’s body contains oP1,…,</a:t>
            </a:r>
            <a:r>
              <a:rPr lang="en-US" dirty="0" err="1" smtClean="0"/>
              <a:t>oPn</a:t>
            </a:r>
            <a:r>
              <a:rPr lang="en-US" dirty="0" smtClean="0"/>
              <a:t>, then there exists m, X=X1,X2,…,Xm-1 – (</a:t>
            </a:r>
            <a:r>
              <a:rPr lang="en-US" dirty="0"/>
              <a:t>S</a:t>
            </a:r>
            <a:r>
              <a:rPr lang="en-US" dirty="0" smtClean="0"/>
              <a:t>’,</a:t>
            </a:r>
            <a:r>
              <a:rPr lang="en-US" dirty="0"/>
              <a:t>O</a:t>
            </a:r>
            <a:r>
              <a:rPr lang="en-US" dirty="0" smtClean="0"/>
              <a:t>’,</a:t>
            </a:r>
            <a:r>
              <a:rPr lang="en-US" dirty="0"/>
              <a:t>A</a:t>
            </a:r>
            <a:r>
              <a:rPr lang="en-US" dirty="0" smtClean="0"/>
              <a:t>’) and </a:t>
            </a:r>
            <a:r>
              <a:rPr lang="en-US" dirty="0" err="1" smtClean="0"/>
              <a:t>Xm</a:t>
            </a:r>
            <a:r>
              <a:rPr lang="en-US" dirty="0" smtClean="0"/>
              <a:t> = (S’’,O’’,P’’)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>
              <a:xfrm>
                <a:off x="628649" y="5345723"/>
                <a:ext cx="8398119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 that r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~∈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 member of a’[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] but r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a’’[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] and </a:t>
                </a:r>
                <a:r>
                  <a:rPr lang="en-US" dirty="0" err="1" smtClean="0"/>
                  <a:t>oPm</a:t>
                </a:r>
                <a:r>
                  <a:rPr lang="en-US" dirty="0" smtClean="0"/>
                  <a:t> is </a:t>
                </a:r>
                <a:r>
                  <a:rPr lang="en-US" u="sng" dirty="0" smtClean="0"/>
                  <a:t>enter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r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into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345723"/>
                <a:ext cx="8398119" cy="914399"/>
              </a:xfrm>
              <a:prstGeom prst="rect">
                <a:avLst/>
              </a:prstGeom>
              <a:blipFill rotWithShape="0">
                <a:blip r:embed="rId2"/>
                <a:stretch>
                  <a:fillRect t="-12000" b="-1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command’s interpretation is a single primitive command.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 – there exists and algorithm to determine if an initial state s0 is safe with respect to r.</a:t>
            </a:r>
          </a:p>
          <a:p>
            <a:r>
              <a:rPr lang="en-US" dirty="0" smtClean="0"/>
              <a:t>Pf. – based on creating minimal length command sequences.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Mono-operational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21EB585E-C2BF-4B18-9972-9F82D265DF0A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Undecidability</a:t>
            </a:r>
            <a:r>
              <a:rPr lang="en-US" altLang="en-US" dirty="0" smtClean="0"/>
              <a:t> of Safety Question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Sketch of proof: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Reduce halting problem to safety problem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Turing Machine review: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Infinite tape in one direction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States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symbols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; distinguished blank </a:t>
            </a:r>
            <a:r>
              <a:rPr lang="en-US" altLang="en-US" sz="2400" i="1" dirty="0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Transition function </a:t>
            </a:r>
            <a:r>
              <a:rPr lang="en-US" alt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) = (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r>
              <a:rPr lang="en-US" altLang="en-US" sz="2400" dirty="0" smtClean="0"/>
              <a:t>, L) means in state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symbol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on tape location replaced by symbol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r>
              <a:rPr lang="en-US" altLang="en-US" sz="2400" dirty="0" smtClean="0"/>
              <a:t>, head moves to left one square, and enters state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Halting state is </a:t>
            </a:r>
            <a:r>
              <a:rPr lang="en-US" altLang="en-US" sz="2400" i="1" dirty="0" err="1" smtClean="0"/>
              <a:t>q</a:t>
            </a:r>
            <a:r>
              <a:rPr lang="en-US" altLang="en-US" sz="2400" i="1" baseline="-25000" dirty="0" err="1" smtClean="0"/>
              <a:t>f</a:t>
            </a:r>
            <a:r>
              <a:rPr lang="en-US" altLang="en-US" sz="2400" dirty="0" smtClean="0"/>
              <a:t>; TM halts when it enters this state</a:t>
            </a:r>
            <a:endParaRPr lang="en-US" altLang="en-US" sz="2400" dirty="0" smtClean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78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FBC8C392-963A-4F73-82E5-C1195BEB1652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Mapping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685800" y="24384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12192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>
            <a:off x="175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7"/>
          <p:cNvSpPr>
            <a:spLocks noChangeShapeType="1"/>
          </p:cNvSpPr>
          <p:nvPr/>
        </p:nvSpPr>
        <p:spPr bwMode="auto">
          <a:xfrm>
            <a:off x="22860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27432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822325" y="25749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13716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18288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2286000" y="2590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2743200" y="2590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8382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1</a:t>
            </a:r>
            <a:endParaRPr lang="en-US" altLang="en-US"/>
          </a:p>
        </p:txBody>
      </p:sp>
      <p:sp>
        <p:nvSpPr>
          <p:cNvPr id="11281" name="Text Box 15"/>
          <p:cNvSpPr txBox="1">
            <a:spLocks noChangeArrowheads="1"/>
          </p:cNvSpPr>
          <p:nvPr/>
        </p:nvSpPr>
        <p:spPr bwMode="auto">
          <a:xfrm>
            <a:off x="13716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2</a:t>
            </a:r>
            <a:endParaRPr lang="en-US" altLang="en-US"/>
          </a:p>
        </p:txBody>
      </p:sp>
      <p:sp>
        <p:nvSpPr>
          <p:cNvPr id="11282" name="Text Box 16"/>
          <p:cNvSpPr txBox="1">
            <a:spLocks noChangeArrowheads="1"/>
          </p:cNvSpPr>
          <p:nvPr/>
        </p:nvSpPr>
        <p:spPr bwMode="auto">
          <a:xfrm>
            <a:off x="19050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3</a:t>
            </a:r>
            <a:endParaRPr lang="en-US" altLang="en-US"/>
          </a:p>
        </p:txBody>
      </p:sp>
      <p:sp>
        <p:nvSpPr>
          <p:cNvPr id="11283" name="Text Box 17"/>
          <p:cNvSpPr txBox="1">
            <a:spLocks noChangeArrowheads="1"/>
          </p:cNvSpPr>
          <p:nvPr/>
        </p:nvSpPr>
        <p:spPr bwMode="auto">
          <a:xfrm>
            <a:off x="24384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4</a:t>
            </a:r>
            <a:endParaRPr lang="en-US" altLang="en-US"/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 flipH="1">
            <a:off x="1752600" y="3276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19"/>
          <p:cNvSpPr>
            <a:spLocks noChangeShapeType="1"/>
          </p:cNvSpPr>
          <p:nvPr/>
        </p:nvSpPr>
        <p:spPr bwMode="auto">
          <a:xfrm>
            <a:off x="1981200" y="3276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0"/>
          <p:cNvSpPr txBox="1">
            <a:spLocks noChangeArrowheads="1"/>
          </p:cNvSpPr>
          <p:nvPr/>
        </p:nvSpPr>
        <p:spPr bwMode="auto">
          <a:xfrm>
            <a:off x="1600200" y="35052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head</a:t>
            </a:r>
          </a:p>
        </p:txBody>
      </p:sp>
      <p:sp>
        <p:nvSpPr>
          <p:cNvPr id="11287" name="Rectangle 21"/>
          <p:cNvSpPr>
            <a:spLocks noChangeArrowheads="1"/>
          </p:cNvSpPr>
          <p:nvPr/>
        </p:nvSpPr>
        <p:spPr bwMode="auto">
          <a:xfrm>
            <a:off x="4191000" y="2438400"/>
            <a:ext cx="4038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Line 22"/>
          <p:cNvSpPr>
            <a:spLocks noChangeShapeType="1"/>
          </p:cNvSpPr>
          <p:nvPr/>
        </p:nvSpPr>
        <p:spPr bwMode="auto">
          <a:xfrm>
            <a:off x="4191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3"/>
          <p:cNvSpPr>
            <a:spLocks noChangeShapeType="1"/>
          </p:cNvSpPr>
          <p:nvPr/>
        </p:nvSpPr>
        <p:spPr bwMode="auto">
          <a:xfrm>
            <a:off x="4191000" y="3505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4"/>
          <p:cNvSpPr>
            <a:spLocks noChangeShapeType="1"/>
          </p:cNvSpPr>
          <p:nvPr/>
        </p:nvSpPr>
        <p:spPr bwMode="auto">
          <a:xfrm>
            <a:off x="4191000" y="4114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5"/>
          <p:cNvSpPr>
            <a:spLocks noChangeShapeType="1"/>
          </p:cNvSpPr>
          <p:nvPr/>
        </p:nvSpPr>
        <p:spPr bwMode="auto">
          <a:xfrm>
            <a:off x="4191000" y="4724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6"/>
          <p:cNvSpPr>
            <a:spLocks noChangeShapeType="1"/>
          </p:cNvSpPr>
          <p:nvPr/>
        </p:nvSpPr>
        <p:spPr bwMode="auto">
          <a:xfrm>
            <a:off x="47244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7"/>
          <p:cNvSpPr>
            <a:spLocks noChangeShapeType="1"/>
          </p:cNvSpPr>
          <p:nvPr/>
        </p:nvSpPr>
        <p:spPr bwMode="auto">
          <a:xfrm>
            <a:off x="53340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28"/>
          <p:cNvSpPr>
            <a:spLocks noChangeShapeType="1"/>
          </p:cNvSpPr>
          <p:nvPr/>
        </p:nvSpPr>
        <p:spPr bwMode="auto">
          <a:xfrm>
            <a:off x="59436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29"/>
          <p:cNvSpPr>
            <a:spLocks noChangeShapeType="1"/>
          </p:cNvSpPr>
          <p:nvPr/>
        </p:nvSpPr>
        <p:spPr bwMode="auto">
          <a:xfrm>
            <a:off x="66294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0"/>
          <p:cNvSpPr>
            <a:spLocks noChangeShapeType="1"/>
          </p:cNvSpPr>
          <p:nvPr/>
        </p:nvSpPr>
        <p:spPr bwMode="auto">
          <a:xfrm>
            <a:off x="75438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1"/>
          <p:cNvSpPr>
            <a:spLocks noChangeShapeType="1"/>
          </p:cNvSpPr>
          <p:nvPr/>
        </p:nvSpPr>
        <p:spPr bwMode="auto">
          <a:xfrm>
            <a:off x="4191000" y="5257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2"/>
          <p:cNvSpPr txBox="1">
            <a:spLocks noChangeArrowheads="1"/>
          </p:cNvSpPr>
          <p:nvPr/>
        </p:nvSpPr>
        <p:spPr bwMode="auto">
          <a:xfrm>
            <a:off x="48006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1</a:t>
            </a:r>
            <a:endParaRPr lang="en-US" altLang="en-US" i="1"/>
          </a:p>
        </p:txBody>
      </p:sp>
      <p:sp>
        <p:nvSpPr>
          <p:cNvPr id="11299" name="Text Box 33"/>
          <p:cNvSpPr txBox="1">
            <a:spLocks noChangeArrowheads="1"/>
          </p:cNvSpPr>
          <p:nvPr/>
        </p:nvSpPr>
        <p:spPr bwMode="auto">
          <a:xfrm>
            <a:off x="54864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2</a:t>
            </a:r>
            <a:endParaRPr lang="en-US" altLang="en-US" i="1"/>
          </a:p>
        </p:txBody>
      </p:sp>
      <p:sp>
        <p:nvSpPr>
          <p:cNvPr id="11300" name="Text Box 34"/>
          <p:cNvSpPr txBox="1">
            <a:spLocks noChangeArrowheads="1"/>
          </p:cNvSpPr>
          <p:nvPr/>
        </p:nvSpPr>
        <p:spPr bwMode="auto">
          <a:xfrm>
            <a:off x="60960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3</a:t>
            </a:r>
            <a:endParaRPr lang="en-US" altLang="en-US" i="1"/>
          </a:p>
        </p:txBody>
      </p:sp>
      <p:sp>
        <p:nvSpPr>
          <p:cNvPr id="11301" name="Text Box 35"/>
          <p:cNvSpPr txBox="1">
            <a:spLocks noChangeArrowheads="1"/>
          </p:cNvSpPr>
          <p:nvPr/>
        </p:nvSpPr>
        <p:spPr bwMode="auto">
          <a:xfrm>
            <a:off x="68580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4</a:t>
            </a:r>
            <a:endParaRPr lang="en-US" altLang="en-US" i="1"/>
          </a:p>
        </p:txBody>
      </p:sp>
      <p:sp>
        <p:nvSpPr>
          <p:cNvPr id="11302" name="Text Box 36"/>
          <p:cNvSpPr txBox="1">
            <a:spLocks noChangeArrowheads="1"/>
          </p:cNvSpPr>
          <p:nvPr/>
        </p:nvSpPr>
        <p:spPr bwMode="auto">
          <a:xfrm>
            <a:off x="42672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4</a:t>
            </a:r>
            <a:endParaRPr lang="en-US" altLang="en-US" i="1"/>
          </a:p>
        </p:txBody>
      </p:sp>
      <p:sp>
        <p:nvSpPr>
          <p:cNvPr id="11303" name="Text Box 37"/>
          <p:cNvSpPr txBox="1">
            <a:spLocks noChangeArrowheads="1"/>
          </p:cNvSpPr>
          <p:nvPr/>
        </p:nvSpPr>
        <p:spPr bwMode="auto">
          <a:xfrm>
            <a:off x="4267200" y="4191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3</a:t>
            </a:r>
            <a:endParaRPr lang="en-US" altLang="en-US" i="1"/>
          </a:p>
        </p:txBody>
      </p:sp>
      <p:sp>
        <p:nvSpPr>
          <p:cNvPr id="11304" name="Text Box 38"/>
          <p:cNvSpPr txBox="1">
            <a:spLocks noChangeArrowheads="1"/>
          </p:cNvSpPr>
          <p:nvPr/>
        </p:nvSpPr>
        <p:spPr bwMode="auto">
          <a:xfrm>
            <a:off x="42672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2</a:t>
            </a:r>
            <a:endParaRPr lang="en-US" altLang="en-US" i="1"/>
          </a:p>
        </p:txBody>
      </p:sp>
      <p:sp>
        <p:nvSpPr>
          <p:cNvPr id="11305" name="Text Box 39"/>
          <p:cNvSpPr txBox="1">
            <a:spLocks noChangeArrowheads="1"/>
          </p:cNvSpPr>
          <p:nvPr/>
        </p:nvSpPr>
        <p:spPr bwMode="auto">
          <a:xfrm>
            <a:off x="42672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1</a:t>
            </a:r>
            <a:endParaRPr lang="en-US" altLang="en-US" i="1"/>
          </a:p>
        </p:txBody>
      </p:sp>
      <p:sp>
        <p:nvSpPr>
          <p:cNvPr id="11306" name="Text Box 40"/>
          <p:cNvSpPr txBox="1">
            <a:spLocks noChangeArrowheads="1"/>
          </p:cNvSpPr>
          <p:nvPr/>
        </p:nvSpPr>
        <p:spPr bwMode="auto">
          <a:xfrm>
            <a:off x="48006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1307" name="Text Box 41"/>
          <p:cNvSpPr txBox="1">
            <a:spLocks noChangeArrowheads="1"/>
          </p:cNvSpPr>
          <p:nvPr/>
        </p:nvSpPr>
        <p:spPr bwMode="auto">
          <a:xfrm>
            <a:off x="5410200" y="3581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1308" name="Text Box 42"/>
          <p:cNvSpPr txBox="1">
            <a:spLocks noChangeArrowheads="1"/>
          </p:cNvSpPr>
          <p:nvPr/>
        </p:nvSpPr>
        <p:spPr bwMode="auto">
          <a:xfrm>
            <a:off x="5943600" y="4191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C </a:t>
            </a:r>
            <a:r>
              <a:rPr lang="en-US" altLang="en-US" i="1"/>
              <a:t>k</a:t>
            </a:r>
            <a:endParaRPr lang="en-US" altLang="en-US"/>
          </a:p>
        </p:txBody>
      </p:sp>
      <p:sp>
        <p:nvSpPr>
          <p:cNvPr id="11309" name="Text Box 43"/>
          <p:cNvSpPr txBox="1">
            <a:spLocks noChangeArrowheads="1"/>
          </p:cNvSpPr>
          <p:nvPr/>
        </p:nvSpPr>
        <p:spPr bwMode="auto">
          <a:xfrm>
            <a:off x="6629400" y="4800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D end</a:t>
            </a:r>
          </a:p>
        </p:txBody>
      </p:sp>
      <p:sp>
        <p:nvSpPr>
          <p:cNvPr id="11310" name="Text Box 44"/>
          <p:cNvSpPr txBox="1">
            <a:spLocks noChangeArrowheads="1"/>
          </p:cNvSpPr>
          <p:nvPr/>
        </p:nvSpPr>
        <p:spPr bwMode="auto">
          <a:xfrm>
            <a:off x="5334000" y="3048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1311" name="Text Box 45"/>
          <p:cNvSpPr txBox="1">
            <a:spLocks noChangeArrowheads="1"/>
          </p:cNvSpPr>
          <p:nvPr/>
        </p:nvSpPr>
        <p:spPr bwMode="auto">
          <a:xfrm>
            <a:off x="5943600" y="35814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1312" name="Text Box 46"/>
          <p:cNvSpPr txBox="1">
            <a:spLocks noChangeArrowheads="1"/>
          </p:cNvSpPr>
          <p:nvPr/>
        </p:nvSpPr>
        <p:spPr bwMode="auto">
          <a:xfrm>
            <a:off x="6781800" y="4191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1313" name="Line 47"/>
          <p:cNvSpPr>
            <a:spLocks noChangeShapeType="1"/>
          </p:cNvSpPr>
          <p:nvPr/>
        </p:nvSpPr>
        <p:spPr bwMode="auto">
          <a:xfrm>
            <a:off x="35052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48"/>
          <p:cNvSpPr>
            <a:spLocks noChangeShapeType="1"/>
          </p:cNvSpPr>
          <p:nvPr/>
        </p:nvSpPr>
        <p:spPr bwMode="auto">
          <a:xfrm>
            <a:off x="3505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Line 49"/>
          <p:cNvSpPr>
            <a:spLocks noChangeShapeType="1"/>
          </p:cNvSpPr>
          <p:nvPr/>
        </p:nvSpPr>
        <p:spPr bwMode="auto">
          <a:xfrm flipH="1" flipV="1">
            <a:off x="38100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0"/>
          <p:cNvSpPr>
            <a:spLocks noChangeShapeType="1"/>
          </p:cNvSpPr>
          <p:nvPr/>
        </p:nvSpPr>
        <p:spPr bwMode="auto">
          <a:xfrm flipH="1">
            <a:off x="38862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Text Box 51"/>
          <p:cNvSpPr txBox="1">
            <a:spLocks noChangeArrowheads="1"/>
          </p:cNvSpPr>
          <p:nvPr/>
        </p:nvSpPr>
        <p:spPr bwMode="auto">
          <a:xfrm>
            <a:off x="1050925" y="4327525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Current state is </a:t>
            </a:r>
            <a:r>
              <a:rPr lang="en-US" altLang="en-US" i="1"/>
              <a:t>k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1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0A951DE7-D96C-469B-8B49-12168C717AB6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Command Mapping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, C) = (</a:t>
            </a:r>
            <a:r>
              <a:rPr lang="en-US" altLang="en-US" sz="2400" i="1" smtClean="0"/>
              <a:t>k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X, R) at intermediate becomes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Courier" pitchFamily="-76" charset="0"/>
              </a:rPr>
              <a:t>command</a:t>
            </a:r>
            <a:r>
              <a:rPr lang="en-US" altLang="en-US" sz="2400" smtClean="0">
                <a:latin typeface="Courier" pitchFamily="-76" charset="0"/>
              </a:rPr>
              <a:t> c</a:t>
            </a:r>
            <a:r>
              <a:rPr lang="en-US" altLang="en-US" sz="2400" i="1" baseline="-25000" smtClean="0">
                <a:latin typeface="Courier" pitchFamily="-76" charset="0"/>
              </a:rPr>
              <a:t>k</a:t>
            </a:r>
            <a:r>
              <a:rPr lang="en-US" altLang="en-US" sz="2400" baseline="-25000" smtClean="0">
                <a:latin typeface="Courier" pitchFamily="-76" charset="0"/>
              </a:rPr>
              <a:t>,C</a:t>
            </a:r>
            <a:r>
              <a:rPr lang="en-US" altLang="en-US" sz="2400" smtClean="0">
                <a:latin typeface="Courier" pitchFamily="-76" charset="0"/>
              </a:rPr>
              <a:t>(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4</a:t>
            </a:r>
            <a:r>
              <a:rPr lang="en-US" altLang="en-US" sz="2400" smtClean="0">
                <a:latin typeface="Courier" pitchFamily="-76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Courier" pitchFamily="-76" charset="0"/>
              </a:rPr>
              <a:t>if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own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b="1" smtClean="0">
                <a:latin typeface="Courier" pitchFamily="-76" charset="0"/>
              </a:rPr>
              <a:t>in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A</a:t>
            </a:r>
            <a:r>
              <a:rPr lang="en-US" altLang="en-US" sz="2400" smtClean="0">
                <a:latin typeface="Courier" pitchFamily="-76" charset="0"/>
              </a:rPr>
              <a:t>[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4</a:t>
            </a:r>
            <a:r>
              <a:rPr lang="en-US" altLang="en-US" sz="2400" smtClean="0">
                <a:latin typeface="Courier" pitchFamily="-76" charset="0"/>
              </a:rPr>
              <a:t>] </a:t>
            </a:r>
            <a:r>
              <a:rPr lang="en-US" altLang="en-US" sz="2400" b="1" smtClean="0">
                <a:latin typeface="Courier" pitchFamily="-76" charset="0"/>
              </a:rPr>
              <a:t>and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k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b="1" smtClean="0">
                <a:latin typeface="Courier" pitchFamily="-76" charset="0"/>
              </a:rPr>
              <a:t>in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A</a:t>
            </a:r>
            <a:r>
              <a:rPr lang="en-US" altLang="en-US" sz="2400" smtClean="0">
                <a:latin typeface="Courier" pitchFamily="-76" charset="0"/>
              </a:rPr>
              <a:t>[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Courier" pitchFamily="-76" charset="0"/>
              </a:rPr>
              <a:t>		and</a:t>
            </a:r>
            <a:r>
              <a:rPr lang="en-US" altLang="en-US" sz="2400" smtClean="0">
                <a:latin typeface="Courier" pitchFamily="-76" charset="0"/>
              </a:rPr>
              <a:t> C </a:t>
            </a:r>
            <a:r>
              <a:rPr lang="en-US" altLang="en-US" sz="2400" b="1" smtClean="0">
                <a:latin typeface="Courier" pitchFamily="-76" charset="0"/>
              </a:rPr>
              <a:t>in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A</a:t>
            </a:r>
            <a:r>
              <a:rPr lang="en-US" altLang="en-US" sz="2400" smtClean="0">
                <a:latin typeface="Courier" pitchFamily="-76" charset="0"/>
              </a:rPr>
              <a:t>[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Courier" pitchFamily="-76" charset="0"/>
              </a:rPr>
              <a:t>then</a:t>
            </a:r>
            <a:endParaRPr lang="en-US" altLang="en-US" sz="2400" smtClean="0">
              <a:latin typeface="Courier" pitchFamily="-7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" pitchFamily="-76" charset="0"/>
              </a:rPr>
              <a:t>	</a:t>
            </a:r>
            <a:r>
              <a:rPr lang="en-US" altLang="en-US" sz="2400" b="1" smtClean="0">
                <a:latin typeface="Courier" pitchFamily="-76" charset="0"/>
              </a:rPr>
              <a:t>delete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k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b="1" smtClean="0">
                <a:latin typeface="Courier" pitchFamily="-76" charset="0"/>
              </a:rPr>
              <a:t>from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A</a:t>
            </a:r>
            <a:r>
              <a:rPr lang="en-US" altLang="en-US" sz="2400" smtClean="0">
                <a:latin typeface="Courier" pitchFamily="-76" charset="0"/>
              </a:rPr>
              <a:t>[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" pitchFamily="-76" charset="0"/>
              </a:rPr>
              <a:t>	</a:t>
            </a:r>
            <a:r>
              <a:rPr lang="en-US" altLang="en-US" sz="2400" b="1" smtClean="0">
                <a:latin typeface="Courier" pitchFamily="-76" charset="0"/>
              </a:rPr>
              <a:t>delete</a:t>
            </a:r>
            <a:r>
              <a:rPr lang="en-US" altLang="en-US" sz="2400" smtClean="0">
                <a:latin typeface="Courier" pitchFamily="-76" charset="0"/>
              </a:rPr>
              <a:t> C </a:t>
            </a:r>
            <a:r>
              <a:rPr lang="en-US" altLang="en-US" sz="2400" b="1" smtClean="0">
                <a:latin typeface="Courier" pitchFamily="-76" charset="0"/>
              </a:rPr>
              <a:t>from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A</a:t>
            </a:r>
            <a:r>
              <a:rPr lang="en-US" altLang="en-US" sz="2400" smtClean="0">
                <a:latin typeface="Courier" pitchFamily="-76" charset="0"/>
              </a:rPr>
              <a:t>[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" pitchFamily="-76" charset="0"/>
              </a:rPr>
              <a:t>	</a:t>
            </a:r>
            <a:r>
              <a:rPr lang="en-US" altLang="en-US" sz="2400" b="1" smtClean="0">
                <a:latin typeface="Courier" pitchFamily="-76" charset="0"/>
              </a:rPr>
              <a:t>enter</a:t>
            </a:r>
            <a:r>
              <a:rPr lang="en-US" altLang="en-US" sz="2400" smtClean="0">
                <a:latin typeface="Courier" pitchFamily="-76" charset="0"/>
              </a:rPr>
              <a:t> X </a:t>
            </a:r>
            <a:r>
              <a:rPr lang="en-US" altLang="en-US" sz="2400" b="1" smtClean="0">
                <a:latin typeface="Courier" pitchFamily="-76" charset="0"/>
              </a:rPr>
              <a:t>into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A</a:t>
            </a:r>
            <a:r>
              <a:rPr lang="en-US" altLang="en-US" sz="2400" smtClean="0">
                <a:latin typeface="Courier" pitchFamily="-76" charset="0"/>
              </a:rPr>
              <a:t>[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3</a:t>
            </a:r>
            <a:r>
              <a:rPr lang="en-US" altLang="en-US" sz="2400" smtClean="0">
                <a:latin typeface="Courier" pitchFamily="-76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" pitchFamily="-76" charset="0"/>
              </a:rPr>
              <a:t>	</a:t>
            </a:r>
            <a:r>
              <a:rPr lang="en-US" altLang="en-US" sz="2400" b="1" smtClean="0">
                <a:latin typeface="Courier" pitchFamily="-76" charset="0"/>
              </a:rPr>
              <a:t>enter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k</a:t>
            </a:r>
            <a:r>
              <a:rPr lang="en-US" altLang="en-US" sz="2400" baseline="-25000" smtClean="0">
                <a:latin typeface="Courier" pitchFamily="-76" charset="0"/>
              </a:rPr>
              <a:t>1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b="1" smtClean="0">
                <a:latin typeface="Courier" pitchFamily="-76" charset="0"/>
              </a:rPr>
              <a:t>into</a:t>
            </a:r>
            <a:r>
              <a:rPr lang="en-US" altLang="en-US" sz="2400" smtClean="0">
                <a:latin typeface="Courier" pitchFamily="-76" charset="0"/>
              </a:rPr>
              <a:t> </a:t>
            </a:r>
            <a:r>
              <a:rPr lang="en-US" altLang="en-US" sz="2400" i="1" smtClean="0">
                <a:latin typeface="Courier" pitchFamily="-76" charset="0"/>
              </a:rPr>
              <a:t>A</a:t>
            </a:r>
            <a:r>
              <a:rPr lang="en-US" altLang="en-US" sz="2400" smtClean="0">
                <a:latin typeface="Courier" pitchFamily="-76" charset="0"/>
              </a:rPr>
              <a:t>[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4</a:t>
            </a:r>
            <a:r>
              <a:rPr lang="en-US" altLang="en-US" sz="2400" smtClean="0">
                <a:latin typeface="Courier" pitchFamily="-76" charset="0"/>
              </a:rPr>
              <a:t>,</a:t>
            </a:r>
            <a:r>
              <a:rPr lang="en-US" altLang="en-US" sz="2400" i="1" smtClean="0">
                <a:latin typeface="Courier" pitchFamily="-76" charset="0"/>
              </a:rPr>
              <a:t>s</a:t>
            </a:r>
            <a:r>
              <a:rPr lang="en-US" altLang="en-US" sz="2400" baseline="-25000" smtClean="0">
                <a:latin typeface="Courier" pitchFamily="-76" charset="0"/>
              </a:rPr>
              <a:t>4</a:t>
            </a:r>
            <a:r>
              <a:rPr lang="en-US" altLang="en-US" sz="2400" smtClean="0">
                <a:latin typeface="Courier" pitchFamily="-76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smtClean="0">
                <a:latin typeface="Courier" pitchFamily="-76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66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3B78495C-25E1-4F42-BAFF-708B2D805151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Mapping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685800" y="24384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12192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175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22860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7"/>
          <p:cNvSpPr>
            <a:spLocks noChangeShapeType="1"/>
          </p:cNvSpPr>
          <p:nvPr/>
        </p:nvSpPr>
        <p:spPr bwMode="auto">
          <a:xfrm>
            <a:off x="27432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822325" y="25749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2300" name="Text Box 9"/>
          <p:cNvSpPr txBox="1">
            <a:spLocks noChangeArrowheads="1"/>
          </p:cNvSpPr>
          <p:nvPr/>
        </p:nvSpPr>
        <p:spPr bwMode="auto">
          <a:xfrm>
            <a:off x="13716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2301" name="Text Box 10"/>
          <p:cNvSpPr txBox="1">
            <a:spLocks noChangeArrowheads="1"/>
          </p:cNvSpPr>
          <p:nvPr/>
        </p:nvSpPr>
        <p:spPr bwMode="auto">
          <a:xfrm>
            <a:off x="1828800" y="2590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2286000" y="2590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2743200" y="2590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8382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1</a:t>
            </a:r>
            <a:endParaRPr lang="en-US" altLang="en-US"/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13716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2</a:t>
            </a:r>
            <a:endParaRPr lang="en-US" altLang="en-US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19050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3</a:t>
            </a:r>
            <a:endParaRPr lang="en-US" altLang="en-US"/>
          </a:p>
        </p:txBody>
      </p:sp>
      <p:sp>
        <p:nvSpPr>
          <p:cNvPr id="12307" name="Text Box 16"/>
          <p:cNvSpPr txBox="1">
            <a:spLocks noChangeArrowheads="1"/>
          </p:cNvSpPr>
          <p:nvPr/>
        </p:nvSpPr>
        <p:spPr bwMode="auto">
          <a:xfrm>
            <a:off x="24384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4</a:t>
            </a:r>
            <a:endParaRPr lang="en-US" altLang="en-US"/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 flipH="1">
            <a:off x="220980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18"/>
          <p:cNvSpPr>
            <a:spLocks noChangeShapeType="1"/>
          </p:cNvSpPr>
          <p:nvPr/>
        </p:nvSpPr>
        <p:spPr bwMode="auto">
          <a:xfrm>
            <a:off x="243840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2057400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head</a:t>
            </a:r>
          </a:p>
        </p:txBody>
      </p:sp>
      <p:sp>
        <p:nvSpPr>
          <p:cNvPr id="12311" name="Rectangle 20"/>
          <p:cNvSpPr>
            <a:spLocks noChangeArrowheads="1"/>
          </p:cNvSpPr>
          <p:nvPr/>
        </p:nvSpPr>
        <p:spPr bwMode="auto">
          <a:xfrm>
            <a:off x="4191000" y="2438400"/>
            <a:ext cx="4038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2" name="Line 21"/>
          <p:cNvSpPr>
            <a:spLocks noChangeShapeType="1"/>
          </p:cNvSpPr>
          <p:nvPr/>
        </p:nvSpPr>
        <p:spPr bwMode="auto">
          <a:xfrm>
            <a:off x="4191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2"/>
          <p:cNvSpPr>
            <a:spLocks noChangeShapeType="1"/>
          </p:cNvSpPr>
          <p:nvPr/>
        </p:nvSpPr>
        <p:spPr bwMode="auto">
          <a:xfrm>
            <a:off x="4191000" y="3505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4191000" y="4114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4191000" y="4724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5"/>
          <p:cNvSpPr>
            <a:spLocks noChangeShapeType="1"/>
          </p:cNvSpPr>
          <p:nvPr/>
        </p:nvSpPr>
        <p:spPr bwMode="auto">
          <a:xfrm>
            <a:off x="47244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6"/>
          <p:cNvSpPr>
            <a:spLocks noChangeShapeType="1"/>
          </p:cNvSpPr>
          <p:nvPr/>
        </p:nvSpPr>
        <p:spPr bwMode="auto">
          <a:xfrm>
            <a:off x="53340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27"/>
          <p:cNvSpPr>
            <a:spLocks noChangeShapeType="1"/>
          </p:cNvSpPr>
          <p:nvPr/>
        </p:nvSpPr>
        <p:spPr bwMode="auto">
          <a:xfrm>
            <a:off x="59436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66294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29"/>
          <p:cNvSpPr>
            <a:spLocks noChangeShapeType="1"/>
          </p:cNvSpPr>
          <p:nvPr/>
        </p:nvSpPr>
        <p:spPr bwMode="auto">
          <a:xfrm>
            <a:off x="78486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30"/>
          <p:cNvSpPr>
            <a:spLocks noChangeShapeType="1"/>
          </p:cNvSpPr>
          <p:nvPr/>
        </p:nvSpPr>
        <p:spPr bwMode="auto">
          <a:xfrm>
            <a:off x="4191000" y="5257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Text Box 31"/>
          <p:cNvSpPr txBox="1">
            <a:spLocks noChangeArrowheads="1"/>
          </p:cNvSpPr>
          <p:nvPr/>
        </p:nvSpPr>
        <p:spPr bwMode="auto">
          <a:xfrm>
            <a:off x="48006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1</a:t>
            </a:r>
            <a:endParaRPr lang="en-US" altLang="en-US" i="1"/>
          </a:p>
        </p:txBody>
      </p:sp>
      <p:sp>
        <p:nvSpPr>
          <p:cNvPr id="12323" name="Text Box 32"/>
          <p:cNvSpPr txBox="1">
            <a:spLocks noChangeArrowheads="1"/>
          </p:cNvSpPr>
          <p:nvPr/>
        </p:nvSpPr>
        <p:spPr bwMode="auto">
          <a:xfrm>
            <a:off x="54864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2</a:t>
            </a:r>
            <a:endParaRPr lang="en-US" altLang="en-US" i="1"/>
          </a:p>
        </p:txBody>
      </p:sp>
      <p:sp>
        <p:nvSpPr>
          <p:cNvPr id="12324" name="Text Box 33"/>
          <p:cNvSpPr txBox="1">
            <a:spLocks noChangeArrowheads="1"/>
          </p:cNvSpPr>
          <p:nvPr/>
        </p:nvSpPr>
        <p:spPr bwMode="auto">
          <a:xfrm>
            <a:off x="60960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3</a:t>
            </a:r>
            <a:endParaRPr lang="en-US" altLang="en-US" i="1"/>
          </a:p>
        </p:txBody>
      </p:sp>
      <p:sp>
        <p:nvSpPr>
          <p:cNvPr id="12325" name="Text Box 34"/>
          <p:cNvSpPr txBox="1">
            <a:spLocks noChangeArrowheads="1"/>
          </p:cNvSpPr>
          <p:nvPr/>
        </p:nvSpPr>
        <p:spPr bwMode="auto">
          <a:xfrm>
            <a:off x="70866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4</a:t>
            </a:r>
            <a:endParaRPr lang="en-US" altLang="en-US" i="1"/>
          </a:p>
        </p:txBody>
      </p:sp>
      <p:sp>
        <p:nvSpPr>
          <p:cNvPr id="12326" name="Text Box 35"/>
          <p:cNvSpPr txBox="1">
            <a:spLocks noChangeArrowheads="1"/>
          </p:cNvSpPr>
          <p:nvPr/>
        </p:nvSpPr>
        <p:spPr bwMode="auto">
          <a:xfrm>
            <a:off x="42672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4</a:t>
            </a:r>
            <a:endParaRPr lang="en-US" altLang="en-US" i="1"/>
          </a:p>
        </p:txBody>
      </p:sp>
      <p:sp>
        <p:nvSpPr>
          <p:cNvPr id="12327" name="Text Box 36"/>
          <p:cNvSpPr txBox="1">
            <a:spLocks noChangeArrowheads="1"/>
          </p:cNvSpPr>
          <p:nvPr/>
        </p:nvSpPr>
        <p:spPr bwMode="auto">
          <a:xfrm>
            <a:off x="4267200" y="4191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3</a:t>
            </a:r>
            <a:endParaRPr lang="en-US" altLang="en-US" i="1"/>
          </a:p>
        </p:txBody>
      </p:sp>
      <p:sp>
        <p:nvSpPr>
          <p:cNvPr id="12328" name="Text Box 37"/>
          <p:cNvSpPr txBox="1">
            <a:spLocks noChangeArrowheads="1"/>
          </p:cNvSpPr>
          <p:nvPr/>
        </p:nvSpPr>
        <p:spPr bwMode="auto">
          <a:xfrm>
            <a:off x="42672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2</a:t>
            </a:r>
            <a:endParaRPr lang="en-US" altLang="en-US" i="1"/>
          </a:p>
        </p:txBody>
      </p:sp>
      <p:sp>
        <p:nvSpPr>
          <p:cNvPr id="12329" name="Text Box 38"/>
          <p:cNvSpPr txBox="1">
            <a:spLocks noChangeArrowheads="1"/>
          </p:cNvSpPr>
          <p:nvPr/>
        </p:nvSpPr>
        <p:spPr bwMode="auto">
          <a:xfrm>
            <a:off x="42672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1</a:t>
            </a:r>
            <a:endParaRPr lang="en-US" altLang="en-US" i="1"/>
          </a:p>
        </p:txBody>
      </p:sp>
      <p:sp>
        <p:nvSpPr>
          <p:cNvPr id="12330" name="Text Box 39"/>
          <p:cNvSpPr txBox="1">
            <a:spLocks noChangeArrowheads="1"/>
          </p:cNvSpPr>
          <p:nvPr/>
        </p:nvSpPr>
        <p:spPr bwMode="auto">
          <a:xfrm>
            <a:off x="48006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2331" name="Text Box 40"/>
          <p:cNvSpPr txBox="1">
            <a:spLocks noChangeArrowheads="1"/>
          </p:cNvSpPr>
          <p:nvPr/>
        </p:nvSpPr>
        <p:spPr bwMode="auto">
          <a:xfrm>
            <a:off x="5410200" y="3581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2332" name="Text Box 41"/>
          <p:cNvSpPr txBox="1">
            <a:spLocks noChangeArrowheads="1"/>
          </p:cNvSpPr>
          <p:nvPr/>
        </p:nvSpPr>
        <p:spPr bwMode="auto">
          <a:xfrm>
            <a:off x="6096000" y="4191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2333" name="Text Box 42"/>
          <p:cNvSpPr txBox="1">
            <a:spLocks noChangeArrowheads="1"/>
          </p:cNvSpPr>
          <p:nvPr/>
        </p:nvSpPr>
        <p:spPr bwMode="auto">
          <a:xfrm>
            <a:off x="6629400" y="4800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D 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 end</a:t>
            </a:r>
          </a:p>
        </p:txBody>
      </p:sp>
      <p:sp>
        <p:nvSpPr>
          <p:cNvPr id="12334" name="Text Box 43"/>
          <p:cNvSpPr txBox="1">
            <a:spLocks noChangeArrowheads="1"/>
          </p:cNvSpPr>
          <p:nvPr/>
        </p:nvSpPr>
        <p:spPr bwMode="auto">
          <a:xfrm>
            <a:off x="5334000" y="3048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2335" name="Text Box 44"/>
          <p:cNvSpPr txBox="1">
            <a:spLocks noChangeArrowheads="1"/>
          </p:cNvSpPr>
          <p:nvPr/>
        </p:nvSpPr>
        <p:spPr bwMode="auto">
          <a:xfrm>
            <a:off x="5943600" y="35814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2336" name="Text Box 45"/>
          <p:cNvSpPr txBox="1">
            <a:spLocks noChangeArrowheads="1"/>
          </p:cNvSpPr>
          <p:nvPr/>
        </p:nvSpPr>
        <p:spPr bwMode="auto">
          <a:xfrm>
            <a:off x="6858000" y="4191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2337" name="Line 46"/>
          <p:cNvSpPr>
            <a:spLocks noChangeShapeType="1"/>
          </p:cNvSpPr>
          <p:nvPr/>
        </p:nvSpPr>
        <p:spPr bwMode="auto">
          <a:xfrm>
            <a:off x="35052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47"/>
          <p:cNvSpPr>
            <a:spLocks noChangeShapeType="1"/>
          </p:cNvSpPr>
          <p:nvPr/>
        </p:nvSpPr>
        <p:spPr bwMode="auto">
          <a:xfrm>
            <a:off x="3505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Line 48"/>
          <p:cNvSpPr>
            <a:spLocks noChangeShapeType="1"/>
          </p:cNvSpPr>
          <p:nvPr/>
        </p:nvSpPr>
        <p:spPr bwMode="auto">
          <a:xfrm flipH="1" flipV="1">
            <a:off x="38100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Line 49"/>
          <p:cNvSpPr>
            <a:spLocks noChangeShapeType="1"/>
          </p:cNvSpPr>
          <p:nvPr/>
        </p:nvSpPr>
        <p:spPr bwMode="auto">
          <a:xfrm flipH="1">
            <a:off x="38862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Text Box 50"/>
          <p:cNvSpPr txBox="1">
            <a:spLocks noChangeArrowheads="1"/>
          </p:cNvSpPr>
          <p:nvPr/>
        </p:nvSpPr>
        <p:spPr bwMode="auto">
          <a:xfrm>
            <a:off x="746125" y="4416425"/>
            <a:ext cx="3255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After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en-US"/>
              <a:t>(</a:t>
            </a:r>
            <a:r>
              <a:rPr lang="en-US" altLang="en-US" i="1"/>
              <a:t>k</a:t>
            </a:r>
            <a:r>
              <a:rPr lang="en-US" altLang="en-US"/>
              <a:t>, C) = (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, X, R)</a:t>
            </a:r>
          </a:p>
          <a:p>
            <a:r>
              <a:rPr lang="en-US" altLang="en-US"/>
              <a:t>where </a:t>
            </a:r>
            <a:r>
              <a:rPr lang="en-US" altLang="en-US" i="1"/>
              <a:t>k</a:t>
            </a:r>
            <a:r>
              <a:rPr lang="en-US" altLang="en-US"/>
              <a:t> is the current</a:t>
            </a:r>
          </a:p>
          <a:p>
            <a:r>
              <a:rPr lang="en-US" altLang="en-US"/>
              <a:t>state and 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16916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C153A370-6C65-4E53-9233-5C0C6459407A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Mapping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685800" y="2438400"/>
            <a:ext cx="2514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12192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17526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22860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27432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822325" y="25749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13716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1828800" y="2590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2286000" y="2590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8382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1</a:t>
            </a:r>
            <a:endParaRPr lang="en-US" altLang="en-US"/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13716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2</a:t>
            </a:r>
            <a:endParaRPr lang="en-US" altLang="en-US"/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19050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3</a:t>
            </a:r>
            <a:endParaRPr lang="en-US" altLang="en-US"/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24384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4</a:t>
            </a:r>
            <a:endParaRPr lang="en-US" alt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 flipH="1">
            <a:off x="274320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>
            <a:off x="297180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2590800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head</a:t>
            </a:r>
          </a:p>
        </p:txBody>
      </p:sp>
      <p:sp>
        <p:nvSpPr>
          <p:cNvPr id="14358" name="Rectangle 20"/>
          <p:cNvSpPr>
            <a:spLocks noChangeArrowheads="1"/>
          </p:cNvSpPr>
          <p:nvPr/>
        </p:nvSpPr>
        <p:spPr bwMode="auto">
          <a:xfrm>
            <a:off x="4191000" y="2438400"/>
            <a:ext cx="42672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4191000" y="2971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4191000" y="3505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3"/>
          <p:cNvSpPr>
            <a:spLocks noChangeShapeType="1"/>
          </p:cNvSpPr>
          <p:nvPr/>
        </p:nvSpPr>
        <p:spPr bwMode="auto">
          <a:xfrm>
            <a:off x="4191000" y="4114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4"/>
          <p:cNvSpPr>
            <a:spLocks noChangeShapeType="1"/>
          </p:cNvSpPr>
          <p:nvPr/>
        </p:nvSpPr>
        <p:spPr bwMode="auto">
          <a:xfrm>
            <a:off x="4191000" y="4724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25"/>
          <p:cNvSpPr>
            <a:spLocks noChangeShapeType="1"/>
          </p:cNvSpPr>
          <p:nvPr/>
        </p:nvSpPr>
        <p:spPr bwMode="auto">
          <a:xfrm>
            <a:off x="47244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26"/>
          <p:cNvSpPr>
            <a:spLocks noChangeShapeType="1"/>
          </p:cNvSpPr>
          <p:nvPr/>
        </p:nvSpPr>
        <p:spPr bwMode="auto">
          <a:xfrm>
            <a:off x="53340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7"/>
          <p:cNvSpPr>
            <a:spLocks noChangeShapeType="1"/>
          </p:cNvSpPr>
          <p:nvPr/>
        </p:nvSpPr>
        <p:spPr bwMode="auto">
          <a:xfrm>
            <a:off x="59436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28"/>
          <p:cNvSpPr>
            <a:spLocks noChangeShapeType="1"/>
          </p:cNvSpPr>
          <p:nvPr/>
        </p:nvSpPr>
        <p:spPr bwMode="auto">
          <a:xfrm>
            <a:off x="66294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29"/>
          <p:cNvSpPr>
            <a:spLocks noChangeShapeType="1"/>
          </p:cNvSpPr>
          <p:nvPr/>
        </p:nvSpPr>
        <p:spPr bwMode="auto">
          <a:xfrm>
            <a:off x="7315200" y="2438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0"/>
          <p:cNvSpPr>
            <a:spLocks noChangeShapeType="1"/>
          </p:cNvSpPr>
          <p:nvPr/>
        </p:nvSpPr>
        <p:spPr bwMode="auto">
          <a:xfrm>
            <a:off x="4191000" y="5257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8006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1</a:t>
            </a:r>
            <a:endParaRPr lang="en-US" altLang="en-US" i="1"/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54864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2</a:t>
            </a:r>
            <a:endParaRPr lang="en-US" altLang="en-US" i="1"/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60960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3</a:t>
            </a:r>
            <a:endParaRPr lang="en-US" altLang="en-US" i="1"/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6705600" y="243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4</a:t>
            </a:r>
            <a:endParaRPr lang="en-US" altLang="en-US" i="1"/>
          </a:p>
        </p:txBody>
      </p:sp>
      <p:sp>
        <p:nvSpPr>
          <p:cNvPr id="14373" name="Text Box 35"/>
          <p:cNvSpPr txBox="1">
            <a:spLocks noChangeArrowheads="1"/>
          </p:cNvSpPr>
          <p:nvPr/>
        </p:nvSpPr>
        <p:spPr bwMode="auto">
          <a:xfrm>
            <a:off x="42672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4</a:t>
            </a:r>
            <a:endParaRPr lang="en-US" altLang="en-US" i="1"/>
          </a:p>
        </p:txBody>
      </p:sp>
      <p:sp>
        <p:nvSpPr>
          <p:cNvPr id="14374" name="Text Box 36"/>
          <p:cNvSpPr txBox="1">
            <a:spLocks noChangeArrowheads="1"/>
          </p:cNvSpPr>
          <p:nvPr/>
        </p:nvSpPr>
        <p:spPr bwMode="auto">
          <a:xfrm>
            <a:off x="4267200" y="4191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3</a:t>
            </a:r>
            <a:endParaRPr lang="en-US" altLang="en-US" i="1"/>
          </a:p>
        </p:txBody>
      </p:sp>
      <p:sp>
        <p:nvSpPr>
          <p:cNvPr id="14375" name="Text Box 37"/>
          <p:cNvSpPr txBox="1">
            <a:spLocks noChangeArrowheads="1"/>
          </p:cNvSpPr>
          <p:nvPr/>
        </p:nvSpPr>
        <p:spPr bwMode="auto">
          <a:xfrm>
            <a:off x="42672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2</a:t>
            </a:r>
            <a:endParaRPr lang="en-US" altLang="en-US" i="1"/>
          </a:p>
        </p:txBody>
      </p:sp>
      <p:sp>
        <p:nvSpPr>
          <p:cNvPr id="14376" name="Text Box 38"/>
          <p:cNvSpPr txBox="1">
            <a:spLocks noChangeArrowheads="1"/>
          </p:cNvSpPr>
          <p:nvPr/>
        </p:nvSpPr>
        <p:spPr bwMode="auto">
          <a:xfrm>
            <a:off x="42672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1</a:t>
            </a:r>
            <a:endParaRPr lang="en-US" altLang="en-US" i="1"/>
          </a:p>
        </p:txBody>
      </p:sp>
      <p:sp>
        <p:nvSpPr>
          <p:cNvPr id="14377" name="Text Box 39"/>
          <p:cNvSpPr txBox="1">
            <a:spLocks noChangeArrowheads="1"/>
          </p:cNvSpPr>
          <p:nvPr/>
        </p:nvSpPr>
        <p:spPr bwMode="auto">
          <a:xfrm>
            <a:off x="48006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5410200" y="3581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4379" name="Text Box 41"/>
          <p:cNvSpPr txBox="1">
            <a:spLocks noChangeArrowheads="1"/>
          </p:cNvSpPr>
          <p:nvPr/>
        </p:nvSpPr>
        <p:spPr bwMode="auto">
          <a:xfrm>
            <a:off x="6096000" y="4191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4380" name="Text Box 42"/>
          <p:cNvSpPr txBox="1">
            <a:spLocks noChangeArrowheads="1"/>
          </p:cNvSpPr>
          <p:nvPr/>
        </p:nvSpPr>
        <p:spPr bwMode="auto">
          <a:xfrm>
            <a:off x="6781800" y="4724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4381" name="Text Box 43"/>
          <p:cNvSpPr txBox="1">
            <a:spLocks noChangeArrowheads="1"/>
          </p:cNvSpPr>
          <p:nvPr/>
        </p:nvSpPr>
        <p:spPr bwMode="auto">
          <a:xfrm>
            <a:off x="5334000" y="3048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4382" name="Text Box 44"/>
          <p:cNvSpPr txBox="1">
            <a:spLocks noChangeArrowheads="1"/>
          </p:cNvSpPr>
          <p:nvPr/>
        </p:nvSpPr>
        <p:spPr bwMode="auto">
          <a:xfrm>
            <a:off x="5943600" y="35814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4383" name="Text Box 45"/>
          <p:cNvSpPr txBox="1">
            <a:spLocks noChangeArrowheads="1"/>
          </p:cNvSpPr>
          <p:nvPr/>
        </p:nvSpPr>
        <p:spPr bwMode="auto">
          <a:xfrm>
            <a:off x="6629400" y="4191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4384" name="Line 46"/>
          <p:cNvSpPr>
            <a:spLocks noChangeShapeType="1"/>
          </p:cNvSpPr>
          <p:nvPr/>
        </p:nvSpPr>
        <p:spPr bwMode="auto">
          <a:xfrm>
            <a:off x="35052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Line 47"/>
          <p:cNvSpPr>
            <a:spLocks noChangeShapeType="1"/>
          </p:cNvSpPr>
          <p:nvPr/>
        </p:nvSpPr>
        <p:spPr bwMode="auto">
          <a:xfrm>
            <a:off x="3505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Line 48"/>
          <p:cNvSpPr>
            <a:spLocks noChangeShapeType="1"/>
          </p:cNvSpPr>
          <p:nvPr/>
        </p:nvSpPr>
        <p:spPr bwMode="auto">
          <a:xfrm flipH="1" flipV="1">
            <a:off x="38100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49"/>
          <p:cNvSpPr>
            <a:spLocks noChangeShapeType="1"/>
          </p:cNvSpPr>
          <p:nvPr/>
        </p:nvSpPr>
        <p:spPr bwMode="auto">
          <a:xfrm flipH="1">
            <a:off x="38862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Text Box 50"/>
          <p:cNvSpPr txBox="1">
            <a:spLocks noChangeArrowheads="1"/>
          </p:cNvSpPr>
          <p:nvPr/>
        </p:nvSpPr>
        <p:spPr bwMode="auto">
          <a:xfrm>
            <a:off x="746125" y="4416425"/>
            <a:ext cx="3359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After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en-US"/>
              <a:t>(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, D) = (</a:t>
            </a:r>
            <a:r>
              <a:rPr lang="en-US" altLang="en-US" i="1"/>
              <a:t>k</a:t>
            </a:r>
            <a:r>
              <a:rPr lang="en-US" altLang="en-US" baseline="-25000"/>
              <a:t>2</a:t>
            </a:r>
            <a:r>
              <a:rPr lang="en-US" altLang="en-US"/>
              <a:t>, Y, R)</a:t>
            </a:r>
          </a:p>
          <a:p>
            <a:r>
              <a:rPr lang="en-US" altLang="en-US"/>
              <a:t>where </a:t>
            </a:r>
            <a:r>
              <a:rPr lang="en-US" altLang="en-US" i="1"/>
              <a:t>k</a:t>
            </a:r>
            <a:r>
              <a:rPr lang="en-US" altLang="en-US" baseline="-25000"/>
              <a:t>1</a:t>
            </a:r>
            <a:r>
              <a:rPr lang="en-US" altLang="en-US"/>
              <a:t> is the current</a:t>
            </a:r>
          </a:p>
          <a:p>
            <a:r>
              <a:rPr lang="en-US" altLang="en-US"/>
              <a:t>state and </a:t>
            </a:r>
            <a:r>
              <a:rPr lang="en-US" altLang="en-US" i="1"/>
              <a:t>k</a:t>
            </a:r>
            <a:r>
              <a:rPr lang="en-US" altLang="en-US" baseline="-25000"/>
              <a:t>2</a:t>
            </a:r>
            <a:r>
              <a:rPr lang="en-US" altLang="en-US"/>
              <a:t> the next state</a:t>
            </a:r>
          </a:p>
        </p:txBody>
      </p:sp>
      <p:sp>
        <p:nvSpPr>
          <p:cNvPr id="14389" name="Text Box 51"/>
          <p:cNvSpPr txBox="1">
            <a:spLocks noChangeArrowheads="1"/>
          </p:cNvSpPr>
          <p:nvPr/>
        </p:nvSpPr>
        <p:spPr bwMode="auto">
          <a:xfrm>
            <a:off x="7543800" y="2514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5</a:t>
            </a:r>
            <a:endParaRPr lang="en-US" altLang="en-US" i="1"/>
          </a:p>
        </p:txBody>
      </p:sp>
      <p:sp>
        <p:nvSpPr>
          <p:cNvPr id="14390" name="Text Box 52"/>
          <p:cNvSpPr txBox="1">
            <a:spLocks noChangeArrowheads="1"/>
          </p:cNvSpPr>
          <p:nvPr/>
        </p:nvSpPr>
        <p:spPr bwMode="auto">
          <a:xfrm>
            <a:off x="4267200" y="5410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  <a:r>
              <a:rPr lang="en-US" altLang="en-US" baseline="-25000"/>
              <a:t>5</a:t>
            </a:r>
            <a:endParaRPr lang="en-US" altLang="en-US" i="1"/>
          </a:p>
        </p:txBody>
      </p:sp>
      <p:sp>
        <p:nvSpPr>
          <p:cNvPr id="14391" name="Text Box 53"/>
          <p:cNvSpPr txBox="1">
            <a:spLocks noChangeArrowheads="1"/>
          </p:cNvSpPr>
          <p:nvPr/>
        </p:nvSpPr>
        <p:spPr bwMode="auto">
          <a:xfrm>
            <a:off x="7391400" y="47244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own</a:t>
            </a:r>
          </a:p>
        </p:txBody>
      </p:sp>
      <p:sp>
        <p:nvSpPr>
          <p:cNvPr id="14392" name="Text Box 54"/>
          <p:cNvSpPr txBox="1">
            <a:spLocks noChangeArrowheads="1"/>
          </p:cNvSpPr>
          <p:nvPr/>
        </p:nvSpPr>
        <p:spPr bwMode="auto">
          <a:xfrm>
            <a:off x="7315200" y="541020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 i="1"/>
              <a:t>k</a:t>
            </a:r>
            <a:r>
              <a:rPr lang="en-US" altLang="en-US" baseline="-25000"/>
              <a:t>2</a:t>
            </a:r>
            <a:r>
              <a:rPr lang="en-US" altLang="en-US"/>
              <a:t> end</a:t>
            </a:r>
          </a:p>
        </p:txBody>
      </p:sp>
      <p:sp>
        <p:nvSpPr>
          <p:cNvPr id="14393" name="Text Box 55"/>
          <p:cNvSpPr txBox="1">
            <a:spLocks noChangeArrowheads="1"/>
          </p:cNvSpPr>
          <p:nvPr/>
        </p:nvSpPr>
        <p:spPr bwMode="auto">
          <a:xfrm>
            <a:off x="2895600" y="21336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5</a:t>
            </a:r>
            <a:endParaRPr lang="en-US" altLang="en-US"/>
          </a:p>
        </p:txBody>
      </p:sp>
      <p:sp>
        <p:nvSpPr>
          <p:cNvPr id="14394" name="Text Box 56"/>
          <p:cNvSpPr txBox="1">
            <a:spLocks noChangeArrowheads="1"/>
          </p:cNvSpPr>
          <p:nvPr/>
        </p:nvSpPr>
        <p:spPr bwMode="auto">
          <a:xfrm>
            <a:off x="28194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34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9236</TotalTime>
  <Words>1495</Words>
  <Application>Microsoft Office PowerPoint</Application>
  <PresentationFormat>On-screen Show (4:3)</PresentationFormat>
  <Paragraphs>373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Book Antiqua</vt:lpstr>
      <vt:lpstr>Calibri</vt:lpstr>
      <vt:lpstr>Calibri Light</vt:lpstr>
      <vt:lpstr>Cambria Math</vt:lpstr>
      <vt:lpstr>Courier</vt:lpstr>
      <vt:lpstr>Lucida Bright Math Symbol</vt:lpstr>
      <vt:lpstr>Symbol</vt:lpstr>
      <vt:lpstr>Times</vt:lpstr>
      <vt:lpstr>Times New Roman</vt:lpstr>
      <vt:lpstr>Wingdings</vt:lpstr>
      <vt:lpstr>Custom Design</vt:lpstr>
      <vt:lpstr>PowerPoint Presentation</vt:lpstr>
      <vt:lpstr>Foundational Results (Chapter 3) </vt:lpstr>
      <vt:lpstr>Safety</vt:lpstr>
      <vt:lpstr>Mono-operational system</vt:lpstr>
      <vt:lpstr>Undecidability of Safety Question</vt:lpstr>
      <vt:lpstr>Mapping</vt:lpstr>
      <vt:lpstr>Command Mapping</vt:lpstr>
      <vt:lpstr>Mapping</vt:lpstr>
      <vt:lpstr>Mapping</vt:lpstr>
      <vt:lpstr>Command Mapping</vt:lpstr>
      <vt:lpstr>Rest of Proof</vt:lpstr>
      <vt:lpstr>Other Results</vt:lpstr>
      <vt:lpstr>Project</vt:lpstr>
      <vt:lpstr>Take-Grant Protection Model</vt:lpstr>
      <vt:lpstr>System</vt:lpstr>
      <vt:lpstr>Take-grant model</vt:lpstr>
      <vt:lpstr>Rules</vt:lpstr>
      <vt:lpstr>More Rules</vt:lpstr>
      <vt:lpstr>Symmetry</vt:lpstr>
      <vt:lpstr>Leakage?</vt:lpstr>
      <vt:lpstr>Possible t-g paths</vt:lpstr>
      <vt:lpstr>Possible t-g paths</vt:lpstr>
      <vt:lpstr>Structures</vt:lpstr>
      <vt:lpstr>Homework</vt:lpstr>
      <vt:lpstr>Project Due 10/27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379</cp:revision>
  <cp:lastPrinted>2014-10-02T23:52:06Z</cp:lastPrinted>
  <dcterms:created xsi:type="dcterms:W3CDTF">2011-01-20T20:51:22Z</dcterms:created>
  <dcterms:modified xsi:type="dcterms:W3CDTF">2020-10-20T19:51:50Z</dcterms:modified>
</cp:coreProperties>
</file>