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</p:sldMasterIdLst>
  <p:notesMasterIdLst>
    <p:notesMasterId r:id="rId19"/>
  </p:notesMasterIdLst>
  <p:sldIdLst>
    <p:sldId id="481" r:id="rId2"/>
    <p:sldId id="457" r:id="rId3"/>
    <p:sldId id="458" r:id="rId4"/>
    <p:sldId id="459" r:id="rId5"/>
    <p:sldId id="464" r:id="rId6"/>
    <p:sldId id="471" r:id="rId7"/>
    <p:sldId id="472" r:id="rId8"/>
    <p:sldId id="473" r:id="rId9"/>
    <p:sldId id="474" r:id="rId10"/>
    <p:sldId id="475" r:id="rId11"/>
    <p:sldId id="476" r:id="rId12"/>
    <p:sldId id="477" r:id="rId13"/>
    <p:sldId id="478" r:id="rId14"/>
    <p:sldId id="479" r:id="rId15"/>
    <p:sldId id="480" r:id="rId16"/>
    <p:sldId id="484" r:id="rId17"/>
    <p:sldId id="483" r:id="rId18"/>
  </p:sldIdLst>
  <p:sldSz cx="9144000" cy="6858000" type="screen4x3"/>
  <p:notesSz cx="6881813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7701"/>
    <a:srgbClr val="F2401F"/>
    <a:srgbClr val="FF3300"/>
    <a:srgbClr val="E7401F"/>
    <a:srgbClr val="007942"/>
    <a:srgbClr val="0066FF"/>
    <a:srgbClr val="FCDC41"/>
    <a:srgbClr val="324A63"/>
    <a:srgbClr val="8282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68" autoAdjust="0"/>
    <p:restoredTop sz="92934" autoAdjust="0"/>
  </p:normalViewPr>
  <p:slideViewPr>
    <p:cSldViewPr snapToGrid="0" snapToObjects="1">
      <p:cViewPr varScale="1">
        <p:scale>
          <a:sx n="93" d="100"/>
          <a:sy n="93" d="100"/>
        </p:scale>
        <p:origin x="1661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8B8C13ED-9018-46D4-839C-FFF505109A27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5ECB1083-D2D7-4D15-8A7E-3FFE75B35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58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D57B4FB1-961F-499F-A803-25526A52EC7D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205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2A87-4A80-4189-B075-55ADE96CC26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9246-A361-4493-90F0-CDB3695BEF3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4713250" y="6529321"/>
            <a:ext cx="4543652" cy="24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000" baseline="0" dirty="0" smtClean="0">
                <a:solidFill>
                  <a:srgbClr val="006000"/>
                </a:solidFill>
                <a:latin typeface="Times New Roman" pitchFamily="18" charset="0"/>
              </a:rPr>
              <a:t>College of Engineering and Computing: Carnegie Classification </a:t>
            </a:r>
            <a:r>
              <a:rPr lang="en-US" altLang="en-US" sz="1000" dirty="0" smtClean="0">
                <a:solidFill>
                  <a:srgbClr val="006000"/>
                </a:solidFill>
                <a:latin typeface="Times New Roman" pitchFamily="18" charset="0"/>
              </a:rPr>
              <a:t>Slide [</a:t>
            </a:r>
            <a:fld id="{F872AE7D-4622-4700-AF22-F0D206F25D94}" type="slidenum">
              <a:rPr lang="en-US" altLang="en-US" sz="1000" smtClean="0">
                <a:solidFill>
                  <a:srgbClr val="006000"/>
                </a:solidFill>
                <a:latin typeface="Times New Roman" pitchFamily="18" charset="0"/>
              </a:rPr>
              <a:t>‹#›</a:t>
            </a:fld>
            <a:r>
              <a:rPr lang="en-US" altLang="en-US" sz="1000" dirty="0" smtClean="0">
                <a:solidFill>
                  <a:srgbClr val="006000"/>
                </a:solidFill>
                <a:latin typeface="Times New Roman" pitchFamily="18" charset="0"/>
              </a:rPr>
              <a:t>]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152400" y="6514454"/>
            <a:ext cx="1853965" cy="24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en-US" sz="1000" dirty="0" smtClean="0">
                <a:solidFill>
                  <a:srgbClr val="006000"/>
                </a:solidFill>
                <a:latin typeface="Times New Roman" pitchFamily="18" charset="0"/>
              </a:rPr>
              <a:t>Bruce McMillin (ff@mst.edu)</a:t>
            </a:r>
          </a:p>
        </p:txBody>
      </p:sp>
      <p:pic>
        <p:nvPicPr>
          <p:cNvPr id="9" name="Picture 8" descr="green-panormic_rv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5" y="0"/>
            <a:ext cx="9231965" cy="6925056"/>
          </a:xfrm>
          <a:prstGeom prst="rect">
            <a:avLst/>
          </a:prstGeom>
        </p:spPr>
      </p:pic>
      <p:pic>
        <p:nvPicPr>
          <p:cNvPr id="10" name="Picture 9" descr="green-panormic_rv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5" y="0"/>
            <a:ext cx="9231965" cy="6925056"/>
          </a:xfrm>
          <a:prstGeom prst="rect">
            <a:avLst/>
          </a:prstGeom>
        </p:spPr>
      </p:pic>
      <p:sp>
        <p:nvSpPr>
          <p:cNvPr id="13" name="Date Placeholder 3"/>
          <p:cNvSpPr txBox="1">
            <a:spLocks/>
          </p:cNvSpPr>
          <p:nvPr userDrawn="1"/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03F31BF-7BAA-B545-8A54-BD6165549183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44DF3B2-5B0F-514C-AE92-94CAAA68DD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14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2A87-4A80-4189-B075-55ADE96CC26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9246-A361-4493-90F0-CDB3695BE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74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2A87-4A80-4189-B075-55ADE96CC26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9246-A361-4493-90F0-CDB3695BE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19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21834"/>
            <a:ext cx="7886700" cy="525512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6B2A87-4A80-4189-B075-55ADE96CC260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3E9246-A361-4493-90F0-CDB3695BEF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417127"/>
            <a:ext cx="7886700" cy="517470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813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6B2A87-4A80-4189-B075-55ADE96CC260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3E9246-A361-4493-90F0-CDB3695BE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02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003610"/>
            <a:ext cx="3867150" cy="517335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03610"/>
            <a:ext cx="3867150" cy="517335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6B2A87-4A80-4189-B075-55ADE96CC260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3E9246-A361-4493-90F0-CDB3695BEF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28650" y="417127"/>
            <a:ext cx="7886700" cy="517470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326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61214"/>
            <a:ext cx="386873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785126"/>
            <a:ext cx="3868737" cy="4404537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7562" y="949601"/>
            <a:ext cx="38877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01040"/>
            <a:ext cx="3887788" cy="438862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6B2A87-4A80-4189-B075-55ADE96CC260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3E9246-A361-4493-90F0-CDB3695BEF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8650" y="417127"/>
            <a:ext cx="7886700" cy="517470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898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2A87-4A80-4189-B075-55ADE96CC26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9246-A361-4493-90F0-CDB3695BEF3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417127"/>
            <a:ext cx="7886700" cy="517470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167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2A87-4A80-4189-B075-55ADE96CC26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9246-A361-4493-90F0-CDB3695BE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14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2A87-4A80-4189-B075-55ADE96CC26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9246-A361-4493-90F0-CDB3695BE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90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2A87-4A80-4189-B075-55ADE96CC26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9246-A361-4493-90F0-CDB3695BE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69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B2A87-4A80-4189-B075-55ADE96CC26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E9246-A361-4493-90F0-CDB3695BEF3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green-stripe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15" y="0"/>
            <a:ext cx="9231965" cy="6925056"/>
          </a:xfrm>
          <a:prstGeom prst="rect">
            <a:avLst/>
          </a:prstGeom>
        </p:spPr>
      </p:pic>
      <p:sp>
        <p:nvSpPr>
          <p:cNvPr id="8" name="Rectangle 8"/>
          <p:cNvSpPr>
            <a:spLocks noChangeArrowheads="1"/>
          </p:cNvSpPr>
          <p:nvPr userDrawn="1"/>
        </p:nvSpPr>
        <p:spPr bwMode="auto">
          <a:xfrm>
            <a:off x="4713250" y="6529321"/>
            <a:ext cx="4543652" cy="24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000" baseline="0" dirty="0" smtClean="0">
                <a:solidFill>
                  <a:srgbClr val="006000"/>
                </a:solidFill>
                <a:latin typeface="Times New Roman" pitchFamily="18" charset="0"/>
              </a:rPr>
              <a:t>CS 6600 – Computer Security </a:t>
            </a:r>
            <a:r>
              <a:rPr lang="en-US" altLang="en-US" sz="1000" dirty="0" smtClean="0">
                <a:solidFill>
                  <a:srgbClr val="006000"/>
                </a:solidFill>
                <a:latin typeface="Times New Roman" pitchFamily="18" charset="0"/>
              </a:rPr>
              <a:t>[</a:t>
            </a:r>
            <a:fld id="{F872AE7D-4622-4700-AF22-F0D206F25D94}" type="slidenum">
              <a:rPr lang="en-US" altLang="en-US" sz="1000" smtClean="0">
                <a:solidFill>
                  <a:srgbClr val="006000"/>
                </a:solidFill>
                <a:latin typeface="Times New Roman" pitchFamily="18" charset="0"/>
              </a:rPr>
              <a:t>‹#›</a:t>
            </a:fld>
            <a:r>
              <a:rPr lang="en-US" altLang="en-US" sz="1000" dirty="0" smtClean="0">
                <a:solidFill>
                  <a:srgbClr val="006000"/>
                </a:solidFill>
                <a:latin typeface="Times New Roman" pitchFamily="18" charset="0"/>
              </a:rPr>
              <a:t>]</a:t>
            </a: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152400" y="6514454"/>
            <a:ext cx="1853965" cy="24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en-US" sz="1000" dirty="0" smtClean="0">
                <a:solidFill>
                  <a:srgbClr val="006000"/>
                </a:solidFill>
                <a:latin typeface="Times New Roman" pitchFamily="18" charset="0"/>
              </a:rPr>
              <a:t>Bruce McMillin (ff@mst.edu)</a:t>
            </a:r>
          </a:p>
        </p:txBody>
      </p:sp>
    </p:spTree>
    <p:extLst>
      <p:ext uri="{BB962C8B-B14F-4D97-AF65-F5344CB8AC3E}">
        <p14:creationId xmlns:p14="http://schemas.microsoft.com/office/powerpoint/2010/main" val="2555146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 baseline="0">
                <a:solidFill>
                  <a:srgbClr val="1B6917"/>
                </a:solidFill>
                <a:latin typeface="Arial"/>
                <a:cs typeface="Arial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CS 6600 – Formal Methods in Computer Security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Take-Grant Model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October 27</a:t>
            </a:r>
            <a:r>
              <a:rPr lang="en-US" sz="2400" smtClean="0">
                <a:solidFill>
                  <a:schemeClr val="bg1"/>
                </a:solidFill>
              </a:rPr>
              <a:t>, 2020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-1" y="3886200"/>
            <a:ext cx="9237785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>
              <a:buNone/>
              <a:defRPr>
                <a:solidFill>
                  <a:srgbClr val="40403E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lnSpc>
                <a:spcPct val="120000"/>
              </a:lnSpc>
              <a:defRPr/>
            </a:pPr>
            <a:r>
              <a:rPr lang="en-US" sz="2800" b="1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Bruce </a:t>
            </a:r>
            <a:r>
              <a:rPr lang="en-US" sz="2800" b="1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McMillin </a:t>
            </a:r>
            <a:endParaRPr lang="en-US" sz="2800" b="1" dirty="0" smtClean="0">
              <a:solidFill>
                <a:srgbClr val="FCDC4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20000"/>
              </a:lnSpc>
              <a:defRPr/>
            </a:pPr>
            <a:endParaRPr lang="en-US" sz="1400" b="1" dirty="0" smtClean="0">
              <a:solidFill>
                <a:srgbClr val="FCDC4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20000"/>
              </a:lnSpc>
              <a:defRPr/>
            </a:pPr>
            <a:r>
              <a:rPr lang="en-US" sz="1400" b="1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Interim Department Chair</a:t>
            </a:r>
            <a:endParaRPr lang="en-US" sz="1600" b="1" dirty="0">
              <a:solidFill>
                <a:srgbClr val="FCDC4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20000"/>
              </a:lnSpc>
              <a:defRPr/>
            </a:pPr>
            <a:r>
              <a:rPr lang="en-US" b="1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</a:t>
            </a:r>
            <a:endParaRPr lang="en-US" dirty="0">
              <a:solidFill>
                <a:srgbClr val="FCDC4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20000"/>
              </a:lnSpc>
              <a:defRPr/>
            </a:pPr>
            <a:r>
              <a:rPr lang="en-US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Missouri University of Science and Technology</a:t>
            </a:r>
          </a:p>
          <a:p>
            <a:pPr lvl="0">
              <a:lnSpc>
                <a:spcPct val="120000"/>
              </a:lnSpc>
              <a:defRPr/>
            </a:pPr>
            <a:r>
              <a:rPr lang="en-US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325 Computer Science, 500 W. 15</a:t>
            </a:r>
            <a:r>
              <a:rPr lang="en-US" baseline="30000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St., </a:t>
            </a:r>
            <a:r>
              <a:rPr lang="en-US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Rolla, MO 65409</a:t>
            </a:r>
          </a:p>
          <a:p>
            <a:pPr lvl="0">
              <a:lnSpc>
                <a:spcPct val="120000"/>
              </a:lnSpc>
              <a:defRPr/>
            </a:pPr>
            <a:r>
              <a:rPr lang="en-US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o/ (573) </a:t>
            </a:r>
            <a:r>
              <a:rPr lang="en-US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341-6435 e</a:t>
            </a:r>
            <a:r>
              <a:rPr lang="en-US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ff@mst.edu</a:t>
            </a:r>
            <a:endParaRPr lang="en-US" dirty="0">
              <a:solidFill>
                <a:srgbClr val="FCDC4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80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What is the minimum number of actors to witness a given </a:t>
                </a:r>
                <a:r>
                  <a:rPr lang="en-US" dirty="0"/>
                  <a:t>Can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S</a:t>
                </a:r>
                <a:r>
                  <a:rPr lang="en-US" dirty="0" smtClean="0">
                    <a:ea typeface="Cambria Math" panose="02040503050406030204" pitchFamily="18" charset="0"/>
                  </a:rPr>
                  <a:t>hare?</a:t>
                </a: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dirty="0" smtClean="0">
                  <a:ea typeface="Cambria Math" panose="02040503050406030204" pitchFamily="18" charset="0"/>
                </a:endParaRPr>
              </a:p>
              <a:p>
                <a:r>
                  <a:rPr lang="en-US" dirty="0" smtClean="0">
                    <a:ea typeface="Cambria Math" panose="02040503050406030204" pitchFamily="18" charset="0"/>
                  </a:rPr>
                  <a:t>Access Set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Conspiracy Graph and Access 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879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Cambria Math" panose="02040503050406030204" pitchFamily="18" charset="0"/>
              </a:rPr>
              <a:t>Deletion Set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Conspiracy Graph and Access 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2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Cambria Math" panose="02040503050406030204" pitchFamily="18" charset="0"/>
              </a:rPr>
              <a:t>Conspiracy Graph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Conspiracy Graph and Access 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572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/>
              <a:t>July 1, 2004</a:t>
            </a:r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/>
              <a:t>Computer Security: Art and Science</a:t>
            </a:r>
            <a:endParaRPr lang="en-US" altLang="en-US" sz="1400" i="0"/>
          </a:p>
          <a:p>
            <a:r>
              <a:rPr lang="en-US" altLang="en-US" sz="1400" i="0"/>
              <a:t>©2002-2004 Matt Bishop</a:t>
            </a:r>
            <a:endParaRPr lang="en-US" altLang="en-US" sz="1400"/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/>
              <a:t>Slide #3-</a:t>
            </a:r>
            <a:fld id="{3419C114-40F4-4FFB-9D77-C420546336B7}" type="slidenum">
              <a:rPr lang="en-US" altLang="en-US" sz="1400"/>
              <a:pPr/>
              <a:t>13</a:t>
            </a:fld>
            <a:endParaRPr lang="en-US" altLang="en-US" sz="1400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Key Question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Characterize class of models for which safety is decidable</a:t>
            </a:r>
          </a:p>
          <a:p>
            <a:pPr lvl="1" eaLnBrk="1" hangingPunct="1"/>
            <a:r>
              <a:rPr lang="en-US" altLang="en-US" smtClean="0"/>
              <a:t>Existence: Take-Grant Protection Model is a member of such a class</a:t>
            </a:r>
          </a:p>
          <a:p>
            <a:pPr lvl="1" eaLnBrk="1" hangingPunct="1"/>
            <a:r>
              <a:rPr lang="en-US" altLang="en-US" smtClean="0"/>
              <a:t>Universality: In general, question undecidable, so for some models it is not decidable</a:t>
            </a:r>
          </a:p>
          <a:p>
            <a:pPr eaLnBrk="1" hangingPunct="1"/>
            <a:r>
              <a:rPr lang="en-US" altLang="en-US" smtClean="0"/>
              <a:t>What is the dividing line?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/>
              <a:t>July 1, 2004</a:t>
            </a:r>
          </a:p>
        </p:txBody>
      </p:sp>
      <p:sp>
        <p:nvSpPr>
          <p:cNvPr id="839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/>
              <a:t>Computer Security: Art and Science</a:t>
            </a:r>
            <a:endParaRPr lang="en-US" altLang="en-US" sz="1400" i="0"/>
          </a:p>
          <a:p>
            <a:r>
              <a:rPr lang="en-US" altLang="en-US" sz="1400" i="0"/>
              <a:t>©2002-2004 Matt Bishop</a:t>
            </a:r>
            <a:endParaRPr lang="en-US" altLang="en-US" sz="1400"/>
          </a:p>
        </p:txBody>
      </p:sp>
      <p:sp>
        <p:nvSpPr>
          <p:cNvPr id="839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/>
              <a:t>Slide #3-</a:t>
            </a:r>
            <a:fld id="{82C6F6D5-FB1C-4544-9729-AF9D7C7FEC74}" type="slidenum">
              <a:rPr lang="en-US" altLang="en-US" sz="1400"/>
              <a:pPr/>
              <a:t>14</a:t>
            </a:fld>
            <a:endParaRPr lang="en-US" altLang="en-US" sz="1400"/>
          </a:p>
        </p:txBody>
      </p:sp>
      <p:sp>
        <p:nvSpPr>
          <p:cNvPr id="8397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Key Points</a:t>
            </a:r>
          </a:p>
        </p:txBody>
      </p:sp>
      <p:sp>
        <p:nvSpPr>
          <p:cNvPr id="839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Safety problem undecidable</a:t>
            </a:r>
          </a:p>
          <a:p>
            <a:pPr eaLnBrk="1" hangingPunct="1"/>
            <a:r>
              <a:rPr lang="en-US" altLang="en-US" smtClean="0"/>
              <a:t>Limiting scope of systems can make problem decidable</a:t>
            </a:r>
          </a:p>
          <a:p>
            <a:pPr eaLnBrk="1" hangingPunct="1"/>
            <a:r>
              <a:rPr lang="en-US" altLang="en-US" smtClean="0"/>
              <a:t>Types critical to safety problem’s analysis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your rights leakage as theft</a:t>
            </a:r>
          </a:p>
          <a:p>
            <a:r>
              <a:rPr lang="en-US" dirty="0" smtClean="0"/>
              <a:t>Develop the conspiracy graph and access sets for the theft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Project, t-g Due </a:t>
            </a:r>
            <a:r>
              <a:rPr lang="en-US" dirty="0" smtClean="0"/>
              <a:t>Nov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562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3.9 Problems 7,9,10,11 (you don't need to read the SPM to do problem 11), 12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Homework October 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023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 baseline="0">
                <a:solidFill>
                  <a:srgbClr val="1B6917"/>
                </a:solidFill>
                <a:latin typeface="Arial"/>
                <a:cs typeface="Arial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CS 6600 – Formal Methods in Computer Security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Take-Grant Model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October 27, 2020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-1" y="3886200"/>
            <a:ext cx="9237785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>
              <a:buNone/>
              <a:defRPr>
                <a:solidFill>
                  <a:srgbClr val="40403E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lnSpc>
                <a:spcPct val="120000"/>
              </a:lnSpc>
              <a:defRPr/>
            </a:pPr>
            <a:r>
              <a:rPr lang="en-US" sz="2800" b="1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Bruce </a:t>
            </a:r>
            <a:r>
              <a:rPr lang="en-US" sz="2800" b="1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McMillin </a:t>
            </a:r>
            <a:endParaRPr lang="en-US" sz="2800" b="1" dirty="0" smtClean="0">
              <a:solidFill>
                <a:srgbClr val="FCDC4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20000"/>
              </a:lnSpc>
              <a:defRPr/>
            </a:pPr>
            <a:endParaRPr lang="en-US" sz="1400" b="1" dirty="0" smtClean="0">
              <a:solidFill>
                <a:srgbClr val="FCDC4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20000"/>
              </a:lnSpc>
              <a:defRPr/>
            </a:pPr>
            <a:r>
              <a:rPr lang="en-US" sz="1400" b="1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Interim Department Chair</a:t>
            </a:r>
            <a:endParaRPr lang="en-US" sz="1600" b="1" dirty="0">
              <a:solidFill>
                <a:srgbClr val="FCDC4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20000"/>
              </a:lnSpc>
              <a:defRPr/>
            </a:pPr>
            <a:r>
              <a:rPr lang="en-US" b="1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</a:t>
            </a:r>
            <a:endParaRPr lang="en-US" dirty="0">
              <a:solidFill>
                <a:srgbClr val="FCDC4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20000"/>
              </a:lnSpc>
              <a:defRPr/>
            </a:pPr>
            <a:r>
              <a:rPr lang="en-US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Missouri University of Science and Technology</a:t>
            </a:r>
          </a:p>
          <a:p>
            <a:pPr lvl="0">
              <a:lnSpc>
                <a:spcPct val="120000"/>
              </a:lnSpc>
              <a:defRPr/>
            </a:pPr>
            <a:r>
              <a:rPr lang="en-US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325 Computer Science, 500 W. 15</a:t>
            </a:r>
            <a:r>
              <a:rPr lang="en-US" baseline="30000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St., </a:t>
            </a:r>
            <a:r>
              <a:rPr lang="en-US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Rolla, MO 65409</a:t>
            </a:r>
          </a:p>
          <a:p>
            <a:pPr lvl="0">
              <a:lnSpc>
                <a:spcPct val="120000"/>
              </a:lnSpc>
              <a:defRPr/>
            </a:pPr>
            <a:r>
              <a:rPr lang="en-US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o/ (573) </a:t>
            </a:r>
            <a:r>
              <a:rPr lang="en-US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341-6435 e</a:t>
            </a:r>
            <a:r>
              <a:rPr lang="en-US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ff@mst.edu</a:t>
            </a:r>
            <a:endParaRPr lang="en-US" dirty="0">
              <a:solidFill>
                <a:srgbClr val="FCDC4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65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/>
              <a:t>July 1, 2004</a:t>
            </a:r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/>
              <a:t>Computer Security: Art and Science</a:t>
            </a:r>
            <a:endParaRPr lang="en-US" altLang="en-US" sz="1400" i="0"/>
          </a:p>
          <a:p>
            <a:r>
              <a:rPr lang="en-US" altLang="en-US" sz="1400" i="0"/>
              <a:t>©2002-2004 Matt Bishop</a:t>
            </a:r>
            <a:endParaRPr lang="en-US" altLang="en-US" sz="1400"/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/>
              <a:t>Slide #3-</a:t>
            </a:r>
            <a:fld id="{624C93B5-5D7E-4913-B49C-F0BE3366B6BA}" type="slidenum">
              <a:rPr lang="en-US" altLang="en-US" sz="1400"/>
              <a:pPr/>
              <a:t>2</a:t>
            </a:fld>
            <a:endParaRPr lang="en-US" altLang="en-US" sz="1400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can•share Predicate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/>
              <a:t>Definition:</a:t>
            </a:r>
          </a:p>
          <a:p>
            <a:pPr eaLnBrk="1" hangingPunct="1"/>
            <a:r>
              <a:rPr lang="en-US" altLang="en-US" i="1" smtClean="0"/>
              <a:t>can</a:t>
            </a:r>
            <a:r>
              <a:rPr lang="en-US" altLang="en-US" smtClean="0"/>
              <a:t>•</a:t>
            </a:r>
            <a:r>
              <a:rPr lang="en-US" altLang="en-US" i="1" smtClean="0"/>
              <a:t>share</a:t>
            </a:r>
            <a:r>
              <a:rPr lang="en-US" altLang="en-US" smtClean="0"/>
              <a:t>(</a:t>
            </a:r>
            <a:r>
              <a:rPr lang="en-US" altLang="en-US" i="1" smtClean="0"/>
              <a:t>r</a:t>
            </a:r>
            <a:r>
              <a:rPr lang="en-US" altLang="en-US" smtClean="0"/>
              <a:t>, </a:t>
            </a:r>
            <a:r>
              <a:rPr lang="en-US" altLang="en-US" b="1" smtClean="0"/>
              <a:t>x</a:t>
            </a:r>
            <a:r>
              <a:rPr lang="en-US" altLang="en-US" smtClean="0"/>
              <a:t>, </a:t>
            </a:r>
            <a:r>
              <a:rPr lang="en-US" altLang="en-US" b="1" smtClean="0"/>
              <a:t>y</a:t>
            </a:r>
            <a:r>
              <a:rPr lang="en-US" altLang="en-US" smtClean="0"/>
              <a:t>, G</a:t>
            </a:r>
            <a:r>
              <a:rPr lang="en-US" altLang="en-US" baseline="-25000" smtClean="0"/>
              <a:t>0</a:t>
            </a:r>
            <a:r>
              <a:rPr lang="en-US" altLang="en-US" smtClean="0"/>
              <a:t>) if, and only if, there is a sequence of protection graphs G</a:t>
            </a:r>
            <a:r>
              <a:rPr lang="en-US" altLang="en-US" baseline="-25000" smtClean="0"/>
              <a:t>0</a:t>
            </a:r>
            <a:r>
              <a:rPr lang="en-US" altLang="en-US" smtClean="0"/>
              <a:t>, …, G</a:t>
            </a:r>
            <a:r>
              <a:rPr lang="en-US" altLang="en-US" i="1" baseline="-25000" smtClean="0"/>
              <a:t>n</a:t>
            </a:r>
            <a:r>
              <a:rPr lang="en-US" altLang="en-US" smtClean="0"/>
              <a:t> such that G</a:t>
            </a:r>
            <a:r>
              <a:rPr lang="en-US" altLang="en-US" baseline="-25000" smtClean="0"/>
              <a:t>0 </a:t>
            </a:r>
            <a:r>
              <a:rPr lang="en-US" altLang="en-US" smtClean="0">
                <a:sym typeface="Lucida Bright Math Symbol" charset="2"/>
              </a:rPr>
              <a:t>|–</a:t>
            </a:r>
            <a:r>
              <a:rPr lang="en-US" altLang="en-US" smtClean="0"/>
              <a:t>* G</a:t>
            </a:r>
            <a:r>
              <a:rPr lang="en-US" altLang="en-US" baseline="-25000" smtClean="0"/>
              <a:t>n</a:t>
            </a:r>
            <a:r>
              <a:rPr lang="en-US" altLang="en-US" smtClean="0"/>
              <a:t> using only </a:t>
            </a:r>
            <a:r>
              <a:rPr lang="en-US" altLang="en-US" i="1" smtClean="0"/>
              <a:t>de jure</a:t>
            </a:r>
            <a:r>
              <a:rPr lang="en-US" altLang="en-US" smtClean="0"/>
              <a:t> rules and in G</a:t>
            </a:r>
            <a:r>
              <a:rPr lang="en-US" altLang="en-US" i="1" baseline="-25000" smtClean="0"/>
              <a:t>n</a:t>
            </a:r>
            <a:r>
              <a:rPr lang="en-US" altLang="en-US" smtClean="0"/>
              <a:t> there is an edge from </a:t>
            </a:r>
            <a:r>
              <a:rPr lang="en-US" altLang="en-US" b="1" smtClean="0"/>
              <a:t>x</a:t>
            </a:r>
            <a:r>
              <a:rPr lang="en-US" altLang="en-US" smtClean="0"/>
              <a:t> to </a:t>
            </a:r>
            <a:r>
              <a:rPr lang="en-US" altLang="en-US" b="1" smtClean="0"/>
              <a:t>y</a:t>
            </a:r>
            <a:r>
              <a:rPr lang="en-US" altLang="en-US" smtClean="0"/>
              <a:t> labeled </a:t>
            </a:r>
            <a:r>
              <a:rPr lang="en-US" altLang="en-US" i="1" smtClean="0"/>
              <a:t>r</a:t>
            </a:r>
            <a:r>
              <a:rPr lang="en-US" altLang="en-US" smtClean="0"/>
              <a:t>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/>
              <a:t>July 1, 2004</a:t>
            </a:r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/>
              <a:t>Computer Security: Art and Science</a:t>
            </a:r>
            <a:endParaRPr lang="en-US" altLang="en-US" sz="1400" i="0"/>
          </a:p>
          <a:p>
            <a:r>
              <a:rPr lang="en-US" altLang="en-US" sz="1400" i="0"/>
              <a:t>©2002-2004 Matt Bishop</a:t>
            </a:r>
            <a:endParaRPr lang="en-US" altLang="en-US" sz="1400"/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/>
              <a:t>Slide #3-</a:t>
            </a:r>
            <a:fld id="{FDD972E3-A62A-4073-B30C-A9E63683E532}" type="slidenum">
              <a:rPr lang="en-US" altLang="en-US" sz="1400"/>
              <a:pPr/>
              <a:t>3</a:t>
            </a:fld>
            <a:endParaRPr lang="en-US" altLang="en-US" sz="1400"/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i="1" smtClean="0"/>
              <a:t>can</a:t>
            </a:r>
            <a:r>
              <a:rPr lang="en-US" altLang="en-US" smtClean="0"/>
              <a:t>•</a:t>
            </a:r>
            <a:r>
              <a:rPr lang="en-US" altLang="en-US" i="1" smtClean="0"/>
              <a:t>share</a:t>
            </a:r>
            <a:r>
              <a:rPr lang="en-US" altLang="en-US" smtClean="0"/>
              <a:t> Theorem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i="1" smtClean="0"/>
              <a:t>can</a:t>
            </a:r>
            <a:r>
              <a:rPr lang="en-US" altLang="en-US" smtClean="0"/>
              <a:t>•</a:t>
            </a:r>
            <a:r>
              <a:rPr lang="en-US" altLang="en-US" i="1" smtClean="0"/>
              <a:t>share</a:t>
            </a:r>
            <a:r>
              <a:rPr lang="en-US" altLang="en-US" smtClean="0"/>
              <a:t>(</a:t>
            </a:r>
            <a:r>
              <a:rPr lang="en-US" altLang="en-US" i="1" smtClean="0"/>
              <a:t>r</a:t>
            </a:r>
            <a:r>
              <a:rPr lang="en-US" altLang="en-US" smtClean="0"/>
              <a:t>, </a:t>
            </a:r>
            <a:r>
              <a:rPr lang="en-US" altLang="en-US" b="1" smtClean="0"/>
              <a:t>x</a:t>
            </a:r>
            <a:r>
              <a:rPr lang="en-US" altLang="en-US" smtClean="0"/>
              <a:t>, </a:t>
            </a:r>
            <a:r>
              <a:rPr lang="en-US" altLang="en-US" b="1" smtClean="0"/>
              <a:t>y</a:t>
            </a:r>
            <a:r>
              <a:rPr lang="en-US" altLang="en-US" smtClean="0"/>
              <a:t>, G</a:t>
            </a:r>
            <a:r>
              <a:rPr lang="en-US" altLang="en-US" baseline="-25000" smtClean="0"/>
              <a:t>0</a:t>
            </a:r>
            <a:r>
              <a:rPr lang="en-US" altLang="en-US" smtClean="0"/>
              <a:t>) if, and only if, there is an edge from </a:t>
            </a:r>
            <a:r>
              <a:rPr lang="en-US" altLang="en-US" b="1" smtClean="0"/>
              <a:t>x</a:t>
            </a:r>
            <a:r>
              <a:rPr lang="en-US" altLang="en-US" smtClean="0"/>
              <a:t> to </a:t>
            </a:r>
            <a:r>
              <a:rPr lang="en-US" altLang="en-US" b="1" smtClean="0"/>
              <a:t>y</a:t>
            </a:r>
            <a:r>
              <a:rPr lang="en-US" altLang="en-US" smtClean="0"/>
              <a:t> labeled </a:t>
            </a:r>
            <a:r>
              <a:rPr lang="en-US" altLang="en-US" i="1" smtClean="0"/>
              <a:t>r</a:t>
            </a:r>
            <a:r>
              <a:rPr lang="en-US" altLang="en-US" smtClean="0"/>
              <a:t> in G</a:t>
            </a:r>
            <a:r>
              <a:rPr lang="en-US" altLang="en-US" baseline="-25000" smtClean="0"/>
              <a:t>0</a:t>
            </a:r>
            <a:r>
              <a:rPr lang="en-US" altLang="en-US" smtClean="0"/>
              <a:t>, or the following hold simultaneously: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There is an </a:t>
            </a:r>
            <a:r>
              <a:rPr lang="en-US" altLang="en-US" b="1" smtClean="0"/>
              <a:t>s</a:t>
            </a:r>
            <a:r>
              <a:rPr lang="en-US" altLang="en-US" smtClean="0"/>
              <a:t> in G</a:t>
            </a:r>
            <a:r>
              <a:rPr lang="en-US" altLang="en-US" baseline="-25000" smtClean="0"/>
              <a:t>0</a:t>
            </a:r>
            <a:r>
              <a:rPr lang="en-US" altLang="en-US" smtClean="0"/>
              <a:t> with an </a:t>
            </a:r>
            <a:r>
              <a:rPr lang="en-US" altLang="en-US" b="1" smtClean="0"/>
              <a:t>s</a:t>
            </a:r>
            <a:r>
              <a:rPr lang="en-US" altLang="en-US" smtClean="0"/>
              <a:t>-to-</a:t>
            </a:r>
            <a:r>
              <a:rPr lang="en-US" altLang="en-US" b="1" smtClean="0"/>
              <a:t>y</a:t>
            </a:r>
            <a:r>
              <a:rPr lang="en-US" altLang="en-US" smtClean="0"/>
              <a:t> edge labeled </a:t>
            </a:r>
            <a:r>
              <a:rPr lang="en-US" altLang="en-US" i="1" smtClean="0"/>
              <a:t>r</a:t>
            </a:r>
            <a:endParaRPr lang="en-US" alt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There is a subject </a:t>
            </a:r>
            <a:r>
              <a:rPr lang="en-US" altLang="en-US" b="1" smtClean="0"/>
              <a:t>x</a:t>
            </a:r>
            <a:r>
              <a:rPr lang="en-US" altLang="en-US" b="1" smtClean="0">
                <a:sym typeface="Symbol" panose="05050102010706020507" pitchFamily="18" charset="2"/>
              </a:rPr>
              <a:t></a:t>
            </a:r>
            <a:r>
              <a:rPr lang="en-US" altLang="en-US" smtClean="0"/>
              <a:t> = </a:t>
            </a:r>
            <a:r>
              <a:rPr lang="en-US" altLang="en-US" b="1" smtClean="0"/>
              <a:t>x</a:t>
            </a:r>
            <a:r>
              <a:rPr lang="en-US" altLang="en-US" smtClean="0"/>
              <a:t> or initially spans to </a:t>
            </a:r>
            <a:r>
              <a:rPr lang="en-US" altLang="en-US" b="1" smtClean="0"/>
              <a:t>x</a:t>
            </a:r>
            <a:endParaRPr lang="en-US" alt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There is a subject </a:t>
            </a:r>
            <a:r>
              <a:rPr lang="en-US" altLang="en-US" b="1" smtClean="0"/>
              <a:t>s</a:t>
            </a:r>
            <a:r>
              <a:rPr lang="en-US" altLang="en-US" b="1" smtClean="0">
                <a:sym typeface="Symbol" panose="05050102010706020507" pitchFamily="18" charset="2"/>
              </a:rPr>
              <a:t></a:t>
            </a:r>
            <a:r>
              <a:rPr lang="en-US" altLang="en-US" smtClean="0"/>
              <a:t> = </a:t>
            </a:r>
            <a:r>
              <a:rPr lang="en-US" altLang="en-US" b="1" smtClean="0"/>
              <a:t>s</a:t>
            </a:r>
            <a:r>
              <a:rPr lang="en-US" altLang="en-US" smtClean="0"/>
              <a:t> or terminally spans to </a:t>
            </a:r>
            <a:r>
              <a:rPr lang="en-US" altLang="en-US" b="1" smtClean="0"/>
              <a:t>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There are islands </a:t>
            </a:r>
            <a:r>
              <a:rPr lang="en-US" altLang="en-US" i="1" smtClean="0"/>
              <a:t>I</a:t>
            </a:r>
            <a:r>
              <a:rPr lang="en-US" altLang="en-US" baseline="-25000" smtClean="0"/>
              <a:t>1</a:t>
            </a:r>
            <a:r>
              <a:rPr lang="en-US" altLang="en-US" smtClean="0"/>
              <a:t>,…, </a:t>
            </a:r>
            <a:r>
              <a:rPr lang="en-US" altLang="en-US" i="1" smtClean="0"/>
              <a:t>I</a:t>
            </a:r>
            <a:r>
              <a:rPr lang="en-US" altLang="en-US" i="1" baseline="-25000" smtClean="0"/>
              <a:t>k</a:t>
            </a:r>
            <a:r>
              <a:rPr lang="en-US" altLang="en-US" smtClean="0"/>
              <a:t> connected by bridges, and </a:t>
            </a:r>
            <a:r>
              <a:rPr lang="en-US" altLang="en-US" b="1" smtClean="0"/>
              <a:t>x</a:t>
            </a:r>
            <a:r>
              <a:rPr lang="en-US" altLang="en-US" b="1" smtClean="0">
                <a:sym typeface="Symbol" panose="05050102010706020507" pitchFamily="18" charset="2"/>
              </a:rPr>
              <a:t></a:t>
            </a:r>
            <a:r>
              <a:rPr lang="en-US" altLang="en-US" smtClean="0"/>
              <a:t> in </a:t>
            </a:r>
            <a:r>
              <a:rPr lang="en-US" altLang="en-US" i="1" smtClean="0"/>
              <a:t>I</a:t>
            </a:r>
            <a:r>
              <a:rPr lang="en-US" altLang="en-US" baseline="-25000" smtClean="0"/>
              <a:t>1</a:t>
            </a:r>
            <a:r>
              <a:rPr lang="en-US" altLang="en-US" smtClean="0"/>
              <a:t> and </a:t>
            </a:r>
            <a:r>
              <a:rPr lang="en-US" altLang="en-US" b="1" smtClean="0"/>
              <a:t>s</a:t>
            </a:r>
            <a:r>
              <a:rPr lang="en-US" altLang="en-US" b="1" smtClean="0">
                <a:sym typeface="Symbol" panose="05050102010706020507" pitchFamily="18" charset="2"/>
              </a:rPr>
              <a:t></a:t>
            </a:r>
            <a:r>
              <a:rPr lang="en-US" altLang="en-US" smtClean="0"/>
              <a:t> in </a:t>
            </a:r>
            <a:r>
              <a:rPr lang="en-US" altLang="en-US" i="1" smtClean="0"/>
              <a:t>I</a:t>
            </a:r>
            <a:r>
              <a:rPr lang="en-US" altLang="en-US" i="1" baseline="-25000" smtClean="0"/>
              <a:t>k</a:t>
            </a:r>
            <a:endParaRPr lang="en-US" altLang="en-US" baseline="-2500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/>
              <a:t>July 1, 2004</a:t>
            </a: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/>
              <a:t>Computer Security: Art and Science</a:t>
            </a:r>
            <a:endParaRPr lang="en-US" altLang="en-US" sz="1400" i="0"/>
          </a:p>
          <a:p>
            <a:r>
              <a:rPr lang="en-US" altLang="en-US" sz="1400" i="0"/>
              <a:t>©2002-2004 Matt Bishop</a:t>
            </a:r>
            <a:endParaRPr lang="en-US" altLang="en-US" sz="1400"/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/>
              <a:t>Slide #3-</a:t>
            </a:r>
            <a:fld id="{CE9AF1F7-B304-4BB9-BCCD-0BF28FCAE227}" type="slidenum">
              <a:rPr lang="en-US" altLang="en-US" sz="1400"/>
              <a:pPr/>
              <a:t>4</a:t>
            </a:fld>
            <a:endParaRPr lang="en-US" altLang="en-US" sz="1400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Outline of Proof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 smtClean="0"/>
              <a:t>s</a:t>
            </a:r>
            <a:r>
              <a:rPr lang="en-US" altLang="en-US" smtClean="0"/>
              <a:t> has </a:t>
            </a:r>
            <a:r>
              <a:rPr lang="en-US" altLang="en-US" i="1" smtClean="0"/>
              <a:t>r</a:t>
            </a:r>
            <a:r>
              <a:rPr lang="en-US" altLang="en-US" smtClean="0"/>
              <a:t> rights over </a:t>
            </a:r>
            <a:r>
              <a:rPr lang="en-US" altLang="en-US" b="1" smtClean="0"/>
              <a:t>y</a:t>
            </a: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b="1" smtClean="0"/>
              <a:t>s</a:t>
            </a:r>
            <a:r>
              <a:rPr lang="en-US" altLang="en-US" b="1" smtClean="0">
                <a:sym typeface="Symbol" panose="05050102010706020507" pitchFamily="18" charset="2"/>
              </a:rPr>
              <a:t></a:t>
            </a:r>
            <a:r>
              <a:rPr lang="en-US" altLang="en-US" smtClean="0"/>
              <a:t> acquires </a:t>
            </a:r>
            <a:r>
              <a:rPr lang="en-US" altLang="en-US" i="1" smtClean="0"/>
              <a:t>r</a:t>
            </a:r>
            <a:r>
              <a:rPr lang="en-US" altLang="en-US" smtClean="0"/>
              <a:t> rights over </a:t>
            </a:r>
            <a:r>
              <a:rPr lang="en-US" altLang="en-US" b="1" smtClean="0"/>
              <a:t>y</a:t>
            </a:r>
            <a:r>
              <a:rPr lang="en-US" altLang="en-US" smtClean="0"/>
              <a:t> from </a:t>
            </a:r>
            <a:r>
              <a:rPr lang="en-US" altLang="en-US" b="1" smtClean="0"/>
              <a:t>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Definition of terminal span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 smtClean="0"/>
              <a:t>x</a:t>
            </a:r>
            <a:r>
              <a:rPr lang="en-US" altLang="en-US" b="1" smtClean="0">
                <a:sym typeface="Symbol" panose="05050102010706020507" pitchFamily="18" charset="2"/>
              </a:rPr>
              <a:t></a:t>
            </a:r>
            <a:r>
              <a:rPr lang="en-US" altLang="en-US" smtClean="0"/>
              <a:t> acquires </a:t>
            </a:r>
            <a:r>
              <a:rPr lang="en-US" altLang="en-US" i="1" smtClean="0"/>
              <a:t>r</a:t>
            </a:r>
            <a:r>
              <a:rPr lang="en-US" altLang="en-US" smtClean="0"/>
              <a:t> rights over </a:t>
            </a:r>
            <a:r>
              <a:rPr lang="en-US" altLang="en-US" b="1" smtClean="0"/>
              <a:t>y</a:t>
            </a:r>
            <a:r>
              <a:rPr lang="en-US" altLang="en-US" smtClean="0"/>
              <a:t> from </a:t>
            </a:r>
            <a:r>
              <a:rPr lang="en-US" altLang="en-US" b="1" smtClean="0"/>
              <a:t>s</a:t>
            </a:r>
            <a:r>
              <a:rPr lang="en-US" altLang="en-US" b="1" smtClean="0">
                <a:sym typeface="Symbol" panose="05050102010706020507" pitchFamily="18" charset="2"/>
              </a:rPr>
              <a:t></a:t>
            </a:r>
            <a:endParaRPr lang="en-US" alt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Repeated application of sharing among vertices in islands, passing rights along bridges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 smtClean="0"/>
              <a:t>x</a:t>
            </a:r>
            <a:r>
              <a:rPr lang="en-US" altLang="en-US" b="1" smtClean="0">
                <a:sym typeface="Symbol" panose="05050102010706020507" pitchFamily="18" charset="2"/>
              </a:rPr>
              <a:t></a:t>
            </a:r>
            <a:r>
              <a:rPr lang="en-US" altLang="en-US" smtClean="0"/>
              <a:t> gives </a:t>
            </a:r>
            <a:r>
              <a:rPr lang="en-US" altLang="en-US" i="1" smtClean="0"/>
              <a:t>r</a:t>
            </a:r>
            <a:r>
              <a:rPr lang="en-US" altLang="en-US" smtClean="0"/>
              <a:t> rights over </a:t>
            </a:r>
            <a:r>
              <a:rPr lang="en-US" altLang="en-US" b="1" smtClean="0"/>
              <a:t>y</a:t>
            </a:r>
            <a:r>
              <a:rPr lang="en-US" altLang="en-US" smtClean="0"/>
              <a:t> to </a:t>
            </a:r>
            <a:r>
              <a:rPr lang="en-US" altLang="en-US" b="1" smtClean="0"/>
              <a:t>x</a:t>
            </a:r>
            <a:endParaRPr lang="en-US" alt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Definition of initial span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Can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S</a:t>
                </a:r>
                <a:r>
                  <a:rPr lang="en-US" dirty="0" smtClean="0">
                    <a:ea typeface="Cambria Math" panose="02040503050406030204" pitchFamily="18" charset="0"/>
                  </a:rPr>
                  <a:t>teal</a:t>
                </a:r>
                <a:endParaRPr lang="en-US" dirty="0"/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932" t="-25882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True if there is no edge from x to y labeled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 smtClean="0">
                    <a:ea typeface="Cambria Math" panose="02040503050406030204" pitchFamily="18" charset="0"/>
                  </a:rPr>
                  <a:t>in G</a:t>
                </a:r>
                <a:r>
                  <a:rPr lang="en-US" b="0" baseline="-25000" dirty="0" smtClean="0">
                    <a:ea typeface="Cambria Math" panose="02040503050406030204" pitchFamily="18" charset="0"/>
                  </a:rPr>
                  <a:t>0</a:t>
                </a:r>
                <a:r>
                  <a:rPr lang="en-US" baseline="-25000" dirty="0">
                    <a:ea typeface="Cambria Math" panose="02040503050406030204" pitchFamily="18" charset="0"/>
                  </a:rPr>
                  <a:t> </a:t>
                </a:r>
                <a:r>
                  <a:rPr lang="en-US" dirty="0" smtClean="0">
                    <a:ea typeface="Cambria Math" panose="02040503050406030204" pitchFamily="18" charset="0"/>
                  </a:rPr>
                  <a:t>and there is a sequence G</a:t>
                </a:r>
                <a:r>
                  <a:rPr lang="en-US" baseline="-25000" dirty="0" smtClean="0">
                    <a:ea typeface="Cambria Math" panose="02040503050406030204" pitchFamily="18" charset="0"/>
                  </a:rPr>
                  <a:t>0 </a:t>
                </a:r>
                <a:r>
                  <a:rPr lang="en-US" dirty="0" smtClean="0">
                    <a:ea typeface="Cambria Math" panose="02040503050406030204" pitchFamily="18" charset="0"/>
                  </a:rPr>
                  <a:t>|-* </a:t>
                </a:r>
                <a:r>
                  <a:rPr lang="en-US" dirty="0" err="1" smtClean="0">
                    <a:ea typeface="Cambria Math" panose="02040503050406030204" pitchFamily="18" charset="0"/>
                  </a:rPr>
                  <a:t>G</a:t>
                </a:r>
                <a:r>
                  <a:rPr lang="en-US" baseline="-25000" dirty="0" err="1">
                    <a:ea typeface="Cambria Math" panose="02040503050406030204" pitchFamily="18" charset="0"/>
                  </a:rPr>
                  <a:t>n</a:t>
                </a:r>
                <a:r>
                  <a:rPr lang="en-US" baseline="-25000" dirty="0" smtClean="0">
                    <a:ea typeface="Cambria Math" panose="02040503050406030204" pitchFamily="18" charset="0"/>
                  </a:rPr>
                  <a:t> </a:t>
                </a:r>
                <a:r>
                  <a:rPr lang="en-US" dirty="0" smtClean="0">
                    <a:ea typeface="Cambria Math" panose="02040503050406030204" pitchFamily="18" charset="0"/>
                  </a:rPr>
                  <a:t>for which </a:t>
                </a:r>
              </a:p>
              <a:p>
                <a:r>
                  <a:rPr lang="en-US" dirty="0" smtClean="0">
                    <a:ea typeface="Cambria Math" panose="02040503050406030204" pitchFamily="18" charset="0"/>
                  </a:rPr>
                  <a:t>-</a:t>
                </a: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 smtClean="0">
                    <a:ea typeface="Cambria Math" panose="02040503050406030204" pitchFamily="18" charset="0"/>
                  </a:rPr>
                  <a:t>-</a:t>
                </a: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 smtClean="0">
                    <a:ea typeface="Cambria Math" panose="02040503050406030204" pitchFamily="18" charset="0"/>
                  </a:rPr>
                  <a:t>- </a:t>
                </a:r>
                <a:endParaRPr lang="en-US" b="0" baseline="-2500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91" t="-1972" r="-1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9520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0" baseline="-25000" dirty="0" smtClean="0"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Can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S</a:t>
                </a:r>
                <a:r>
                  <a:rPr lang="en-US" dirty="0" smtClean="0">
                    <a:ea typeface="Cambria Math" panose="02040503050406030204" pitchFamily="18" charset="0"/>
                  </a:rPr>
                  <a:t>teal Example</a:t>
                </a:r>
                <a:endParaRPr lang="en-US" dirty="0"/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932" t="-25882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4330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921835"/>
                <a:ext cx="8597412" cy="250130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err="1" smtClean="0"/>
                  <a:t>Thm</a:t>
                </a:r>
                <a:r>
                  <a:rPr lang="en-US" dirty="0" smtClean="0"/>
                  <a:t>: </a:t>
                </a:r>
                <a:r>
                  <a:rPr lang="en-US" dirty="0"/>
                  <a:t>Can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Steal</a:t>
                </a:r>
                <a:r>
                  <a:rPr lang="en-US" dirty="0" smtClean="0">
                    <a:ea typeface="Cambria Math" panose="02040503050406030204" pitchFamily="18" charset="0"/>
                  </a:rPr>
                  <a:t> holds </a:t>
                </a:r>
                <a:r>
                  <a:rPr lang="en-US" dirty="0" err="1" smtClean="0">
                    <a:ea typeface="Cambria Math" panose="02040503050406030204" pitchFamily="18" charset="0"/>
                  </a:rPr>
                  <a:t>iff</a:t>
                </a:r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dirty="0" smtClean="0"/>
                  <a:t>there </a:t>
                </a:r>
                <a:r>
                  <a:rPr lang="en-US" dirty="0"/>
                  <a:t>is no edge from x to y labeled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in G</a:t>
                </a:r>
                <a:r>
                  <a:rPr lang="en-US" baseline="-25000" dirty="0">
                    <a:ea typeface="Cambria Math" panose="02040503050406030204" pitchFamily="18" charset="0"/>
                  </a:rPr>
                  <a:t>0 </a:t>
                </a:r>
                <a:endParaRPr lang="en-US" baseline="-25000" dirty="0" smtClean="0">
                  <a:ea typeface="Cambria Math" panose="02040503050406030204" pitchFamily="18" charset="0"/>
                </a:endParaRP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dirty="0" smtClean="0">
                    <a:ea typeface="Cambria Math" panose="02040503050406030204" pitchFamily="18" charset="0"/>
                  </a:rPr>
                  <a:t>there exists a subject vertex x’ such that x’ initially spans to x (</a:t>
                </a:r>
                <a:r>
                  <a:rPr lang="en-US" altLang="en-US" i="1" dirty="0" err="1"/>
                  <a:t>tg</a:t>
                </a:r>
                <a:r>
                  <a:rPr lang="en-US" altLang="en-US" dirty="0"/>
                  <a:t>-path between </a:t>
                </a:r>
                <a:r>
                  <a:rPr lang="en-US" altLang="en-US" b="1" dirty="0" smtClean="0"/>
                  <a:t>x’</a:t>
                </a:r>
                <a:r>
                  <a:rPr lang="en-US" altLang="en-US" dirty="0" smtClean="0"/>
                  <a:t>, </a:t>
                </a:r>
                <a:r>
                  <a:rPr lang="en-US" altLang="en-US" b="1" dirty="0" smtClean="0"/>
                  <a:t>x</a:t>
                </a:r>
                <a:r>
                  <a:rPr lang="en-US" altLang="en-US" dirty="0" smtClean="0"/>
                  <a:t> </a:t>
                </a:r>
                <a:r>
                  <a:rPr lang="en-US" altLang="en-US" dirty="0"/>
                  <a:t>with word in { </a:t>
                </a:r>
                <a:r>
                  <a:rPr lang="en-US" altLang="en-US" i="1" dirty="0"/>
                  <a:t>t</a:t>
                </a:r>
                <a:r>
                  <a:rPr lang="en-US" altLang="en-US" dirty="0"/>
                  <a:t>*</a:t>
                </a:r>
                <a:r>
                  <a:rPr lang="en-US" altLang="en-US" i="1" dirty="0"/>
                  <a:t>g</a:t>
                </a:r>
                <a:r>
                  <a:rPr lang="en-US" altLang="en-US" dirty="0"/>
                  <a:t> } </a:t>
                </a:r>
                <a:r>
                  <a:rPr lang="en-US" altLang="en-US" dirty="0">
                    <a:sym typeface="Symbol" panose="05050102010706020507" pitchFamily="18" charset="2"/>
                  </a:rPr>
                  <a:t></a:t>
                </a:r>
                <a:r>
                  <a:rPr lang="en-US" altLang="en-US" dirty="0"/>
                  <a:t> { </a:t>
                </a:r>
                <a:r>
                  <a:rPr lang="en-US" altLang="en-US" dirty="0">
                    <a:latin typeface="Symbol" panose="05050102010706020507" pitchFamily="18" charset="2"/>
                    <a:sym typeface="Symbol" panose="05050102010706020507" pitchFamily="18" charset="2"/>
                  </a:rPr>
                  <a:t></a:t>
                </a:r>
                <a:r>
                  <a:rPr lang="en-US" altLang="en-US" dirty="0"/>
                  <a:t> </a:t>
                </a:r>
                <a:r>
                  <a:rPr lang="en-US" altLang="en-US" dirty="0" smtClean="0"/>
                  <a:t>}) 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dirty="0" smtClean="0">
                    <a:ea typeface="Cambria Math" panose="02040503050406030204" pitchFamily="18" charset="0"/>
                  </a:rPr>
                  <a:t>There exists s with </a:t>
                </a:r>
                <a:r>
                  <a:rPr lang="en-US" dirty="0" smtClean="0"/>
                  <a:t>s </a:t>
                </a:r>
                <a:r>
                  <a:rPr lang="en-US" dirty="0"/>
                  <a:t>to y labeled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in G</a:t>
                </a:r>
                <a:r>
                  <a:rPr lang="en-US" baseline="-25000" dirty="0">
                    <a:ea typeface="Cambria Math" panose="02040503050406030204" pitchFamily="18" charset="0"/>
                  </a:rPr>
                  <a:t>0 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dirty="0" smtClean="0">
                    <a:ea typeface="Cambria Math" panose="02040503050406030204" pitchFamily="18" charset="0"/>
                  </a:rPr>
                  <a:t>For which </a:t>
                </a:r>
                <a:r>
                  <a:rPr lang="en-US" dirty="0"/>
                  <a:t>Can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S</a:t>
                </a:r>
                <a:r>
                  <a:rPr lang="en-US" dirty="0" smtClean="0">
                    <a:ea typeface="Cambria Math" panose="02040503050406030204" pitchFamily="18" charset="0"/>
                  </a:rPr>
                  <a:t>hare (t,x,s,G</a:t>
                </a:r>
                <a:r>
                  <a:rPr lang="en-US" baseline="-25000" dirty="0" smtClean="0">
                    <a:ea typeface="Cambria Math" panose="02040503050406030204" pitchFamily="18" charset="0"/>
                  </a:rPr>
                  <a:t>0</a:t>
                </a:r>
                <a:r>
                  <a:rPr lang="en-US" dirty="0" smtClean="0">
                    <a:ea typeface="Cambria Math" panose="02040503050406030204" pitchFamily="18" charset="0"/>
                  </a:rPr>
                  <a:t>) holds</a:t>
                </a:r>
              </a:p>
              <a:p>
                <a:pPr lvl="1"/>
                <a:endParaRPr lang="en-US" dirty="0">
                  <a:ea typeface="Cambria Math" panose="02040503050406030204" pitchFamily="18" charset="0"/>
                </a:endParaRPr>
              </a:p>
              <a:p>
                <a:pPr lvl="1"/>
                <a:endParaRPr lang="en-US" dirty="0" smtClean="0">
                  <a:ea typeface="Cambria Math" panose="02040503050406030204" pitchFamily="18" charset="0"/>
                </a:endParaRPr>
              </a:p>
              <a:p>
                <a:pPr lvl="1"/>
                <a:endParaRPr lang="en-US" dirty="0" smtClean="0">
                  <a:ea typeface="Cambria Math" panose="02040503050406030204" pitchFamily="18" charset="0"/>
                </a:endParaRPr>
              </a:p>
              <a:p>
                <a:pPr lvl="1"/>
                <a:endParaRPr lang="en-US" dirty="0" smtClean="0">
                  <a:ea typeface="Cambria Math" panose="02040503050406030204" pitchFamily="18" charset="0"/>
                </a:endParaRPr>
              </a:p>
              <a:p>
                <a:pPr lvl="1"/>
                <a:endParaRPr lang="en-US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921835"/>
                <a:ext cx="8597412" cy="2501303"/>
              </a:xfrm>
              <a:blipFill rotWithShape="0">
                <a:blip r:embed="rId2"/>
                <a:stretch>
                  <a:fillRect l="-1418" t="-5839" r="-1773" b="-3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Can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S</a:t>
                </a:r>
                <a:r>
                  <a:rPr lang="en-US" dirty="0" smtClean="0">
                    <a:ea typeface="Cambria Math" panose="02040503050406030204" pitchFamily="18" charset="0"/>
                  </a:rPr>
                  <a:t>teal Thm</a:t>
                </a:r>
                <a:endParaRPr lang="en-US" dirty="0"/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1932" t="-25882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1"/>
              <p:cNvSpPr txBox="1">
                <a:spLocks/>
              </p:cNvSpPr>
              <p:nvPr/>
            </p:nvSpPr>
            <p:spPr>
              <a:xfrm>
                <a:off x="628650" y="3723651"/>
                <a:ext cx="8597412" cy="26537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 smtClean="0"/>
                  <a:t>Pf: 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pos m:val="to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1) If x is a subject</a:t>
                </a:r>
                <a:endParaRPr lang="en-US" dirty="0" smtClean="0">
                  <a:ea typeface="Cambria Math" panose="02040503050406030204" pitchFamily="18" charset="0"/>
                </a:endParaRPr>
              </a:p>
              <a:p>
                <a:pPr lvl="1"/>
                <a:endParaRPr lang="en-US" dirty="0" smtClean="0">
                  <a:ea typeface="Cambria Math" panose="02040503050406030204" pitchFamily="18" charset="0"/>
                </a:endParaRPr>
              </a:p>
              <a:p>
                <a:pPr lvl="1"/>
                <a:endParaRPr lang="en-US" dirty="0" smtClean="0">
                  <a:ea typeface="Cambria Math" panose="02040503050406030204" pitchFamily="18" charset="0"/>
                </a:endParaRPr>
              </a:p>
              <a:p>
                <a:pPr lvl="1"/>
                <a:endParaRPr lang="en-US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723651"/>
                <a:ext cx="8597412" cy="2653704"/>
              </a:xfrm>
              <a:prstGeom prst="rect">
                <a:avLst/>
              </a:prstGeom>
              <a:blipFill rotWithShape="0">
                <a:blip r:embed="rId4"/>
                <a:stretch>
                  <a:fillRect l="-1418" t="-4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7706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921834"/>
            <a:ext cx="8597412" cy="525512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2) If x is an object</a:t>
            </a:r>
            <a:endParaRPr lang="en-US" dirty="0" smtClean="0">
              <a:ea typeface="Cambria Math" panose="02040503050406030204" pitchFamily="18" charset="0"/>
            </a:endParaRPr>
          </a:p>
          <a:p>
            <a:pPr lvl="1"/>
            <a:endParaRPr lang="en-US" dirty="0" smtClean="0">
              <a:ea typeface="Cambria Math" panose="02040503050406030204" pitchFamily="18" charset="0"/>
            </a:endParaRPr>
          </a:p>
          <a:p>
            <a:pPr lvl="1"/>
            <a:endParaRPr lang="en-US" b="0" dirty="0" smtClean="0"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Can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S</a:t>
                </a:r>
                <a:r>
                  <a:rPr lang="en-US" dirty="0" smtClean="0">
                    <a:ea typeface="Cambria Math" panose="02040503050406030204" pitchFamily="18" charset="0"/>
                  </a:rPr>
                  <a:t>teal Proof</a:t>
                </a:r>
                <a:endParaRPr lang="en-US" dirty="0"/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932" t="-25882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1628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921834"/>
                <a:ext cx="8597412" cy="2395797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Assume </a:t>
                </a:r>
                <a:r>
                  <a:rPr lang="en-US" dirty="0"/>
                  <a:t>Can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Steal</a:t>
                </a:r>
                <a:r>
                  <a:rPr lang="en-US" dirty="0" smtClean="0">
                    <a:ea typeface="Cambria Math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>
                    <a:ea typeface="Cambria Math" panose="02040503050406030204" pitchFamily="18" charset="0"/>
                  </a:rPr>
                  <a:t>,</a:t>
                </a:r>
                <a:r>
                  <a:rPr lang="en-US" dirty="0" err="1" smtClean="0">
                    <a:ea typeface="Cambria Math" panose="02040503050406030204" pitchFamily="18" charset="0"/>
                  </a:rPr>
                  <a:t>x,y</a:t>
                </a:r>
                <a:r>
                  <a:rPr lang="en-US" dirty="0" smtClean="0">
                    <a:ea typeface="Cambria Math" panose="02040503050406030204" pitchFamily="18" charset="0"/>
                  </a:rPr>
                  <a:t>,</a:t>
                </a:r>
                <a:r>
                  <a:rPr lang="en-US" dirty="0">
                    <a:ea typeface="Cambria Math" panose="02040503050406030204" pitchFamily="18" charset="0"/>
                  </a:rPr>
                  <a:t> G</a:t>
                </a:r>
                <a:r>
                  <a:rPr lang="en-US" baseline="-25000" dirty="0">
                    <a:ea typeface="Cambria Math" panose="02040503050406030204" pitchFamily="18" charset="0"/>
                  </a:rPr>
                  <a:t>0</a:t>
                </a:r>
                <a:r>
                  <a:rPr lang="en-US" dirty="0" smtClean="0">
                    <a:ea typeface="Cambria Math" panose="02040503050406030204" pitchFamily="18" charset="0"/>
                  </a:rPr>
                  <a:t>) holds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dirty="0"/>
                  <a:t>there is no edge from x to y labeled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in G</a:t>
                </a:r>
                <a:r>
                  <a:rPr lang="en-US" baseline="-25000" dirty="0">
                    <a:ea typeface="Cambria Math" panose="02040503050406030204" pitchFamily="18" charset="0"/>
                  </a:rPr>
                  <a:t>0 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dirty="0">
                    <a:ea typeface="Cambria Math" panose="02040503050406030204" pitchFamily="18" charset="0"/>
                  </a:rPr>
                  <a:t>there exists a subject vertex x’ such that x’ initially spans to x (</a:t>
                </a:r>
                <a:r>
                  <a:rPr lang="en-US" altLang="en-US" i="1" dirty="0" err="1"/>
                  <a:t>tg</a:t>
                </a:r>
                <a:r>
                  <a:rPr lang="en-US" altLang="en-US" dirty="0"/>
                  <a:t>-path between </a:t>
                </a:r>
                <a:r>
                  <a:rPr lang="en-US" altLang="en-US" b="1" dirty="0"/>
                  <a:t>x’</a:t>
                </a:r>
                <a:r>
                  <a:rPr lang="en-US" altLang="en-US" dirty="0"/>
                  <a:t>, </a:t>
                </a:r>
                <a:r>
                  <a:rPr lang="en-US" altLang="en-US" b="1" dirty="0"/>
                  <a:t>x</a:t>
                </a:r>
                <a:r>
                  <a:rPr lang="en-US" altLang="en-US" dirty="0"/>
                  <a:t> with word in { </a:t>
                </a:r>
                <a:r>
                  <a:rPr lang="en-US" altLang="en-US" i="1" dirty="0"/>
                  <a:t>t</a:t>
                </a:r>
                <a:r>
                  <a:rPr lang="en-US" altLang="en-US" dirty="0"/>
                  <a:t>*</a:t>
                </a:r>
                <a:r>
                  <a:rPr lang="en-US" altLang="en-US" i="1" dirty="0"/>
                  <a:t>g</a:t>
                </a:r>
                <a:r>
                  <a:rPr lang="en-US" altLang="en-US" dirty="0"/>
                  <a:t> } </a:t>
                </a:r>
                <a:r>
                  <a:rPr lang="en-US" altLang="en-US" dirty="0">
                    <a:sym typeface="Symbol" panose="05050102010706020507" pitchFamily="18" charset="2"/>
                  </a:rPr>
                  <a:t></a:t>
                </a:r>
                <a:r>
                  <a:rPr lang="en-US" altLang="en-US" dirty="0"/>
                  <a:t> { </a:t>
                </a:r>
                <a:r>
                  <a:rPr lang="en-US" altLang="en-US" dirty="0">
                    <a:latin typeface="Symbol" panose="05050102010706020507" pitchFamily="18" charset="2"/>
                    <a:sym typeface="Symbol" panose="05050102010706020507" pitchFamily="18" charset="2"/>
                  </a:rPr>
                  <a:t></a:t>
                </a:r>
                <a:r>
                  <a:rPr lang="en-US" altLang="en-US" dirty="0"/>
                  <a:t> }) 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dirty="0" smtClean="0">
                    <a:ea typeface="Cambria Math" panose="02040503050406030204" pitchFamily="18" charset="0"/>
                  </a:rPr>
                  <a:t>there </a:t>
                </a:r>
                <a:r>
                  <a:rPr lang="en-US" dirty="0">
                    <a:ea typeface="Cambria Math" panose="02040503050406030204" pitchFamily="18" charset="0"/>
                  </a:rPr>
                  <a:t>exists s with </a:t>
                </a:r>
                <a:r>
                  <a:rPr lang="en-US" dirty="0"/>
                  <a:t>s to y labeled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in G</a:t>
                </a:r>
                <a:r>
                  <a:rPr lang="en-US" baseline="-25000" dirty="0">
                    <a:ea typeface="Cambria Math" panose="02040503050406030204" pitchFamily="18" charset="0"/>
                  </a:rPr>
                  <a:t>0 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dirty="0" smtClean="0">
                    <a:ea typeface="Cambria Math" panose="02040503050406030204" pitchFamily="18" charset="0"/>
                  </a:rPr>
                  <a:t>for </a:t>
                </a:r>
                <a:r>
                  <a:rPr lang="en-US" dirty="0">
                    <a:ea typeface="Cambria Math" panose="02040503050406030204" pitchFamily="18" charset="0"/>
                  </a:rPr>
                  <a:t>which </a:t>
                </a:r>
                <a:r>
                  <a:rPr lang="en-US" dirty="0"/>
                  <a:t>Can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Share (t,x,s,G</a:t>
                </a:r>
                <a:r>
                  <a:rPr lang="en-US" baseline="-25000" dirty="0">
                    <a:ea typeface="Cambria Math" panose="02040503050406030204" pitchFamily="18" charset="0"/>
                  </a:rPr>
                  <a:t>0</a:t>
                </a:r>
                <a:r>
                  <a:rPr lang="en-US" dirty="0">
                    <a:ea typeface="Cambria Math" panose="02040503050406030204" pitchFamily="18" charset="0"/>
                  </a:rPr>
                  <a:t>) </a:t>
                </a:r>
                <a:r>
                  <a:rPr lang="en-US" dirty="0" smtClean="0">
                    <a:ea typeface="Cambria Math" panose="02040503050406030204" pitchFamily="18" charset="0"/>
                  </a:rPr>
                  <a:t>holds</a:t>
                </a:r>
              </a:p>
              <a:p>
                <a:pPr lvl="1"/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 smtClean="0">
                  <a:ea typeface="Cambria Math" panose="02040503050406030204" pitchFamily="18" charset="0"/>
                </a:endParaRPr>
              </a:p>
              <a:p>
                <a:pPr lvl="1"/>
                <a:endParaRPr lang="en-US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921834"/>
                <a:ext cx="8597412" cy="2395797"/>
              </a:xfrm>
              <a:blipFill rotWithShape="0">
                <a:blip r:embed="rId2"/>
                <a:stretch>
                  <a:fillRect l="-1277" t="-4071" r="-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 smtClean="0"/>
                  <a:t>Can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S</a:t>
                </a:r>
                <a:r>
                  <a:rPr lang="en-US" dirty="0" smtClean="0">
                    <a:ea typeface="Cambria Math" panose="02040503050406030204" pitchFamily="18" charset="0"/>
                  </a:rPr>
                  <a:t>teal Proof (</a:t>
                </a:r>
                <a14:m>
                  <m:oMath xmlns:m="http://schemas.openxmlformats.org/officeDocument/2006/math">
                    <m:groupChr>
                      <m:groupChrPr>
                        <m:chr m:val="⇐"/>
                        <m:pos m:val="top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1932" t="-38824" b="-2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962643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10814</TotalTime>
  <Words>733</Words>
  <Application>Microsoft Office PowerPoint</Application>
  <PresentationFormat>On-screen Show (4:3)</PresentationFormat>
  <Paragraphs>110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Lucida Bright Math Symbol</vt:lpstr>
      <vt:lpstr>Symbol</vt:lpstr>
      <vt:lpstr>Times</vt:lpstr>
      <vt:lpstr>Times New Roman</vt:lpstr>
      <vt:lpstr>Custom Design</vt:lpstr>
      <vt:lpstr>PowerPoint Presentation</vt:lpstr>
      <vt:lpstr>can•share Predicate</vt:lpstr>
      <vt:lpstr>can•share Theorem</vt:lpstr>
      <vt:lpstr>Outline of Proof</vt:lpstr>
      <vt:lpstr>Can°Steal</vt:lpstr>
      <vt:lpstr>Can°Steal Example</vt:lpstr>
      <vt:lpstr>Can°Steal Thm</vt:lpstr>
      <vt:lpstr>Can°Steal Proof</vt:lpstr>
      <vt:lpstr>Can°Steal Proof (⇐┬)</vt:lpstr>
      <vt:lpstr>Conspiracy Graph and Access Sets</vt:lpstr>
      <vt:lpstr>Conspiracy Graph and Access Sets</vt:lpstr>
      <vt:lpstr>Conspiracy Graph and Access Sets</vt:lpstr>
      <vt:lpstr>Key Question</vt:lpstr>
      <vt:lpstr>Key Points</vt:lpstr>
      <vt:lpstr>Project, t-g Due Nov 3</vt:lpstr>
      <vt:lpstr>Homework October 29</vt:lpstr>
      <vt:lpstr>PowerPoint Presentation</vt:lpstr>
    </vt:vector>
  </TitlesOfParts>
  <Company>Missouri University of Science and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Joe Miner</dc:creator>
  <cp:lastModifiedBy>McMillin, Bruce M.</cp:lastModifiedBy>
  <cp:revision>402</cp:revision>
  <cp:lastPrinted>2014-10-02T23:52:06Z</cp:lastPrinted>
  <dcterms:created xsi:type="dcterms:W3CDTF">2011-01-20T20:51:22Z</dcterms:created>
  <dcterms:modified xsi:type="dcterms:W3CDTF">2020-10-20T19:50:45Z</dcterms:modified>
</cp:coreProperties>
</file>