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2"/>
  </p:notesMasterIdLst>
  <p:sldIdLst>
    <p:sldId id="512" r:id="rId2"/>
    <p:sldId id="497" r:id="rId3"/>
    <p:sldId id="515" r:id="rId4"/>
    <p:sldId id="516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7" r:id="rId20"/>
    <p:sldId id="514" r:id="rId21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68" autoAdjust="0"/>
    <p:restoredTop sz="92934" autoAdjust="0"/>
  </p:normalViewPr>
  <p:slideViewPr>
    <p:cSldViewPr snapToGrid="0" snapToObjects="1">
      <p:cViewPr varScale="1">
        <p:scale>
          <a:sx n="61" d="100"/>
          <a:sy n="61" d="100"/>
        </p:scale>
        <p:origin x="13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Formal Methods in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Chapter 4-5 BLP &amp; Chapter 6 </a:t>
            </a:r>
            <a:r>
              <a:rPr lang="en-US" sz="2400" dirty="0" err="1">
                <a:solidFill>
                  <a:schemeClr val="bg1"/>
                </a:solidFill>
              </a:rPr>
              <a:t>Biba</a:t>
            </a:r>
            <a:endParaRPr lang="en-US" sz="2400" dirty="0">
              <a:solidFill>
                <a:schemeClr val="bg1"/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October 29, 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602" y="3019923"/>
            <a:ext cx="8894398" cy="173164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Paul (</a:t>
            </a:r>
            <a:r>
              <a:rPr lang="en-US" sz="1400" dirty="0" smtClean="0"/>
              <a:t>Secret,{NUC,EUR,US})                   CRM114 (Secret,{EUR,US})                 George </a:t>
            </a:r>
            <a:r>
              <a:rPr lang="en-US" sz="1400" dirty="0"/>
              <a:t>(</a:t>
            </a:r>
            <a:r>
              <a:rPr lang="en-US" sz="1400" dirty="0" smtClean="0"/>
              <a:t>Secret,{NUC,EUR})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(BLP)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2223049" y="417127"/>
            <a:ext cx="8592891" cy="2361599"/>
            <a:chOff x="219075" y="1843821"/>
            <a:chExt cx="8592891" cy="2361599"/>
          </a:xfrm>
        </p:grpSpPr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6259512" y="2537558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{EUR, US}</a:t>
              </a:r>
            </a:p>
          </p:txBody>
        </p:sp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6700591" y="3184587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{US}</a:t>
              </a:r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3767137" y="1843821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EUR, US}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1892299" y="2454642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EUR}</a:t>
              </a: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4237525" y="2537558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US}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2188978" y="3275746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{NUC}</a:t>
              </a: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408120" y="3185258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{EUR}</a:t>
              </a:r>
            </a:p>
          </p:txBody>
        </p: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4605337" y="3815937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H="1">
              <a:off x="3135312" y="2156558"/>
              <a:ext cx="838200" cy="3810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 flipH="1">
              <a:off x="4735512" y="21565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6"/>
            <p:cNvSpPr>
              <a:spLocks noChangeShapeType="1"/>
            </p:cNvSpPr>
            <p:nvPr/>
          </p:nvSpPr>
          <p:spPr bwMode="auto">
            <a:xfrm>
              <a:off x="5726112" y="2156558"/>
              <a:ext cx="1066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54312" y="28423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 flipH="1">
              <a:off x="2601912" y="28423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5116512" y="28423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0"/>
            <p:cNvSpPr>
              <a:spLocks noChangeShapeType="1"/>
            </p:cNvSpPr>
            <p:nvPr/>
          </p:nvSpPr>
          <p:spPr bwMode="auto">
            <a:xfrm flipH="1">
              <a:off x="2830512" y="28423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 flipH="1">
              <a:off x="5040312" y="28423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 flipH="1">
              <a:off x="7021512" y="28423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H="1">
              <a:off x="4811712" y="34519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H="1">
              <a:off x="4887912" y="34519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2906712" y="34519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240323" y="2528523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Secret</a:t>
              </a:r>
              <a:endParaRPr lang="en-US" altLang="en-US" sz="1800" dirty="0"/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240323" y="3334000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Confidential</a:t>
              </a:r>
              <a:endParaRPr lang="en-US" altLang="en-US" sz="1800" dirty="0"/>
            </a:p>
          </p:txBody>
        </p:sp>
        <p:sp>
          <p:nvSpPr>
            <p:cNvPr id="88" name="Text Box 6"/>
            <p:cNvSpPr txBox="1">
              <a:spLocks noChangeArrowheads="1"/>
            </p:cNvSpPr>
            <p:nvPr/>
          </p:nvSpPr>
          <p:spPr bwMode="auto">
            <a:xfrm>
              <a:off x="240323" y="3838707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Unclassified</a:t>
              </a:r>
              <a:endParaRPr lang="en-US" altLang="en-US" sz="1800" dirty="0"/>
            </a:p>
          </p:txBody>
        </p:sp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219075" y="1874285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Top Secret (MIB)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45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- How to do anything?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sz="3200" baseline="30000" dirty="0" smtClean="0"/>
          </a:p>
          <a:p>
            <a:r>
              <a:rPr lang="en-US" baseline="30000" dirty="0" err="1"/>
              <a:t>g</a:t>
            </a:r>
            <a:r>
              <a:rPr lang="en-US" baseline="30000" dirty="0" err="1" smtClean="0"/>
              <a:t>lb</a:t>
            </a:r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r>
              <a:rPr lang="en-US" baseline="30000" dirty="0" err="1" smtClean="0"/>
              <a:t>lub</a:t>
            </a:r>
            <a:endParaRPr lang="en-US" baseline="30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Ch5 Bell - La </a:t>
            </a:r>
            <a:r>
              <a:rPr lang="en-US" dirty="0" err="1" smtClean="0"/>
              <a:t>Padula</a:t>
            </a:r>
            <a:r>
              <a:rPr lang="en-US" dirty="0" smtClean="0"/>
              <a:t> (BLP)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1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                  </a:t>
            </a:r>
          </a:p>
          <a:p>
            <a:r>
              <a:rPr lang="en-US" dirty="0" smtClean="0"/>
              <a:t>O                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M</a:t>
            </a:r>
          </a:p>
          <a:p>
            <a:r>
              <a:rPr lang="en-US" dirty="0" smtClean="0"/>
              <a:t>C,K</a:t>
            </a:r>
          </a:p>
          <a:p>
            <a:r>
              <a:rPr lang="en-US" dirty="0"/>
              <a:t>L</a:t>
            </a:r>
            <a:r>
              <a:rPr lang="en-US" dirty="0" smtClean="0"/>
              <a:t> </a:t>
            </a:r>
          </a:p>
          <a:p>
            <a:r>
              <a:rPr lang="en-US" dirty="0" smtClean="0"/>
              <a:t>(f</a:t>
            </a:r>
            <a:r>
              <a:rPr lang="en-US" baseline="-25000" dirty="0" smtClean="0"/>
              <a:t>s</a:t>
            </a:r>
            <a:r>
              <a:rPr lang="en-US" dirty="0" smtClean="0"/>
              <a:t>,   f</a:t>
            </a:r>
            <a:r>
              <a:rPr lang="en-US" baseline="-25000" dirty="0" smtClean="0"/>
              <a:t>0</a:t>
            </a:r>
            <a:r>
              <a:rPr lang="en-US" dirty="0" smtClean="0"/>
              <a:t>,    f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BLP Formal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b,m,f,h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SXOXP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m</a:t>
                </a:r>
                <a:r>
                  <a:rPr lang="en-US" dirty="0" smtClean="0">
                    <a:ea typeface="Cambria Math" panose="02040503050406030204" pitchFamily="18" charset="0"/>
                  </a:rPr>
                  <a:t> – current ACM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f -  </a:t>
                </a:r>
                <a:r>
                  <a:rPr lang="en-US" dirty="0"/>
                  <a:t>(f</a:t>
                </a:r>
                <a:r>
                  <a:rPr lang="en-US" baseline="-25000" dirty="0"/>
                  <a:t>s</a:t>
                </a:r>
                <a:r>
                  <a:rPr lang="en-US" dirty="0"/>
                  <a:t>,   f</a:t>
                </a:r>
                <a:r>
                  <a:rPr lang="en-US" baseline="-25000" dirty="0"/>
                  <a:t>0</a:t>
                </a:r>
                <a:r>
                  <a:rPr lang="en-US" dirty="0"/>
                  <a:t>,    f</a:t>
                </a:r>
                <a:r>
                  <a:rPr lang="en-US" baseline="-25000" dirty="0"/>
                  <a:t>c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h – hierarchy of objects</a:t>
                </a:r>
              </a:p>
              <a:p>
                <a:r>
                  <a:rPr lang="en-US" dirty="0" smtClean="0"/>
                  <a:t>b?  </a:t>
                </a:r>
                <a:r>
                  <a:rPr lang="en-US" dirty="0"/>
                  <a:t>m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D</a:t>
                </a:r>
              </a:p>
              <a:p>
                <a:r>
                  <a:rPr lang="en-US" dirty="0" smtClean="0"/>
                  <a:t>W</a:t>
                </a:r>
                <a:endParaRPr lang="en-US" dirty="0"/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BLP System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4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Y</a:t>
            </a:r>
          </a:p>
          <a:p>
            <a:r>
              <a:rPr lang="en-US" dirty="0" smtClean="0"/>
              <a:t>Z</a:t>
            </a:r>
          </a:p>
          <a:p>
            <a:r>
              <a:rPr lang="en-US" dirty="0" smtClean="0"/>
              <a:t>Transitions</a:t>
            </a:r>
          </a:p>
          <a:p>
            <a:endParaRPr lang="en-US" dirty="0"/>
          </a:p>
          <a:p>
            <a:endParaRPr lang="en-US" dirty="0"/>
          </a:p>
          <a:p>
            <a:endParaRPr lang="en-US" b="0" dirty="0" smtClean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BLP System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0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O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c</a:t>
            </a:r>
            <a:r>
              <a:rPr lang="en-US" dirty="0" smtClean="0"/>
              <a:t>(c)</a:t>
            </a:r>
          </a:p>
          <a:p>
            <a:r>
              <a:rPr lang="en-US" dirty="0" err="1"/>
              <a:t>f</a:t>
            </a:r>
            <a:r>
              <a:rPr lang="en-US" baseline="-25000" dirty="0" err="1" smtClean="0"/>
              <a:t>o</a:t>
            </a:r>
            <a:r>
              <a:rPr lang="en-US" dirty="0" smtClean="0"/>
              <a:t>(o)</a:t>
            </a:r>
          </a:p>
          <a:p>
            <a:endParaRPr lang="en-US" dirty="0"/>
          </a:p>
          <a:p>
            <a:endParaRPr lang="en-US" dirty="0"/>
          </a:p>
          <a:p>
            <a:endParaRPr lang="en-US" b="0" dirty="0" smtClean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BLP System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4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TRANQUILITY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5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70’s secure 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MULTICS – example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  <a:p>
            <a:endParaRPr lang="en-US" dirty="0"/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err="1" smtClean="0"/>
              <a:t>Biba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Information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2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T-G and revisions to HRU</a:t>
            </a:r>
          </a:p>
          <a:p>
            <a:r>
              <a:rPr lang="en-US" dirty="0" smtClean="0"/>
              <a:t>Read through Chapters 4,5,6</a:t>
            </a:r>
          </a:p>
          <a:p>
            <a:r>
              <a:rPr lang="en-US" dirty="0" smtClean="0"/>
              <a:t>Homework 5 due 11/5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Due next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HRU must be a sequence of command executions, not just commands.</a:t>
            </a:r>
          </a:p>
          <a:p>
            <a:r>
              <a:rPr lang="en-US" dirty="0"/>
              <a:t>They must correspond to Theft</a:t>
            </a:r>
          </a:p>
          <a:p>
            <a:r>
              <a:rPr lang="en-US" dirty="0" smtClean="0"/>
              <a:t>When you turn in your project</a:t>
            </a:r>
          </a:p>
          <a:p>
            <a:pPr lvl="1"/>
            <a:r>
              <a:rPr lang="en-US" dirty="0" smtClean="0"/>
              <a:t>It must be a complete project so far</a:t>
            </a:r>
          </a:p>
          <a:p>
            <a:pPr lvl="2"/>
            <a:r>
              <a:rPr lang="en-US" dirty="0" smtClean="0"/>
              <a:t>Infrastructure</a:t>
            </a:r>
          </a:p>
          <a:p>
            <a:pPr lvl="2"/>
            <a:r>
              <a:rPr lang="en-US" dirty="0" smtClean="0"/>
              <a:t>Leakages</a:t>
            </a:r>
          </a:p>
          <a:p>
            <a:pPr lvl="2"/>
            <a:r>
              <a:rPr lang="en-US" dirty="0" smtClean="0"/>
              <a:t>HRU</a:t>
            </a:r>
          </a:p>
          <a:p>
            <a:pPr lvl="2"/>
            <a:r>
              <a:rPr lang="en-US" dirty="0" smtClean="0"/>
              <a:t>Then next, also add in T-G</a:t>
            </a:r>
          </a:p>
          <a:p>
            <a:pPr lvl="1"/>
            <a:r>
              <a:rPr lang="en-US" dirty="0" smtClean="0"/>
              <a:t>Turn in your previously marked project so I can see how you’ve changed things.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HRU Model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84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Formal Methods in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Chapter 4-5 BLP &amp; Chapter 6 </a:t>
            </a:r>
            <a:r>
              <a:rPr lang="en-US" sz="2400" dirty="0" err="1">
                <a:solidFill>
                  <a:schemeClr val="bg1"/>
                </a:solidFill>
              </a:rPr>
              <a:t>Biba</a:t>
            </a:r>
            <a:endParaRPr lang="en-US" sz="2400" dirty="0">
              <a:solidFill>
                <a:schemeClr val="bg1"/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October 29, 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HW3 was problems 1-6 from the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2.8 #10?</a:t>
            </a:r>
          </a:p>
          <a:p>
            <a:r>
              <a:rPr lang="en-US" dirty="0" smtClean="0"/>
              <a:t>The RE problem from the 1</a:t>
            </a:r>
            <a:r>
              <a:rPr lang="en-US" baseline="30000" dirty="0" smtClean="0"/>
              <a:t>st</a:t>
            </a:r>
            <a:r>
              <a:rPr lang="en-US" dirty="0" smtClean="0"/>
              <a:t> edition is out of scope for the class (maybe if you take CS 6200 it will make sense)</a:t>
            </a:r>
          </a:p>
          <a:p>
            <a:r>
              <a:rPr lang="en-US" dirty="0" smtClean="0"/>
              <a:t>HW4 due today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8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4 Military vs. Commercial Security Policy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Ch4,5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Discretionary Access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Mandatory Access</a:t>
            </a:r>
          </a:p>
          <a:p>
            <a:endParaRPr lang="en-US" dirty="0"/>
          </a:p>
          <a:p>
            <a:r>
              <a:rPr lang="en-US" dirty="0" smtClean="0"/>
              <a:t>Clearances</a:t>
            </a:r>
          </a:p>
          <a:p>
            <a:pPr lvl="1"/>
            <a:r>
              <a:rPr lang="en-US" dirty="0" smtClean="0"/>
              <a:t>L(s), L(o)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Ch5 Bell - La </a:t>
            </a:r>
            <a:r>
              <a:rPr lang="en-US" dirty="0" err="1" smtClean="0"/>
              <a:t>Padula</a:t>
            </a:r>
            <a:r>
              <a:rPr lang="en-US" dirty="0" smtClean="0"/>
              <a:t> (BLP)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Security Condition </a:t>
            </a:r>
            <a:r>
              <a:rPr lang="en-US" baseline="30000" dirty="0" smtClean="0"/>
              <a:t>(0)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Ch5 Bell - La </a:t>
            </a:r>
            <a:r>
              <a:rPr lang="en-US" dirty="0" err="1" smtClean="0"/>
              <a:t>Padula</a:t>
            </a:r>
            <a:r>
              <a:rPr lang="en-US" dirty="0" smtClean="0"/>
              <a:t> (BLP)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- Property </a:t>
            </a:r>
            <a:r>
              <a:rPr lang="en-US" baseline="30000" dirty="0" smtClean="0"/>
              <a:t>(0)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Ch5 Bell - La </a:t>
            </a:r>
            <a:r>
              <a:rPr lang="en-US" dirty="0" err="1" smtClean="0"/>
              <a:t>Padula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1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Lattice (Level, Category)</a:t>
            </a:r>
            <a:endParaRPr lang="en-US" baseline="30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Ch5 Bell - La </a:t>
            </a:r>
            <a:r>
              <a:rPr lang="en-US" dirty="0" err="1" smtClean="0"/>
              <a:t>Padula</a:t>
            </a:r>
            <a:r>
              <a:rPr lang="en-US" dirty="0" smtClean="0"/>
              <a:t> (BLP)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29904" y="1638874"/>
            <a:ext cx="1570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 C. Edward Chow, FSU from Bishop Text</a:t>
            </a:r>
            <a:endParaRPr lang="en-US" sz="11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9075" y="1843821"/>
            <a:ext cx="8592891" cy="2361599"/>
            <a:chOff x="219075" y="1843821"/>
            <a:chExt cx="8592891" cy="2361599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6259512" y="2537558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{EUR, US}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6700591" y="3184587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{US}</a:t>
              </a: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767137" y="1843821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EUR, US}</a:t>
              </a: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892299" y="2454642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EUR}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4237525" y="2537558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US}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188978" y="3275746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{NUC}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4408120" y="3185258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{EUR}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605337" y="3815937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H="1">
              <a:off x="3135312" y="2156558"/>
              <a:ext cx="838200" cy="3810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H="1">
              <a:off x="4735512" y="21565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5726112" y="2156558"/>
              <a:ext cx="1066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2754312" y="28423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H="1">
              <a:off x="2601912" y="28423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116512" y="28423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2830512" y="28423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>
              <a:off x="5040312" y="28423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H="1">
              <a:off x="7021512" y="28423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H="1">
              <a:off x="4811712" y="34519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flipH="1">
              <a:off x="4887912" y="34519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>
              <a:off x="2906712" y="34519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240323" y="2528523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Secret</a:t>
              </a:r>
              <a:endParaRPr lang="en-US" altLang="en-US" sz="1800" dirty="0"/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240323" y="3334000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Confidential</a:t>
              </a:r>
              <a:endParaRPr lang="en-US" altLang="en-US" sz="1800" dirty="0"/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240323" y="3838707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Unclassified</a:t>
              </a:r>
              <a:endParaRPr lang="en-US" altLang="en-US" sz="1800" dirty="0"/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219075" y="1874285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Top Secret (MIB)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85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 Property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Security Theorem</a:t>
            </a:r>
            <a:endParaRPr lang="en-US" baseline="30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Ch5 Bell - La </a:t>
            </a:r>
            <a:r>
              <a:rPr lang="en-US" dirty="0" err="1" smtClean="0"/>
              <a:t>Padula</a:t>
            </a:r>
            <a:r>
              <a:rPr lang="en-US" dirty="0" smtClean="0"/>
              <a:t> (BLP)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71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10855</TotalTime>
  <Words>529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Custom Design</vt:lpstr>
      <vt:lpstr>PowerPoint Presentation</vt:lpstr>
      <vt:lpstr>HRU Model Feedback</vt:lpstr>
      <vt:lpstr>Homework</vt:lpstr>
      <vt:lpstr>Read Ch4,5</vt:lpstr>
      <vt:lpstr>Ch5 Bell - La Padula (BLP)</vt:lpstr>
      <vt:lpstr>Ch5 Bell - La Padula (BLP)</vt:lpstr>
      <vt:lpstr>Ch5 Bell - La Padula</vt:lpstr>
      <vt:lpstr>Ch5 Bell - La Padula (BLP)</vt:lpstr>
      <vt:lpstr>Ch5 Bell - La Padula (BLP)</vt:lpstr>
      <vt:lpstr>(BLP)</vt:lpstr>
      <vt:lpstr>Ch5 Bell - La Padula (BLP)</vt:lpstr>
      <vt:lpstr>BLP Formal Model</vt:lpstr>
      <vt:lpstr>BLP System State</vt:lpstr>
      <vt:lpstr>BLP System State</vt:lpstr>
      <vt:lpstr>BLP System State</vt:lpstr>
      <vt:lpstr>TRANQUILITY</vt:lpstr>
      <vt:lpstr>MULTICS – example OS</vt:lpstr>
      <vt:lpstr>CH6 Information Integrity</vt:lpstr>
      <vt:lpstr>Due next time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408</cp:revision>
  <cp:lastPrinted>2014-10-02T23:52:06Z</cp:lastPrinted>
  <dcterms:created xsi:type="dcterms:W3CDTF">2011-01-20T20:51:22Z</dcterms:created>
  <dcterms:modified xsi:type="dcterms:W3CDTF">2020-10-28T22:01:53Z</dcterms:modified>
</cp:coreProperties>
</file>