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2" r:id="rId3"/>
  </p:sldMasterIdLst>
  <p:handoutMasterIdLst>
    <p:handoutMasterId r:id="rId10"/>
  </p:handoutMasterIdLst>
  <p:sldIdLst>
    <p:sldId id="259" r:id="rId4"/>
    <p:sldId id="265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49"/>
    <a:srgbClr val="B2B4B2"/>
    <a:srgbClr val="005F83"/>
    <a:srgbClr val="509E2F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03" d="100"/>
          <a:sy n="203" d="100"/>
        </p:scale>
        <p:origin x="3132" y="204"/>
      </p:cViewPr>
      <p:guideLst>
        <p:guide orient="horz" pos="1582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EE4D-8A6D-FE43-9221-048F51E281B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0F39-116C-1340-B5D6-764DD69A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34546"/>
            <a:ext cx="6972300" cy="29231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  <p:pic>
        <p:nvPicPr>
          <p:cNvPr id="6" name="Picture 5" descr="SquGrid_36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"/>
                <a:cs typeface="Orgon Slab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1740181"/>
            <a:ext cx="8197114" cy="23383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9" name="Picture 8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2742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420507"/>
            <a:ext cx="6972300" cy="1981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2B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09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613250"/>
            <a:ext cx="6972300" cy="2760254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Unmanned Aircraft System Security Model Survey</a:t>
            </a:r>
          </a:p>
          <a:p>
            <a:endParaRPr lang="en-US" sz="4000" dirty="0"/>
          </a:p>
          <a:p>
            <a:r>
              <a:rPr lang="en-US" sz="1600" dirty="0"/>
              <a:t>Matthew Whitesides</a:t>
            </a:r>
          </a:p>
          <a:p>
            <a:r>
              <a:rPr lang="en-US" sz="1600" dirty="0"/>
              <a:t>Professor Bruce M. McMillin</a:t>
            </a:r>
          </a:p>
          <a:p>
            <a:r>
              <a:rPr lang="en-US" sz="1600" dirty="0"/>
              <a:t>CS6600: Formal Methods in Computer Security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4879F4-B080-47D1-A62C-DDB6EAC7D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Unmanned Aircraft System Overview</a:t>
            </a:r>
          </a:p>
          <a:p>
            <a:r>
              <a:rPr lang="en-US" sz="2000" dirty="0"/>
              <a:t>Security Model Scenario</a:t>
            </a:r>
          </a:p>
          <a:p>
            <a:r>
              <a:rPr lang="en-US" sz="2000" dirty="0"/>
              <a:t>ACM &amp; System Overview</a:t>
            </a:r>
          </a:p>
          <a:p>
            <a:r>
              <a:rPr lang="en-US" sz="2000" dirty="0"/>
              <a:t>Rights Leakage Findings</a:t>
            </a:r>
          </a:p>
          <a:p>
            <a:pPr lvl="1"/>
            <a:r>
              <a:rPr lang="en-US" sz="1800" dirty="0"/>
              <a:t>HRU</a:t>
            </a:r>
          </a:p>
          <a:p>
            <a:pPr lvl="1"/>
            <a:r>
              <a:rPr lang="en-US" sz="1800" dirty="0"/>
              <a:t>T-G</a:t>
            </a:r>
          </a:p>
          <a:p>
            <a:r>
              <a:rPr lang="en-US" sz="2000" dirty="0"/>
              <a:t>Security Classification Solutions</a:t>
            </a:r>
          </a:p>
          <a:p>
            <a:r>
              <a:rPr lang="en-US" sz="20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7EE3D-97EC-45AB-B358-A46DA410A6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305" y="392933"/>
            <a:ext cx="8184662" cy="74399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9760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Unmanned Aircraft System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Unmanned Aircraft Systems (UAS) are air vehicles and associated equipment that do not carry a human operator.</a:t>
            </a:r>
          </a:p>
          <a:p>
            <a:r>
              <a:rPr lang="en-US" sz="2000" dirty="0"/>
              <a:t>They are instead are remotely piloted or fly autonomously. </a:t>
            </a:r>
          </a:p>
          <a:p>
            <a:r>
              <a:rPr lang="en-US" sz="2000" dirty="0"/>
              <a:t>Generally within an organization, a UAS can encompass the whole system of an unmanned aerial vehicle (UAV), control stations, command operations, maintenance systems, etc.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Unmanned Aircraft System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Some examples of UAVs include: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A69996-5D9B-4458-914C-2B0854BC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98122"/>
              </p:ext>
            </p:extLst>
          </p:nvPr>
        </p:nvGraphicFramePr>
        <p:xfrm>
          <a:off x="1051386" y="1825639"/>
          <a:ext cx="6096000" cy="196543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654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85438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914380"/>
                    </a:ext>
                  </a:extLst>
                </a:gridCol>
              </a:tblGrid>
              <a:tr h="5063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3B49"/>
                          </a:solidFill>
                        </a:rPr>
                        <a:t>General Atomics MQ-9 Reaper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3B49"/>
                          </a:solidFill>
                        </a:rPr>
                        <a:t>Boeing MQ-25 Stingray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3B49"/>
                          </a:solidFill>
                        </a:rPr>
                        <a:t>Northrop Grumman MQ-4C Triton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01940"/>
                  </a:ext>
                </a:extLst>
              </a:tr>
              <a:tr h="1447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722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624D36A-D9FB-4071-8EF2-6CA68EF3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74" y="2475032"/>
            <a:ext cx="1893216" cy="1244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F8378C-2EE7-418D-8577-8DB35CED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703" y="2534942"/>
            <a:ext cx="1971442" cy="1073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6647F-24F9-4546-815A-DD9B72DB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258" y="2534941"/>
            <a:ext cx="1908720" cy="10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Unmanned Aircraft System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For this security model simulation, we will take inspiration from an autonomous refueling aircraft.</a:t>
            </a:r>
          </a:p>
          <a:p>
            <a:r>
              <a:rPr lang="en-US" sz="2000" dirty="0"/>
              <a:t>These UAVs enable mid-flight refueling capabilities for larger aircraft to enable longer-range mission capabilities.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0AEDD-C295-477E-811D-4C8A5528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05" y="2808356"/>
            <a:ext cx="5783773" cy="2173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D708D-98ED-4FEC-8055-F0D91E249F15}"/>
              </a:ext>
            </a:extLst>
          </p:cNvPr>
          <p:cNvSpPr txBox="1"/>
          <p:nvPr/>
        </p:nvSpPr>
        <p:spPr>
          <a:xfrm>
            <a:off x="6870978" y="2977633"/>
            <a:ext cx="197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3B49"/>
                </a:solidFill>
              </a:rPr>
              <a:t>Boeing MQ-25</a:t>
            </a:r>
          </a:p>
          <a:p>
            <a:r>
              <a:rPr lang="en-US" sz="800" dirty="0">
                <a:solidFill>
                  <a:srgbClr val="003B49"/>
                </a:solidFill>
              </a:rPr>
              <a:t>https://www.boeing.com/defense/mq25/</a:t>
            </a:r>
          </a:p>
        </p:txBody>
      </p:sp>
    </p:spTree>
    <p:extLst>
      <p:ext uri="{BB962C8B-B14F-4D97-AF65-F5344CB8AC3E}">
        <p14:creationId xmlns:p14="http://schemas.microsoft.com/office/powerpoint/2010/main" val="300536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Security Model Scenario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E61EC-2899-45CD-9B1E-6D4535F9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5" y="954692"/>
            <a:ext cx="4479994" cy="3799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34467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181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Encode Sans Normal Black</vt:lpstr>
      <vt:lpstr>Lucida Grande</vt:lpstr>
      <vt:lpstr>Orgon Slab</vt:lpstr>
      <vt:lpstr>Orgon Slab ExtraLight</vt:lpstr>
      <vt:lpstr>Orgon Slab Light</vt:lpstr>
      <vt:lpstr>Orgon Slab Medium</vt:lpstr>
      <vt:lpstr>1_Custom Design</vt:lpstr>
      <vt:lpstr>2_Custom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Whitesides (US), Matthew B</cp:lastModifiedBy>
  <cp:revision>29</cp:revision>
  <dcterms:created xsi:type="dcterms:W3CDTF">2014-10-14T00:51:43Z</dcterms:created>
  <dcterms:modified xsi:type="dcterms:W3CDTF">2021-10-29T15:22:36Z</dcterms:modified>
</cp:coreProperties>
</file>