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2" r:id="rId4"/>
    <p:sldId id="273" r:id="rId5"/>
    <p:sldId id="263" r:id="rId6"/>
    <p:sldId id="264" r:id="rId7"/>
    <p:sldId id="274" r:id="rId8"/>
    <p:sldId id="262" r:id="rId9"/>
    <p:sldId id="265" r:id="rId10"/>
    <p:sldId id="266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58" r:id="rId23"/>
    <p:sldId id="259" r:id="rId24"/>
    <p:sldId id="260" r:id="rId25"/>
    <p:sldId id="261" r:id="rId26"/>
    <p:sldId id="287" r:id="rId27"/>
    <p:sldId id="269" r:id="rId28"/>
    <p:sldId id="275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2" autoAdjust="0"/>
  </p:normalViewPr>
  <p:slideViewPr>
    <p:cSldViewPr snapToObjects="1">
      <p:cViewPr varScale="1">
        <p:scale>
          <a:sx n="120" d="100"/>
          <a:sy n="120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BD83DB7-1A17-D444-89F6-6AAF3F802850}" type="datetimeFigureOut">
              <a:rPr lang="en-US"/>
              <a:pPr/>
              <a:t>1/30/13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BCA77E9-6704-B745-AB0F-CB28FEC384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03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308F55B2-E3EB-2641-9548-CD6C34AB72F8}" type="slidenum">
              <a:rPr lang="en-US">
                <a:latin typeface="Calibri" charset="0"/>
              </a:rPr>
              <a:pPr/>
              <a:t>8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E297F8-FAC0-664F-9439-9F323FF86193}" type="datetime1">
              <a:rPr lang="en-US"/>
              <a:pPr/>
              <a:t>1/30/13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74823-39C8-0A43-B4B2-B47BDC70EE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FDD1B-6D2B-5941-B3FF-FB0B72179DEE}" type="datetime1">
              <a:rPr lang="en-US"/>
              <a:pPr/>
              <a:t>1/30/13</a:t>
            </a:fld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E56D6-E140-B248-9B5D-67E4F3DD9B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ACFC0F-8791-DD42-8519-6918D555DF77}" type="datetime1">
              <a:rPr lang="en-US"/>
              <a:pPr/>
              <a:t>1/30/13</a:t>
            </a:fld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D2D34-1289-D041-9FD1-D6A351DDEA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BAD7A-0A3A-904A-8534-A03C764B9DF2}" type="datetime1">
              <a:rPr lang="en-US"/>
              <a:pPr/>
              <a:t>1/30/13</a:t>
            </a:fld>
            <a:endParaRPr 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5FA67-C551-A640-A332-E58CACCAFE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5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7EC4B5-F8BB-8149-BD49-ABB0CEDA0F9D}" type="datetime1">
              <a:rPr lang="en-US"/>
              <a:pPr/>
              <a:t>1/30/13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81A93-E1BF-C448-A6D0-12B3507A8D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0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080CA0-5DA1-1447-87AD-F622B24883E1}" type="datetime1">
              <a:rPr lang="en-US"/>
              <a:pPr/>
              <a:t>1/30/13</a:t>
            </a:fld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C2541-781A-EC4A-AA00-B6D77A490F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1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91A94B-C299-EC48-9628-3BAE5678361E}" type="datetime1">
              <a:rPr lang="en-US"/>
              <a:pPr/>
              <a:t>1/30/13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CA2F0-E5B2-B649-8429-9CDC04B12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9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84E5FD-B319-7341-A348-D55BFF9C1E20}" type="datetime1">
              <a:rPr lang="en-US"/>
              <a:pPr/>
              <a:t>1/30/13</a:t>
            </a:fld>
            <a:endParaRPr lang="en-US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B16D8-D487-FD4C-A5B3-14335B73F6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EDD08-1985-2D49-AD9B-E7B4038CF687}" type="datetime1">
              <a:rPr lang="en-US"/>
              <a:pPr/>
              <a:t>1/30/13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9D707-F505-E74B-900C-1FBF2F07C6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3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1CA2C-0BA4-224C-B246-5156CDB63013}" type="datetime1">
              <a:rPr lang="en-US"/>
              <a:pPr/>
              <a:t>1/30/13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786CF-1A71-1940-8E07-6EC55206E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507484-0379-794A-9508-5DF5B59A2D92}" type="datetime1">
              <a:rPr lang="en-US"/>
              <a:pPr/>
              <a:t>1/30/13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581AE-06CF-FB44-8E7E-9348F99C0F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1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  <a:latin typeface="Verdana" charset="0"/>
              </a:defRPr>
            </a:lvl1pPr>
          </a:lstStyle>
          <a:p>
            <a:fld id="{1CE1D518-42F4-5A44-81A6-05CBD9AA57C7}" type="datetime1">
              <a:rPr lang="en-US"/>
              <a:pPr/>
              <a:t>1/30/13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  <a:latin typeface="Verdana" charset="0"/>
              </a:defRPr>
            </a:lvl1pPr>
          </a:lstStyle>
          <a:p>
            <a:fld id="{51DD9A11-592C-0148-8441-8D81E4DC8D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72" r:id="rId3"/>
    <p:sldLayoutId id="2147483666" r:id="rId4"/>
    <p:sldLayoutId id="2147483667" r:id="rId5"/>
    <p:sldLayoutId id="2147483668" r:id="rId6"/>
    <p:sldLayoutId id="2147483673" r:id="rId7"/>
    <p:sldLayoutId id="2147483674" r:id="rId8"/>
    <p:sldLayoutId id="2147483675" r:id="rId9"/>
    <p:sldLayoutId id="2147483669" r:id="rId10"/>
    <p:sldLayoutId id="214748367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charset="0"/>
          <a:ea typeface="ＭＳ Ｐゴシック" charset="0"/>
        </a:defRPr>
      </a:lvl9pPr>
    </p:titleStyle>
    <p:bodyStyle>
      <a:lvl1pPr marL="265113" indent="-265113" algn="l" rtl="0" fontAlgn="base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47688" indent="-200025" algn="l" rtl="0" fontAlgn="base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charset="0"/>
        <a:buChar char="◦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85813" indent="-182563" algn="l" rtl="0" fontAlgn="base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charset="0"/>
        <a:buChar char="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23938" indent="-182563" algn="l" rtl="0" fontAlgn="base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charset="0"/>
        <a:buChar char="◦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795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charset="0"/>
        <a:buChar char="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 wrap="square" t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FLTK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</a:rPr>
              <a:t>CS 4610 Spring 2013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Callback Demo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452938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void </a:t>
            </a:r>
            <a:r>
              <a:rPr lang="en-US" sz="1800" dirty="0" err="1">
                <a:latin typeface="Courier New" charset="0"/>
                <a:cs typeface="Courier New" charset="0"/>
              </a:rPr>
              <a:t>button_cb</a:t>
            </a:r>
            <a:r>
              <a:rPr lang="en-US" sz="1800" dirty="0">
                <a:latin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cs typeface="Courier New" charset="0"/>
              </a:rPr>
              <a:t>Fl_Widget</a:t>
            </a:r>
            <a:r>
              <a:rPr lang="en-US" sz="1800" dirty="0">
                <a:latin typeface="Courier New" charset="0"/>
                <a:cs typeface="Courier New" charset="0"/>
              </a:rPr>
              <a:t> *widget, void *data)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 2" charset="0"/>
              <a:buNone/>
            </a:pPr>
            <a:r>
              <a:rPr lang="en-US" sz="1800" dirty="0" err="1">
                <a:latin typeface="Courier New" charset="0"/>
                <a:cs typeface="Courier New" charset="0"/>
              </a:rPr>
              <a:t>Fl_Button</a:t>
            </a:r>
            <a:r>
              <a:rPr lang="en-US" sz="1800" dirty="0">
                <a:latin typeface="Courier New" charset="0"/>
                <a:cs typeface="Courier New" charset="0"/>
              </a:rPr>
              <a:t>*button = (</a:t>
            </a:r>
            <a:r>
              <a:rPr lang="en-US" sz="1800" dirty="0" err="1">
                <a:latin typeface="Courier New" charset="0"/>
                <a:cs typeface="Courier New" charset="0"/>
              </a:rPr>
              <a:t>Fl_Button</a:t>
            </a:r>
            <a:r>
              <a:rPr lang="en-US" sz="1800" dirty="0">
                <a:latin typeface="Courier New" charset="0"/>
                <a:cs typeface="Courier New" charset="0"/>
              </a:rPr>
              <a:t>*)widget;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button-&gt;label("Thank you");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 2" charset="0"/>
              <a:buNone/>
            </a:pPr>
            <a:endParaRPr lang="en-US" sz="1800" dirty="0">
              <a:latin typeface="Courier New" charset="0"/>
              <a:cs typeface="Courier New" charset="0"/>
            </a:endParaRPr>
          </a:p>
          <a:p>
            <a:pPr>
              <a:buFont typeface="Wingdings 2" charset="0"/>
              <a:buNone/>
            </a:pPr>
            <a:r>
              <a:rPr lang="en-US" sz="1800" dirty="0" err="1">
                <a:latin typeface="Courier New" charset="0"/>
                <a:cs typeface="Courier New" charset="0"/>
              </a:rPr>
              <a:t>intmain</a:t>
            </a:r>
            <a:r>
              <a:rPr lang="en-US" sz="1800" dirty="0">
                <a:latin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cs typeface="Courier New" charset="0"/>
              </a:rPr>
              <a:t>intargc</a:t>
            </a:r>
            <a:r>
              <a:rPr lang="en-US" sz="1800" dirty="0">
                <a:latin typeface="Courier New" charset="0"/>
                <a:cs typeface="Courier New" charset="0"/>
              </a:rPr>
              <a:t>, char **</a:t>
            </a:r>
            <a:r>
              <a:rPr lang="en-US" sz="1800" dirty="0" err="1">
                <a:latin typeface="Courier New" charset="0"/>
                <a:cs typeface="Courier New" charset="0"/>
              </a:rPr>
              <a:t>argv</a:t>
            </a:r>
            <a:r>
              <a:rPr lang="en-US" sz="1800" dirty="0">
                <a:latin typeface="Courier New" charset="0"/>
                <a:cs typeface="Courier New" charset="0"/>
              </a:rPr>
              <a:t>)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	...</a:t>
            </a:r>
          </a:p>
          <a:p>
            <a:pPr>
              <a:buFont typeface="Wingdings 2" charset="0"/>
              <a:buNone/>
            </a:pPr>
            <a:r>
              <a:rPr lang="en-US" sz="1800" dirty="0" err="1">
                <a:latin typeface="Courier New" charset="0"/>
                <a:cs typeface="Courier New" charset="0"/>
              </a:rPr>
              <a:t>Fl_Button</a:t>
            </a:r>
            <a:r>
              <a:rPr lang="en-US" sz="1800" dirty="0">
                <a:latin typeface="Courier New" charset="0"/>
                <a:cs typeface="Courier New" charset="0"/>
              </a:rPr>
              <a:t> *button = new </a:t>
            </a:r>
            <a:r>
              <a:rPr lang="en-US" sz="1800" dirty="0" err="1">
                <a:latin typeface="Courier New" charset="0"/>
                <a:cs typeface="Courier New" charset="0"/>
              </a:rPr>
              <a:t>Fl_Button</a:t>
            </a:r>
            <a:r>
              <a:rPr lang="en-US" sz="1800" dirty="0">
                <a:latin typeface="Courier New" charset="0"/>
                <a:cs typeface="Courier New" charset="0"/>
              </a:rPr>
              <a:t>(50, 70, 200, 40, 					   "Click Me");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	button-&gt;callback(</a:t>
            </a:r>
            <a:r>
              <a:rPr lang="en-US" sz="1800" dirty="0" err="1">
                <a:latin typeface="Courier New" charset="0"/>
                <a:cs typeface="Courier New" charset="0"/>
              </a:rPr>
              <a:t>button_cb</a:t>
            </a:r>
            <a:r>
              <a:rPr lang="en-US" sz="1800" dirty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	...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Custom Widgets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Subclass an existing widget</a:t>
            </a:r>
          </a:p>
          <a:p>
            <a:pPr lvl="1"/>
            <a:r>
              <a:rPr lang="en-US">
                <a:latin typeface="Verdana" charset="0"/>
              </a:rPr>
              <a:t>Control widget to get/receive a value</a:t>
            </a:r>
          </a:p>
          <a:p>
            <a:pPr lvl="1"/>
            <a:r>
              <a:rPr lang="en-US">
                <a:latin typeface="Verdana" charset="0"/>
              </a:rPr>
              <a:t>Composite widget to hold a list of child widgets and handle them together</a:t>
            </a:r>
          </a:p>
          <a:p>
            <a:pPr lvl="1"/>
            <a:r>
              <a:rPr lang="en-US">
                <a:latin typeface="Verdana" charset="0"/>
              </a:rPr>
              <a:t>Can also subclass existing widget and change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Custom Widget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Composite widget</a:t>
            </a:r>
          </a:p>
          <a:p>
            <a:r>
              <a:rPr lang="en-US">
                <a:latin typeface="Verdana" charset="0"/>
              </a:rPr>
              <a:t>Slider and text box</a:t>
            </a:r>
          </a:p>
          <a:p>
            <a:r>
              <a:rPr lang="en-US">
                <a:latin typeface="Verdana" charset="0"/>
              </a:rPr>
              <a:t>When the value of one changes the other is updated</a:t>
            </a:r>
          </a:p>
          <a:p>
            <a:r>
              <a:rPr lang="en-US">
                <a:latin typeface="Verdana" charset="0"/>
              </a:rPr>
              <a:t>Will use slider internally to store data</a:t>
            </a:r>
          </a:p>
          <a:p>
            <a:pPr lvl="1"/>
            <a:r>
              <a:rPr lang="en-US">
                <a:latin typeface="Verdana" charset="0"/>
              </a:rPr>
              <a:t>Easier because already has min, max, etc.</a:t>
            </a:r>
          </a:p>
          <a:p>
            <a:r>
              <a:rPr lang="en-US">
                <a:latin typeface="Verdana" charset="0"/>
              </a:rPr>
              <a:t>Improvements</a:t>
            </a:r>
          </a:p>
          <a:p>
            <a:pPr lvl="1"/>
            <a:r>
              <a:rPr lang="en-US">
                <a:latin typeface="Verdana" charset="0"/>
              </a:rPr>
              <a:t>Validate text box input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Custom Widget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Widget is a composition so we will inherit Fl_Group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Class CustomWidget : Fl_Group {</a:t>
            </a:r>
          </a:p>
          <a:p>
            <a:r>
              <a:rPr lang="en-US">
                <a:latin typeface="Verdana" charset="0"/>
                <a:cs typeface="Courier New" charset="0"/>
              </a:rPr>
              <a:t>Constructor with default FLTK parameters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public: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CustomWidget(intx, inty, intw, inth, char *l =0) : Fl_Group(x, y, w, h, l);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Custom Widget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Our two widgets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private: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Fl_Int_Input*input;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Fl_Slider*slider;</a:t>
            </a:r>
          </a:p>
          <a:p>
            <a:r>
              <a:rPr lang="en-US">
                <a:latin typeface="Verdana" charset="0"/>
                <a:cs typeface="Courier New" charset="0"/>
              </a:rPr>
              <a:t>Slider will store our data</a:t>
            </a:r>
          </a:p>
          <a:p>
            <a:pPr lvl="1"/>
            <a:r>
              <a:rPr lang="en-US">
                <a:latin typeface="Verdana" charset="0"/>
                <a:cs typeface="Courier New" charset="0"/>
              </a:rPr>
              <a:t>Current value</a:t>
            </a:r>
          </a:p>
          <a:p>
            <a:pPr lvl="1"/>
            <a:r>
              <a:rPr lang="en-US">
                <a:latin typeface="Verdana" charset="0"/>
                <a:cs typeface="Courier New" charset="0"/>
              </a:rPr>
              <a:t>Bounds</a:t>
            </a:r>
          </a:p>
          <a:p>
            <a:pPr lvl="1"/>
            <a:r>
              <a:rPr lang="en-US">
                <a:latin typeface="Verdana" charset="0"/>
                <a:cs typeface="Courier New" charset="0"/>
              </a:rPr>
              <a:t>Step size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Custom Widget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727575"/>
          </a:xfrm>
        </p:spPr>
        <p:txBody>
          <a:bodyPr/>
          <a:lstStyle/>
          <a:p>
            <a:r>
              <a:rPr lang="en-US">
                <a:latin typeface="Verdana" charset="0"/>
              </a:rPr>
              <a:t>Common slider properties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public: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value();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void value(intv);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minimum();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void minimum(int min);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maximum();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void maximum(int max);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void bounds(int min, int max);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Custom Widget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Internal callbacks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static void input_cb(Fl_Widget *w, void *d);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static void slider_cb(Fl_Widget *w, void *d);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input_cb2();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slider_cb2();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Custom Widget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Constructor: Layout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intconst in_w = 40;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input = new Fl_Int_Input(x, y, in_w,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h);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slider = new Fl_Slider(x + in_w, y,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w- in_w, h);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slider-&gt;type(FL_HOR_SLIDER);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Custom Widget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Constructor: Data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bounds(1, 100);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value(1);</a:t>
            </a:r>
          </a:p>
          <a:p>
            <a:r>
              <a:rPr lang="en-US">
                <a:latin typeface="Verdana" charset="0"/>
                <a:cs typeface="Courier New" charset="0"/>
              </a:rPr>
              <a:t>Constructor: Callbacks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input-&gt;when(FL_WHEN_CHANGED);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input-&gt;callback(input_cb, this);</a:t>
            </a:r>
          </a:p>
          <a:p>
            <a:pPr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slider-&gt;callback(slider_cb, this);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Custom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452938"/>
          </a:xfrm>
        </p:spPr>
        <p:txBody>
          <a:bodyPr>
            <a:normAutofit fontScale="85000" lnSpcReduction="10000"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Static callbacks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void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CustomWidget::input_cb(Fl_Widget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 *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w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,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                            void *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d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)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{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((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CustomWidget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*)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d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)-&gt;input_cb2();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}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Courier New"/>
              <a:ea typeface="+mn-ea"/>
              <a:cs typeface="Courier New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void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CustomWidget::slider_cb(Fl_Widget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 *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w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,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                             void *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d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)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{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((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CustomWidget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*)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d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)-&gt;slider_cb2();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}</a:t>
            </a:r>
            <a:endParaRPr lang="en-US" dirty="0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Objectives</a:t>
            </a:r>
          </a:p>
        </p:txBody>
      </p:sp>
      <p:sp>
        <p:nvSpPr>
          <p:cNvPr id="8195" name="Content Placeholder 25"/>
          <p:cNvSpPr>
            <a:spLocks noGrp="1"/>
          </p:cNvSpPr>
          <p:nvPr>
            <p:ph idx="1"/>
          </p:nvPr>
        </p:nvSpPr>
        <p:spPr>
          <a:xfrm>
            <a:off x="503238" y="1219200"/>
            <a:ext cx="8183562" cy="4187825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Install and Use FLTK</a:t>
            </a:r>
          </a:p>
          <a:p>
            <a:r>
              <a:rPr lang="en-US" dirty="0">
                <a:latin typeface="Verdana" charset="0"/>
              </a:rPr>
              <a:t>Widgets</a:t>
            </a:r>
          </a:p>
          <a:p>
            <a:pPr lvl="1"/>
            <a:r>
              <a:rPr lang="en-US" dirty="0">
                <a:latin typeface="Verdana" charset="0"/>
              </a:rPr>
              <a:t>Callbacks</a:t>
            </a:r>
          </a:p>
          <a:p>
            <a:r>
              <a:rPr lang="en-US" dirty="0">
                <a:latin typeface="Verdana" charset="0"/>
              </a:rPr>
              <a:t>Handling event</a:t>
            </a:r>
          </a:p>
          <a:p>
            <a:pPr lvl="1"/>
            <a:r>
              <a:rPr lang="en-US" dirty="0">
                <a:latin typeface="Verdana" charset="0"/>
              </a:rPr>
              <a:t>System events</a:t>
            </a:r>
          </a:p>
          <a:p>
            <a:pPr lvl="1"/>
            <a:r>
              <a:rPr lang="en-US" dirty="0">
                <a:latin typeface="Verdana" charset="0"/>
              </a:rPr>
              <a:t>Mouse events</a:t>
            </a:r>
          </a:p>
          <a:p>
            <a:pPr lvl="1"/>
            <a:r>
              <a:rPr lang="en-US" dirty="0">
                <a:latin typeface="Verdana" charset="0"/>
              </a:rPr>
              <a:t>Keyboard events</a:t>
            </a:r>
          </a:p>
          <a:p>
            <a:endParaRPr lang="en-US" dirty="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Custom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70000" lnSpcReduction="20000"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  <a:cs typeface="Courier New"/>
              </a:rPr>
              <a:t>Callbacks: Update the other widget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void CustomWidget::input_cb2()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{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 New"/>
                <a:ea typeface="+mn-ea"/>
                <a:cs typeface="Courier New"/>
              </a:rPr>
              <a:t>Int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val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 New"/>
                <a:ea typeface="+mn-ea"/>
                <a:cs typeface="Courier New"/>
              </a:rPr>
              <a:t>sscanf(input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-&gt;value(), "%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d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", &amp;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val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);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slider-&gt;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value(val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);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}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Courier New"/>
              <a:ea typeface="+mn-ea"/>
              <a:cs typeface="Courier New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void CustomWidget::slider_cb2()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{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char val[16];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 New"/>
                <a:ea typeface="+mn-ea"/>
                <a:cs typeface="Courier New"/>
              </a:rPr>
              <a:t>sprintf(val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, "%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d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", (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int)(slider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-&gt;value() + 0.5));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input-&gt;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value(val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);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}</a:t>
            </a:r>
            <a:endParaRPr lang="en-US" dirty="0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Custom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92500" lnSpcReduction="20000"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Properties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 New"/>
                <a:ea typeface="+mn-ea"/>
                <a:cs typeface="Courier New"/>
              </a:rPr>
              <a:t>intCustomWidget::value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{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return (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int)(slider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-&gt;value() + 0.5);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}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Courier New"/>
              <a:ea typeface="+mn-ea"/>
              <a:cs typeface="Courier New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void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CustomWidget::value(intv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)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{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slider-&gt;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value(v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);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slider_cb2();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}</a:t>
            </a:r>
            <a:endParaRPr lang="en-US" dirty="0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System Events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Focus events</a:t>
            </a:r>
          </a:p>
          <a:p>
            <a:pPr lvl="1"/>
            <a:r>
              <a:rPr lang="en-US">
                <a:latin typeface="Verdana" charset="0"/>
              </a:rPr>
              <a:t>Mouse enters/leaves program</a:t>
            </a:r>
          </a:p>
          <a:p>
            <a:pPr lvl="1"/>
            <a:r>
              <a:rPr lang="en-US">
                <a:latin typeface="Verdana" charset="0"/>
              </a:rPr>
              <a:t>Program gains/loses focus</a:t>
            </a:r>
          </a:p>
          <a:p>
            <a:r>
              <a:rPr lang="en-US">
                <a:latin typeface="Verdana" charset="0"/>
              </a:rPr>
              <a:t>Clipboard events</a:t>
            </a:r>
          </a:p>
          <a:p>
            <a:r>
              <a:rPr lang="en-US">
                <a:latin typeface="Verdana" charset="0"/>
              </a:rPr>
              <a:t>Widget events</a:t>
            </a:r>
          </a:p>
          <a:p>
            <a:pPr lvl="1"/>
            <a:r>
              <a:rPr lang="en-US">
                <a:latin typeface="Verdana" charset="0"/>
              </a:rPr>
              <a:t>Activation/deactivation</a:t>
            </a:r>
          </a:p>
          <a:p>
            <a:pPr lvl="1"/>
            <a:r>
              <a:rPr lang="en-US">
                <a:latin typeface="Verdana" charset="0"/>
              </a:rPr>
              <a:t>Show/hide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Mouse Events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Button pushed down</a:t>
            </a:r>
          </a:p>
          <a:p>
            <a:r>
              <a:rPr lang="en-US">
                <a:latin typeface="Verdana" charset="0"/>
              </a:rPr>
              <a:t>Mouse moved while button pressed (drag)</a:t>
            </a:r>
          </a:p>
          <a:p>
            <a:r>
              <a:rPr lang="en-US">
                <a:latin typeface="Verdana" charset="0"/>
              </a:rPr>
              <a:t>Button release</a:t>
            </a:r>
          </a:p>
          <a:p>
            <a:r>
              <a:rPr lang="en-US">
                <a:latin typeface="Verdana" charset="0"/>
              </a:rPr>
              <a:t>Mouse moved</a:t>
            </a:r>
          </a:p>
          <a:p>
            <a:r>
              <a:rPr lang="en-US">
                <a:latin typeface="Verdana" charset="0"/>
              </a:rPr>
              <a:t>Mouse wheel</a:t>
            </a:r>
          </a:p>
          <a:p>
            <a:pPr>
              <a:buFont typeface="Wingdings 2" charset="0"/>
              <a:buNone/>
            </a:pPr>
            <a:endParaRPr lang="en-US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Keyboard Events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Propagate through widgets until handled</a:t>
            </a:r>
          </a:p>
          <a:p>
            <a:r>
              <a:rPr lang="en-US">
                <a:latin typeface="Verdana" charset="0"/>
              </a:rPr>
              <a:t>Key Up/Down</a:t>
            </a:r>
          </a:p>
          <a:p>
            <a:pPr lvl="1"/>
            <a:r>
              <a:rPr lang="en-US">
                <a:latin typeface="Verdana" charset="0"/>
              </a:rPr>
              <a:t>Event trigger on both key press and release</a:t>
            </a:r>
          </a:p>
          <a:p>
            <a:pPr lvl="1"/>
            <a:r>
              <a:rPr lang="en-US">
                <a:latin typeface="Verdana" charset="0"/>
              </a:rPr>
              <a:t>Sent to widget with focus, then parents, then becomes a shortcut</a:t>
            </a:r>
          </a:p>
          <a:p>
            <a:r>
              <a:rPr lang="en-US">
                <a:latin typeface="Verdana" charset="0"/>
              </a:rPr>
              <a:t>Shortcuts</a:t>
            </a:r>
          </a:p>
          <a:p>
            <a:pPr lvl="1"/>
            <a:r>
              <a:rPr lang="en-US">
                <a:latin typeface="Verdana" charset="0"/>
              </a:rPr>
              <a:t>Sent to widget under mouse, then parents, then every widget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Custom Widget Events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Override </a:t>
            </a:r>
            <a:r>
              <a:rPr lang="en-US">
                <a:latin typeface="Courier New" charset="0"/>
                <a:cs typeface="Courier New" charset="0"/>
              </a:rPr>
              <a:t>inthandle(int event)</a:t>
            </a:r>
          </a:p>
          <a:p>
            <a:pPr lvl="1"/>
            <a:r>
              <a:rPr lang="en-US">
                <a:latin typeface="Verdana" charset="0"/>
                <a:cs typeface="Courier New" charset="0"/>
              </a:rPr>
              <a:t>Return 0 if event unused</a:t>
            </a:r>
          </a:p>
          <a:p>
            <a:pPr lvl="2"/>
            <a:r>
              <a:rPr lang="en-US">
                <a:latin typeface="Verdana" charset="0"/>
                <a:cs typeface="Courier New" charset="0"/>
              </a:rPr>
              <a:t>Event will continue to be passed around</a:t>
            </a:r>
          </a:p>
          <a:p>
            <a:pPr lvl="1"/>
            <a:r>
              <a:rPr lang="en-US">
                <a:latin typeface="Verdana" charset="0"/>
                <a:cs typeface="Courier New" charset="0"/>
              </a:rPr>
              <a:t>Return 1 if event used</a:t>
            </a:r>
          </a:p>
          <a:p>
            <a:pPr lvl="2"/>
            <a:r>
              <a:rPr lang="en-US">
                <a:latin typeface="Verdana" charset="0"/>
                <a:cs typeface="Courier New" charset="0"/>
              </a:rPr>
              <a:t>Event is consumed</a:t>
            </a:r>
          </a:p>
          <a:p>
            <a:r>
              <a:rPr lang="en-US">
                <a:latin typeface="Verdana" charset="0"/>
                <a:cs typeface="Courier New" charset="0"/>
              </a:rPr>
              <a:t>Slider responds to left/right keys</a:t>
            </a:r>
          </a:p>
          <a:p>
            <a:pPr lvl="1"/>
            <a:r>
              <a:rPr lang="en-US">
                <a:latin typeface="Verdana" charset="0"/>
                <a:cs typeface="Courier New" charset="0"/>
              </a:rPr>
              <a:t>Expand to include up/down keys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Custom Widget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879975"/>
          </a:xfrm>
        </p:spPr>
        <p:txBody>
          <a:bodyPr>
            <a:normAutofit fontScale="70000" lnSpcReduction="20000"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 New"/>
                <a:ea typeface="+mn-ea"/>
                <a:cs typeface="Courier New"/>
              </a:rPr>
              <a:t>intCustomWidget::handle(int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 event)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{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if ( event == FL_KEYDOWN )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{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	if (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Fl::event_key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 ==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FL_Up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 )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	{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 New"/>
                <a:ea typeface="+mn-ea"/>
                <a:cs typeface="Courier New"/>
              </a:rPr>
              <a:t>value(value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 + 1);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		return 1;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	}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	else if (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Fl::event_key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 ==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FL_Down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 )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	{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 New"/>
                <a:ea typeface="+mn-ea"/>
                <a:cs typeface="Courier New"/>
              </a:rPr>
              <a:t>value(value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 - 1);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		return 1;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	}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}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Fl_Group::handle(event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);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/>
                <a:ea typeface="+mn-ea"/>
                <a:cs typeface="Courier New"/>
              </a:rPr>
              <a:t>}</a:t>
            </a:r>
            <a:endParaRPr lang="en-US" dirty="0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FLUID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GUI to produce FLTK source code</a:t>
            </a:r>
          </a:p>
          <a:p>
            <a:r>
              <a:rPr lang="en-US">
                <a:latin typeface="Verdana" charset="0"/>
              </a:rPr>
              <a:t>Creates C++ code</a:t>
            </a:r>
          </a:p>
          <a:p>
            <a:pPr lvl="1"/>
            <a:r>
              <a:rPr lang="en-US">
                <a:latin typeface="Verdana" charset="0"/>
              </a:rPr>
              <a:t>Compile .fl file into .cxx and .h</a:t>
            </a:r>
          </a:p>
          <a:p>
            <a:r>
              <a:rPr lang="en-US">
                <a:latin typeface="Verdana" charset="0"/>
              </a:rPr>
              <a:t>Can create your entire program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Other FLTK Parts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Premade dialog boxes</a:t>
            </a:r>
          </a:p>
          <a:p>
            <a:pPr lvl="1"/>
            <a:r>
              <a:rPr lang="en-US">
                <a:latin typeface="Verdana" charset="0"/>
              </a:rPr>
              <a:t>File chooser</a:t>
            </a:r>
          </a:p>
          <a:p>
            <a:pPr lvl="1"/>
            <a:r>
              <a:rPr lang="en-US">
                <a:latin typeface="Verdana" charset="0"/>
              </a:rPr>
              <a:t>Input</a:t>
            </a:r>
          </a:p>
          <a:p>
            <a:pPr lvl="1"/>
            <a:r>
              <a:rPr lang="en-US">
                <a:latin typeface="Verdana" charset="0"/>
              </a:rPr>
              <a:t>Color</a:t>
            </a:r>
          </a:p>
          <a:p>
            <a:pPr lvl="1"/>
            <a:r>
              <a:rPr lang="en-US">
                <a:latin typeface="Verdana" charset="0"/>
              </a:rPr>
              <a:t>Alerts</a:t>
            </a:r>
          </a:p>
          <a:p>
            <a:r>
              <a:rPr lang="en-US">
                <a:latin typeface="Verdana" charset="0"/>
              </a:rPr>
              <a:t>Images</a:t>
            </a:r>
          </a:p>
          <a:p>
            <a:r>
              <a:rPr lang="en-US">
                <a:latin typeface="Verdana" charset="0"/>
              </a:rPr>
              <a:t>2D drawing functions</a:t>
            </a:r>
          </a:p>
          <a:p>
            <a:r>
              <a:rPr lang="en-US">
                <a:latin typeface="Verdana" charset="0"/>
              </a:rPr>
              <a:t>Threads</a:t>
            </a:r>
          </a:p>
          <a:p>
            <a:r>
              <a:rPr lang="en-US">
                <a:latin typeface="Verdana" charset="0"/>
              </a:rPr>
              <a:t>Timers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Installing FLTK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1.3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452938"/>
          </a:xfrm>
        </p:spPr>
        <p:txBody>
          <a:bodyPr/>
          <a:lstStyle/>
          <a:p>
            <a:r>
              <a:rPr lang="en-US" sz="2200" dirty="0" smtClean="0">
                <a:latin typeface="Verdana" charset="0"/>
              </a:rPr>
              <a:t>Mac</a:t>
            </a:r>
            <a:endParaRPr lang="en-US" sz="2200" dirty="0" smtClean="0">
              <a:latin typeface="Verdana" charset="0"/>
            </a:endParaRPr>
          </a:p>
          <a:p>
            <a:pPr lvl="1"/>
            <a:r>
              <a:rPr lang="en-US" sz="2200" dirty="0">
                <a:latin typeface="Verdana" charset="0"/>
              </a:rPr>
              <a:t>Open </a:t>
            </a:r>
            <a:r>
              <a:rPr lang="en-US" sz="2200" dirty="0" err="1">
                <a:latin typeface="Verdana" charset="0"/>
              </a:rPr>
              <a:t>fltk</a:t>
            </a:r>
            <a:r>
              <a:rPr lang="en-US" sz="2200" dirty="0">
                <a:latin typeface="Verdana" charset="0"/>
              </a:rPr>
              <a:t>-source</a:t>
            </a:r>
            <a:r>
              <a:rPr lang="en-US" sz="2200" dirty="0" smtClean="0">
                <a:latin typeface="Verdana" charset="0"/>
              </a:rPr>
              <a:t>/ide/xcode3/</a:t>
            </a:r>
            <a:r>
              <a:rPr lang="hr-HR" sz="2200" dirty="0">
                <a:latin typeface="Verdana" charset="0"/>
              </a:rPr>
              <a:t>FLTK.xcodeproj</a:t>
            </a:r>
            <a:r>
              <a:rPr lang="en-US" sz="2200" dirty="0" smtClean="0">
                <a:latin typeface="Verdana" charset="0"/>
              </a:rPr>
              <a:t> </a:t>
            </a:r>
            <a:r>
              <a:rPr lang="en-US" sz="2200" dirty="0">
                <a:latin typeface="Verdana" charset="0"/>
              </a:rPr>
              <a:t>and </a:t>
            </a:r>
            <a:r>
              <a:rPr lang="en-US" sz="2200" dirty="0" smtClean="0">
                <a:latin typeface="Verdana" charset="0"/>
              </a:rPr>
              <a:t>build</a:t>
            </a:r>
          </a:p>
          <a:p>
            <a:pPr lvl="1"/>
            <a:r>
              <a:rPr lang="en-US" sz="2200" dirty="0" smtClean="0">
                <a:latin typeface="Verdana" charset="0"/>
              </a:rPr>
              <a:t>Copy framework "</a:t>
            </a:r>
            <a:r>
              <a:rPr lang="en-US" sz="2200" dirty="0">
                <a:latin typeface="Verdana" charset="0"/>
              </a:rPr>
              <a:t>./ide/Xcode3/build/Release/" to "/Library/Frameworks/"</a:t>
            </a:r>
          </a:p>
          <a:p>
            <a:r>
              <a:rPr lang="en-US" sz="2200" dirty="0">
                <a:latin typeface="Verdana" charset="0"/>
              </a:rPr>
              <a:t>*</a:t>
            </a:r>
            <a:r>
              <a:rPr lang="en-US" sz="2200" dirty="0" smtClean="0">
                <a:latin typeface="Verdana" charset="0"/>
              </a:rPr>
              <a:t>nix &amp; Mac </a:t>
            </a:r>
            <a:endParaRPr lang="en-US" sz="2200" dirty="0">
              <a:latin typeface="Verdana" charset="0"/>
            </a:endParaRPr>
          </a:p>
          <a:p>
            <a:pPr lvl="1"/>
            <a:r>
              <a:rPr lang="en-US" sz="2200" dirty="0">
                <a:latin typeface="Verdana" charset="0"/>
              </a:rPr>
              <a:t>./configure &amp;&amp; make &amp;&amp; make install</a:t>
            </a:r>
          </a:p>
          <a:p>
            <a:r>
              <a:rPr lang="en-US" sz="2200" dirty="0" smtClean="0">
                <a:latin typeface="Verdana" charset="0"/>
              </a:rPr>
              <a:t>Windows - Visual </a:t>
            </a:r>
            <a:r>
              <a:rPr lang="en-US" sz="2200" dirty="0">
                <a:latin typeface="Verdana" charset="0"/>
              </a:rPr>
              <a:t>Studio</a:t>
            </a:r>
          </a:p>
          <a:p>
            <a:pPr lvl="1"/>
            <a:r>
              <a:rPr lang="en-US" sz="2200" dirty="0">
                <a:latin typeface="Verdana" charset="0"/>
              </a:rPr>
              <a:t>Open </a:t>
            </a:r>
            <a:r>
              <a:rPr lang="en-US" sz="2200" dirty="0" err="1">
                <a:latin typeface="Verdana" charset="0"/>
              </a:rPr>
              <a:t>fltk</a:t>
            </a:r>
            <a:r>
              <a:rPr lang="en-US" sz="2200" dirty="0">
                <a:latin typeface="Verdana" charset="0"/>
              </a:rPr>
              <a:t>-source</a:t>
            </a:r>
            <a:r>
              <a:rPr lang="en-US" sz="2200" dirty="0" smtClean="0">
                <a:latin typeface="Verdana" charset="0"/>
              </a:rPr>
              <a:t>/ide/visualc20**/</a:t>
            </a:r>
            <a:r>
              <a:rPr lang="en-US" sz="2200" dirty="0" err="1" smtClean="0">
                <a:latin typeface="Verdana" charset="0"/>
              </a:rPr>
              <a:t>fltk.sln</a:t>
            </a:r>
            <a:r>
              <a:rPr lang="en-US" sz="2200" dirty="0" smtClean="0">
                <a:latin typeface="Verdana" charset="0"/>
              </a:rPr>
              <a:t> </a:t>
            </a:r>
            <a:r>
              <a:rPr lang="en-US" sz="2200" dirty="0">
                <a:latin typeface="Verdana" charset="0"/>
              </a:rPr>
              <a:t>and build</a:t>
            </a:r>
          </a:p>
          <a:p>
            <a:pPr lvl="1"/>
            <a:r>
              <a:rPr lang="en-US" sz="2200" dirty="0">
                <a:latin typeface="Verdana" charset="0"/>
              </a:rPr>
              <a:t>In </a:t>
            </a:r>
            <a:r>
              <a:rPr lang="en-US" sz="2200" dirty="0" err="1">
                <a:latin typeface="Verdana" charset="0"/>
              </a:rPr>
              <a:t>fltk</a:t>
            </a:r>
            <a:r>
              <a:rPr lang="en-US" sz="2200" dirty="0">
                <a:latin typeface="Verdana" charset="0"/>
              </a:rPr>
              <a:t>-source copy FL folder to </a:t>
            </a:r>
            <a:r>
              <a:rPr lang="en-US" sz="2200" dirty="0" err="1">
                <a:latin typeface="Verdana" charset="0"/>
              </a:rPr>
              <a:t>vc</a:t>
            </a:r>
            <a:r>
              <a:rPr lang="en-US" sz="2200" dirty="0">
                <a:latin typeface="Verdana" charset="0"/>
              </a:rPr>
              <a:t>/include</a:t>
            </a:r>
          </a:p>
          <a:p>
            <a:pPr lvl="1"/>
            <a:r>
              <a:rPr lang="en-US" sz="2200" dirty="0" smtClean="0">
                <a:latin typeface="Verdana" charset="0"/>
              </a:rPr>
              <a:t>In </a:t>
            </a:r>
            <a:r>
              <a:rPr lang="en-US" sz="2200" dirty="0" err="1" smtClean="0">
                <a:latin typeface="Verdana" charset="0"/>
              </a:rPr>
              <a:t>fltk</a:t>
            </a:r>
            <a:r>
              <a:rPr lang="en-US" sz="2200" dirty="0" smtClean="0">
                <a:latin typeface="Verdana" charset="0"/>
              </a:rPr>
              <a:t>-source/lib copy all files to </a:t>
            </a:r>
            <a:r>
              <a:rPr lang="en-US" sz="2200" dirty="0" err="1" smtClean="0">
                <a:latin typeface="Verdana" charset="0"/>
              </a:rPr>
              <a:t>vc</a:t>
            </a:r>
            <a:r>
              <a:rPr lang="en-US" sz="2200" dirty="0" smtClean="0">
                <a:latin typeface="Verdana" charset="0"/>
              </a:rPr>
              <a:t>/lib</a:t>
            </a:r>
          </a:p>
          <a:p>
            <a:r>
              <a:rPr lang="en-US" sz="2200" dirty="0">
                <a:latin typeface="Verdana" charset="0"/>
              </a:rPr>
              <a:t>Linux</a:t>
            </a:r>
          </a:p>
          <a:p>
            <a:pPr lvl="1"/>
            <a:r>
              <a:rPr lang="en-US" sz="2200" dirty="0">
                <a:latin typeface="Verdana" charset="0"/>
              </a:rPr>
              <a:t>Package </a:t>
            </a:r>
            <a:r>
              <a:rPr lang="en-US" sz="2200" dirty="0" smtClean="0">
                <a:latin typeface="Verdana" charset="0"/>
              </a:rPr>
              <a:t>manager</a:t>
            </a:r>
            <a:endParaRPr lang="en-US" sz="2200" dirty="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Linking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956175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Visual Studio</a:t>
            </a:r>
          </a:p>
          <a:p>
            <a:pPr lvl="1"/>
            <a:r>
              <a:rPr lang="en-US" dirty="0">
                <a:latin typeface="Verdana" charset="0"/>
              </a:rPr>
              <a:t>Add </a:t>
            </a:r>
            <a:r>
              <a:rPr lang="en-US" dirty="0" err="1">
                <a:latin typeface="Verdana" charset="0"/>
              </a:rPr>
              <a:t>fltk.lib</a:t>
            </a:r>
            <a:r>
              <a:rPr lang="en-US" dirty="0">
                <a:latin typeface="Verdana" charset="0"/>
              </a:rPr>
              <a:t>, wsock32.lib, comctl32.lib,fltkgl.lib, </a:t>
            </a:r>
            <a:r>
              <a:rPr lang="en-US" dirty="0" err="1">
                <a:latin typeface="Verdana" charset="0"/>
              </a:rPr>
              <a:t>fltkforms.lib</a:t>
            </a:r>
            <a:r>
              <a:rPr lang="en-US" dirty="0" smtClean="0">
                <a:latin typeface="Verdana" charset="0"/>
              </a:rPr>
              <a:t>, opengl32.lib </a:t>
            </a:r>
            <a:r>
              <a:rPr lang="en-US" dirty="0">
                <a:latin typeface="Verdana" charset="0"/>
              </a:rPr>
              <a:t>and </a:t>
            </a:r>
            <a:r>
              <a:rPr lang="en-US" dirty="0" err="1">
                <a:latin typeface="Verdana" charset="0"/>
              </a:rPr>
              <a:t>fltkimages.lib</a:t>
            </a:r>
            <a:r>
              <a:rPr lang="en-US" dirty="0">
                <a:latin typeface="Verdana" charset="0"/>
              </a:rPr>
              <a:t> (or </a:t>
            </a:r>
            <a:r>
              <a:rPr lang="en-US" dirty="0" err="1">
                <a:latin typeface="Verdana" charset="0"/>
              </a:rPr>
              <a:t>fltk</a:t>
            </a:r>
            <a:r>
              <a:rPr lang="en-US" b="1" dirty="0" err="1">
                <a:latin typeface="Verdana" charset="0"/>
              </a:rPr>
              <a:t>d</a:t>
            </a:r>
            <a:r>
              <a:rPr lang="en-US" dirty="0" err="1">
                <a:latin typeface="Verdana" charset="0"/>
              </a:rPr>
              <a:t>.lib</a:t>
            </a:r>
            <a:r>
              <a:rPr lang="en-US" dirty="0">
                <a:latin typeface="Verdana" charset="0"/>
              </a:rPr>
              <a:t>, etc.</a:t>
            </a:r>
            <a:r>
              <a:rPr lang="en-US" dirty="0" smtClean="0">
                <a:latin typeface="Verdana" charset="0"/>
              </a:rPr>
              <a:t>) to </a:t>
            </a:r>
            <a:r>
              <a:rPr lang="en-US" dirty="0">
                <a:latin typeface="Verdana" charset="0"/>
              </a:rPr>
              <a:t>Configuration Properties </a:t>
            </a:r>
            <a:r>
              <a:rPr lang="en-US" dirty="0" smtClean="0">
                <a:latin typeface="Verdana" charset="0"/>
              </a:rPr>
              <a:t>--&gt; </a:t>
            </a:r>
            <a:r>
              <a:rPr lang="en-US" dirty="0">
                <a:latin typeface="Verdana" charset="0"/>
              </a:rPr>
              <a:t>Linker </a:t>
            </a:r>
            <a:r>
              <a:rPr lang="en-US" dirty="0" smtClean="0">
                <a:latin typeface="Verdana" charset="0"/>
              </a:rPr>
              <a:t>--&gt; </a:t>
            </a:r>
            <a:r>
              <a:rPr lang="en-US" dirty="0">
                <a:latin typeface="Verdana" charset="0"/>
              </a:rPr>
              <a:t>Additional Dependencies</a:t>
            </a:r>
            <a:endParaRPr lang="en-US" dirty="0" smtClean="0">
              <a:latin typeface="Verdana" charset="0"/>
            </a:endParaRPr>
          </a:p>
          <a:p>
            <a:r>
              <a:rPr lang="en-US" dirty="0" smtClean="0">
                <a:latin typeface="Verdana" charset="0"/>
              </a:rPr>
              <a:t>*nix &amp; Mac with Code Block</a:t>
            </a:r>
          </a:p>
          <a:p>
            <a:pPr lvl="1"/>
            <a:r>
              <a:rPr lang="en-US" dirty="0" smtClean="0">
                <a:latin typeface="Verdana" charset="0"/>
              </a:rPr>
              <a:t>Type `</a:t>
            </a:r>
            <a:r>
              <a:rPr lang="en-US" dirty="0" err="1">
                <a:latin typeface="Verdana" charset="0"/>
              </a:rPr>
              <a:t>fltk-config</a:t>
            </a:r>
            <a:r>
              <a:rPr lang="en-US" dirty="0">
                <a:latin typeface="Verdana" charset="0"/>
              </a:rPr>
              <a:t> --use-</a:t>
            </a:r>
            <a:r>
              <a:rPr lang="en-US" dirty="0" err="1">
                <a:latin typeface="Verdana" charset="0"/>
              </a:rPr>
              <a:t>gl</a:t>
            </a:r>
            <a:r>
              <a:rPr lang="en-US" dirty="0">
                <a:latin typeface="Verdana" charset="0"/>
              </a:rPr>
              <a:t> --use-images --use-forms --</a:t>
            </a:r>
            <a:r>
              <a:rPr lang="en-US" dirty="0" err="1">
                <a:latin typeface="Verdana" charset="0"/>
              </a:rPr>
              <a:t>cxxflags</a:t>
            </a:r>
            <a:r>
              <a:rPr lang="en-US" dirty="0">
                <a:latin typeface="Verdana" charset="0"/>
              </a:rPr>
              <a:t> –</a:t>
            </a:r>
            <a:r>
              <a:rPr lang="en-US" dirty="0" err="1">
                <a:latin typeface="Verdana" charset="0"/>
              </a:rPr>
              <a:t>ldflags</a:t>
            </a:r>
            <a:r>
              <a:rPr lang="en-US" dirty="0" smtClean="0">
                <a:latin typeface="Verdana" charset="0"/>
              </a:rPr>
              <a:t>` in Terminal and copy the flags it returned. </a:t>
            </a:r>
          </a:p>
          <a:p>
            <a:pPr lvl="1"/>
            <a:r>
              <a:rPr lang="en-US" dirty="0" smtClean="0">
                <a:latin typeface="Verdana" charset="0"/>
              </a:rPr>
              <a:t>Right Click project </a:t>
            </a:r>
            <a:r>
              <a:rPr lang="en-US" dirty="0">
                <a:latin typeface="Verdana" charset="0"/>
              </a:rPr>
              <a:t>and select </a:t>
            </a:r>
            <a:r>
              <a:rPr lang="en-US" dirty="0" smtClean="0">
                <a:latin typeface="Verdana" charset="0"/>
              </a:rPr>
              <a:t>“Build </a:t>
            </a:r>
            <a:r>
              <a:rPr lang="en-US" dirty="0">
                <a:latin typeface="Verdana" charset="0"/>
              </a:rPr>
              <a:t>Options</a:t>
            </a:r>
            <a:r>
              <a:rPr lang="en-US" dirty="0" smtClean="0">
                <a:latin typeface="Verdana" charset="0"/>
              </a:rPr>
              <a:t>”, then in “Linker setting” paste the flags to “Other linker options”. </a:t>
            </a:r>
            <a:endParaRPr lang="en-US" dirty="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Widgets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Basic visual building blocks which are combined </a:t>
            </a:r>
            <a:r>
              <a:rPr lang="en-US" dirty="0" smtClean="0">
                <a:latin typeface="Verdana" charset="0"/>
              </a:rPr>
              <a:t>into an application’s </a:t>
            </a:r>
            <a:r>
              <a:rPr lang="en-US" dirty="0">
                <a:latin typeface="Verdana" charset="0"/>
              </a:rPr>
              <a:t>GUI</a:t>
            </a:r>
          </a:p>
          <a:p>
            <a:endParaRPr lang="en-US" dirty="0">
              <a:latin typeface="Verdana" charset="0"/>
            </a:endParaRPr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93"/>
          <a:stretch>
            <a:fillRect/>
          </a:stretch>
        </p:blipFill>
        <p:spPr bwMode="auto">
          <a:xfrm>
            <a:off x="590550" y="1585913"/>
            <a:ext cx="79629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Common FLTK Widgets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Buttons</a:t>
            </a:r>
          </a:p>
          <a:p>
            <a:pPr lvl="1"/>
            <a:r>
              <a:rPr lang="en-US" dirty="0">
                <a:latin typeface="Verdana" charset="0"/>
              </a:rPr>
              <a:t>Includes radio buttons and check boxes</a:t>
            </a:r>
          </a:p>
          <a:p>
            <a:r>
              <a:rPr lang="en-US" dirty="0">
                <a:latin typeface="Verdana" charset="0"/>
              </a:rPr>
              <a:t>Text</a:t>
            </a:r>
          </a:p>
          <a:p>
            <a:pPr lvl="1"/>
            <a:r>
              <a:rPr lang="en-US" dirty="0">
                <a:latin typeface="Verdana" charset="0"/>
              </a:rPr>
              <a:t>Display and receive strings</a:t>
            </a:r>
          </a:p>
          <a:p>
            <a:r>
              <a:rPr lang="en-US" dirty="0">
                <a:latin typeface="Verdana" charset="0"/>
              </a:rPr>
              <a:t>Valuators</a:t>
            </a:r>
          </a:p>
          <a:p>
            <a:pPr lvl="1"/>
            <a:r>
              <a:rPr lang="en-US" dirty="0">
                <a:latin typeface="Verdana" charset="0"/>
              </a:rPr>
              <a:t>Display and receive numbers</a:t>
            </a:r>
          </a:p>
          <a:p>
            <a:r>
              <a:rPr lang="en-US" dirty="0">
                <a:latin typeface="Verdana" charset="0"/>
              </a:rPr>
              <a:t>Groups</a:t>
            </a:r>
          </a:p>
          <a:p>
            <a:pPr lvl="1"/>
            <a:r>
              <a:rPr lang="en-US" dirty="0">
                <a:latin typeface="Verdana" charset="0"/>
              </a:rPr>
              <a:t>Containers such as tabs and group boxes</a:t>
            </a:r>
          </a:p>
          <a:p>
            <a:pPr lvl="1"/>
            <a:r>
              <a:rPr lang="en-US" dirty="0">
                <a:latin typeface="Verdana" charset="0"/>
              </a:rPr>
              <a:t>Also includes windows and OpenGL windows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Hierarchies and Properties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Parent Child relationship</a:t>
            </a:r>
          </a:p>
          <a:p>
            <a:pPr lvl="1"/>
            <a:r>
              <a:rPr lang="en-US">
                <a:latin typeface="Verdana" charset="0"/>
              </a:rPr>
              <a:t>Created widgets are added to current group</a:t>
            </a:r>
          </a:p>
          <a:p>
            <a:pPr lvl="1"/>
            <a:r>
              <a:rPr lang="en-US">
                <a:latin typeface="Verdana" charset="0"/>
              </a:rPr>
              <a:t>Created group widgets start their own group</a:t>
            </a:r>
          </a:p>
          <a:p>
            <a:pPr lvl="2"/>
            <a:r>
              <a:rPr lang="en-US">
                <a:latin typeface="Verdana" charset="0"/>
              </a:rPr>
              <a:t>Stopped by calling widget-&gt;end();</a:t>
            </a:r>
          </a:p>
          <a:p>
            <a:pPr lvl="1"/>
            <a:r>
              <a:rPr lang="en-US">
                <a:latin typeface="Verdana" charset="0"/>
              </a:rPr>
              <a:t>Can manually add widgets to groups</a:t>
            </a:r>
          </a:p>
          <a:p>
            <a:r>
              <a:rPr lang="en-US">
                <a:latin typeface="Verdana" charset="0"/>
              </a:rPr>
              <a:t>Get / Set Methods</a:t>
            </a:r>
          </a:p>
          <a:p>
            <a:pPr lvl="1"/>
            <a:r>
              <a:rPr lang="en-US">
                <a:latin typeface="Verdana" charset="0"/>
              </a:rPr>
              <a:t>Change style, properties, values etc.</a:t>
            </a:r>
          </a:p>
          <a:p>
            <a:pPr lvl="1"/>
            <a:r>
              <a:rPr lang="en-US">
                <a:latin typeface="Verdana" charset="0"/>
              </a:rPr>
              <a:t>Get: </a:t>
            </a:r>
            <a:r>
              <a:rPr lang="en-US">
                <a:latin typeface="Courier New" charset="0"/>
                <a:cs typeface="Courier New" charset="0"/>
              </a:rPr>
              <a:t>int minimum()</a:t>
            </a:r>
          </a:p>
          <a:p>
            <a:pPr lvl="1"/>
            <a:r>
              <a:rPr lang="en-US">
                <a:latin typeface="Verdana" charset="0"/>
                <a:cs typeface="Courier New" charset="0"/>
              </a:rPr>
              <a:t>Set: </a:t>
            </a:r>
            <a:r>
              <a:rPr lang="en-US">
                <a:latin typeface="Courier New" charset="0"/>
                <a:cs typeface="Courier New" charset="0"/>
              </a:rPr>
              <a:t>void minimum(int)</a:t>
            </a:r>
            <a:endParaRPr lang="en-US">
              <a:latin typeface="Verdana" charset="0"/>
            </a:endParaRPr>
          </a:p>
          <a:p>
            <a:pPr lvl="1"/>
            <a:endParaRPr lang="en-US">
              <a:latin typeface="Verdana" charset="0"/>
            </a:endParaRPr>
          </a:p>
          <a:p>
            <a:pPr lvl="1"/>
            <a:endParaRPr lang="en-US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FLTK Hello World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80377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#include &lt;FL/</a:t>
            </a:r>
            <a:r>
              <a:rPr lang="en-US" sz="1800" dirty="0" err="1">
                <a:latin typeface="Courier New" charset="0"/>
                <a:cs typeface="Courier New" charset="0"/>
              </a:rPr>
              <a:t>Fl.H</a:t>
            </a:r>
            <a:r>
              <a:rPr lang="en-US" sz="1800" dirty="0">
                <a:latin typeface="Courier New" charset="0"/>
                <a:cs typeface="Courier New" charset="0"/>
              </a:rPr>
              <a:t>&gt;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#include &lt;FL/</a:t>
            </a:r>
            <a:r>
              <a:rPr lang="en-US" sz="1800" dirty="0" err="1">
                <a:latin typeface="Courier New" charset="0"/>
                <a:cs typeface="Courier New" charset="0"/>
              </a:rPr>
              <a:t>Fl_Window.H</a:t>
            </a:r>
            <a:r>
              <a:rPr lang="en-US" sz="1800" dirty="0">
                <a:latin typeface="Courier New" charset="0"/>
                <a:cs typeface="Courier New" charset="0"/>
              </a:rPr>
              <a:t>&gt;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#include &lt;FL/</a:t>
            </a:r>
            <a:r>
              <a:rPr lang="en-US" sz="1800" dirty="0" err="1">
                <a:latin typeface="Courier New" charset="0"/>
                <a:cs typeface="Courier New" charset="0"/>
              </a:rPr>
              <a:t>Fl_Box.H</a:t>
            </a:r>
            <a:r>
              <a:rPr lang="en-US" sz="1800" dirty="0">
                <a:latin typeface="Courier New" charset="0"/>
                <a:cs typeface="Courier New" charset="0"/>
              </a:rPr>
              <a:t>&gt;</a:t>
            </a:r>
          </a:p>
          <a:p>
            <a:pPr>
              <a:buFont typeface="Wingdings 2" charset="0"/>
              <a:buNone/>
            </a:pPr>
            <a:endParaRPr lang="en-US" sz="1800" dirty="0">
              <a:latin typeface="Courier New" charset="0"/>
              <a:cs typeface="Courier New" charset="0"/>
            </a:endParaRPr>
          </a:p>
          <a:p>
            <a:pPr>
              <a:buFont typeface="Wingdings 2" charset="0"/>
              <a:buNone/>
            </a:pPr>
            <a:r>
              <a:rPr lang="en-US" sz="1800" dirty="0" err="1">
                <a:latin typeface="Courier New" charset="0"/>
                <a:cs typeface="Courier New" charset="0"/>
              </a:rPr>
              <a:t>intmain</a:t>
            </a:r>
            <a:r>
              <a:rPr lang="en-US" sz="1800" dirty="0">
                <a:latin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cs typeface="Courier New" charset="0"/>
              </a:rPr>
              <a:t>intargc</a:t>
            </a:r>
            <a:r>
              <a:rPr lang="en-US" sz="1800" dirty="0">
                <a:latin typeface="Courier New" charset="0"/>
                <a:cs typeface="Courier New" charset="0"/>
              </a:rPr>
              <a:t>, char **</a:t>
            </a:r>
            <a:r>
              <a:rPr lang="en-US" sz="1800" dirty="0" err="1">
                <a:latin typeface="Courier New" charset="0"/>
                <a:cs typeface="Courier New" charset="0"/>
              </a:rPr>
              <a:t>argv</a:t>
            </a:r>
            <a:r>
              <a:rPr lang="en-US" sz="1800" dirty="0">
                <a:latin typeface="Courier New" charset="0"/>
                <a:cs typeface="Courier New" charset="0"/>
              </a:rPr>
              <a:t>)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 2" charset="0"/>
              <a:buNone/>
            </a:pPr>
            <a:r>
              <a:rPr lang="en-US" sz="1800" dirty="0" err="1">
                <a:latin typeface="Courier New" charset="0"/>
                <a:cs typeface="Courier New" charset="0"/>
              </a:rPr>
              <a:t>Fl_Window</a:t>
            </a:r>
            <a:r>
              <a:rPr lang="en-US" sz="1800" dirty="0">
                <a:latin typeface="Courier New" charset="0"/>
                <a:cs typeface="Courier New" charset="0"/>
              </a:rPr>
              <a:t> *window = new </a:t>
            </a:r>
            <a:r>
              <a:rPr lang="en-US" sz="1800" dirty="0" err="1">
                <a:latin typeface="Courier New" charset="0"/>
                <a:cs typeface="Courier New" charset="0"/>
              </a:rPr>
              <a:t>Fl_Window</a:t>
            </a:r>
            <a:r>
              <a:rPr lang="en-US" sz="1800" dirty="0">
                <a:latin typeface="Courier New" charset="0"/>
                <a:cs typeface="Courier New" charset="0"/>
              </a:rPr>
              <a:t>(300, 180);</a:t>
            </a:r>
          </a:p>
          <a:p>
            <a:pPr>
              <a:buFont typeface="Wingdings 2" charset="0"/>
              <a:buNone/>
            </a:pPr>
            <a:r>
              <a:rPr lang="en-US" sz="1800" dirty="0" err="1">
                <a:latin typeface="Courier New" charset="0"/>
                <a:cs typeface="Courier New" charset="0"/>
              </a:rPr>
              <a:t>Fl_Box</a:t>
            </a:r>
            <a:r>
              <a:rPr lang="en-US" sz="1800" dirty="0">
                <a:latin typeface="Courier New" charset="0"/>
                <a:cs typeface="Courier New" charset="0"/>
              </a:rPr>
              <a:t> *box = new </a:t>
            </a:r>
            <a:r>
              <a:rPr lang="en-US" sz="1800" dirty="0" err="1">
                <a:latin typeface="Courier New" charset="0"/>
                <a:cs typeface="Courier New" charset="0"/>
              </a:rPr>
              <a:t>Fl_Box</a:t>
            </a:r>
            <a:r>
              <a:rPr lang="en-US" sz="1800" dirty="0">
                <a:latin typeface="Courier New" charset="0"/>
                <a:cs typeface="Courier New" charset="0"/>
              </a:rPr>
              <a:t>(20, 40, 260, 100,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					"Hello World");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	box-&gt;box(FL_UP_BOX);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	window-&gt;end();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	window-&gt;show(</a:t>
            </a:r>
            <a:r>
              <a:rPr lang="en-US" sz="1800" dirty="0" err="1">
                <a:latin typeface="Courier New" charset="0"/>
                <a:cs typeface="Courier New" charset="0"/>
              </a:rPr>
              <a:t>argc</a:t>
            </a:r>
            <a:r>
              <a:rPr lang="en-US" sz="1800" dirty="0">
                <a:latin typeface="Courier New" charset="0"/>
                <a:cs typeface="Courier New" charset="0"/>
              </a:rPr>
              <a:t>, </a:t>
            </a:r>
            <a:r>
              <a:rPr lang="en-US" sz="1800" dirty="0" err="1">
                <a:latin typeface="Courier New" charset="0"/>
                <a:cs typeface="Courier New" charset="0"/>
              </a:rPr>
              <a:t>argv</a:t>
            </a:r>
            <a:r>
              <a:rPr lang="en-US" sz="1800" dirty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	return </a:t>
            </a:r>
            <a:r>
              <a:rPr lang="en-US" sz="1800" dirty="0" err="1">
                <a:latin typeface="Courier New" charset="0"/>
                <a:cs typeface="Courier New" charset="0"/>
              </a:rPr>
              <a:t>Fl</a:t>
            </a:r>
            <a:r>
              <a:rPr lang="en-US" sz="1800" dirty="0">
                <a:latin typeface="Courier New" charset="0"/>
                <a:cs typeface="Courier New" charset="0"/>
              </a:rPr>
              <a:t>::run();</a:t>
            </a:r>
          </a:p>
          <a:p>
            <a:pPr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</a:rPr>
              <a:t>FLTK Callbacks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>
                <a:latin typeface="Verdana" charset="0"/>
              </a:rPr>
              <a:t>Sets a functions to called when the value of a widget changes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void functionName(Fl_Widget*, void*)</a:t>
            </a:r>
          </a:p>
          <a:p>
            <a:r>
              <a:rPr lang="en-US">
                <a:latin typeface="Verdana" charset="0"/>
              </a:rPr>
              <a:t>Called function is passed pointer to the widget that changed and optional pointer to data</a:t>
            </a:r>
          </a:p>
          <a:p>
            <a:r>
              <a:rPr lang="en-US">
                <a:latin typeface="Verdana" charset="0"/>
              </a:rPr>
              <a:t>Can be activated by keyboard shortcut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Aspect.thmx</Template>
  <TotalTime>2862</TotalTime>
  <Words>1043</Words>
  <Application>Microsoft Macintosh PowerPoint</Application>
  <PresentationFormat>On-screen Show (4:3)</PresentationFormat>
  <Paragraphs>247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Aspect</vt:lpstr>
      <vt:lpstr>FLTK</vt:lpstr>
      <vt:lpstr>Objectives</vt:lpstr>
      <vt:lpstr>Installing FLTK 1.3</vt:lpstr>
      <vt:lpstr>Linking </vt:lpstr>
      <vt:lpstr>Widgets</vt:lpstr>
      <vt:lpstr>Common FLTK Widgets</vt:lpstr>
      <vt:lpstr>Hierarchies and Properties</vt:lpstr>
      <vt:lpstr>FLTK Hello World</vt:lpstr>
      <vt:lpstr>FLTK Callbacks</vt:lpstr>
      <vt:lpstr>Callback Demo</vt:lpstr>
      <vt:lpstr>Custom Widgets</vt:lpstr>
      <vt:lpstr>Custom Widget</vt:lpstr>
      <vt:lpstr>Custom Widget</vt:lpstr>
      <vt:lpstr>Custom Widget</vt:lpstr>
      <vt:lpstr>Custom Widget</vt:lpstr>
      <vt:lpstr>Custom Widget</vt:lpstr>
      <vt:lpstr>Custom Widget</vt:lpstr>
      <vt:lpstr>Custom Widget</vt:lpstr>
      <vt:lpstr>Custom Widget</vt:lpstr>
      <vt:lpstr>Custom Widget</vt:lpstr>
      <vt:lpstr>Custom Widget</vt:lpstr>
      <vt:lpstr>System Events</vt:lpstr>
      <vt:lpstr>Mouse Events</vt:lpstr>
      <vt:lpstr>Keyboard Events</vt:lpstr>
      <vt:lpstr>Custom Widget Events</vt:lpstr>
      <vt:lpstr>Custom Widget Events</vt:lpstr>
      <vt:lpstr>FLUID</vt:lpstr>
      <vt:lpstr>Other FLTK Parts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FLTK Introduction</dc:title>
  <dc:creator>Robert Williamson</dc:creator>
  <cp:lastModifiedBy>Kannappan Palaniappan</cp:lastModifiedBy>
  <cp:revision>139</cp:revision>
  <dcterms:created xsi:type="dcterms:W3CDTF">2010-02-16T01:45:18Z</dcterms:created>
  <dcterms:modified xsi:type="dcterms:W3CDTF">2013-01-30T16:55:21Z</dcterms:modified>
</cp:coreProperties>
</file>