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Load and display 3D mesh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CS4610, </a:t>
            </a:r>
            <a:r>
              <a:rPr lang="en-US" dirty="0" smtClean="0"/>
              <a:t>Sp13</a:t>
            </a:r>
          </a:p>
          <a:p>
            <a:r>
              <a:rPr lang="en-US" dirty="0" smtClean="0"/>
              <a:t>B</a:t>
            </a:r>
            <a:r>
              <a:rPr lang="en-GB" dirty="0" smtClean="0"/>
              <a:t>y Rui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72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ViewingTransform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3" r="-376"/>
          <a:stretch/>
        </p:blipFill>
        <p:spPr>
          <a:xfrm>
            <a:off x="604930" y="1600200"/>
            <a:ext cx="8084091" cy="4994279"/>
          </a:xfrm>
        </p:spPr>
      </p:pic>
    </p:spTree>
    <p:extLst>
      <p:ext uri="{BB962C8B-B14F-4D97-AF65-F5344CB8AC3E}">
        <p14:creationId xmlns:p14="http://schemas.microsoft.com/office/powerpoint/2010/main" val="83888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Rotation and Translation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glRotated</a:t>
            </a:r>
            <a:r>
              <a:rPr lang="en-US" dirty="0"/>
              <a:t>(	</a:t>
            </a:r>
            <a:r>
              <a:rPr lang="en-US" dirty="0" smtClean="0"/>
              <a:t>            </a:t>
            </a:r>
            <a:r>
              <a:rPr lang="en-US" dirty="0" err="1" smtClean="0"/>
              <a:t>GLdouble</a:t>
            </a:r>
            <a:r>
              <a:rPr lang="en-US" dirty="0" smtClean="0"/>
              <a:t>  </a:t>
            </a:r>
            <a:r>
              <a:rPr lang="en-US" dirty="0"/>
              <a:t>	angle,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		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              </a:t>
            </a:r>
            <a:r>
              <a:rPr lang="en-US" dirty="0" err="1" smtClean="0"/>
              <a:t>GLdouble</a:t>
            </a:r>
            <a:r>
              <a:rPr lang="en-US" dirty="0" smtClean="0"/>
              <a:t>  </a:t>
            </a:r>
            <a:r>
              <a:rPr lang="en-US" dirty="0"/>
              <a:t>	x,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GLdouble</a:t>
            </a:r>
            <a:r>
              <a:rPr lang="en-US" dirty="0"/>
              <a:t>  	y,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GLdouble</a:t>
            </a:r>
            <a:r>
              <a:rPr lang="en-US" dirty="0"/>
              <a:t>  	z);</a:t>
            </a:r>
          </a:p>
          <a:p>
            <a:r>
              <a:rPr lang="en-US" dirty="0"/>
              <a:t>void </a:t>
            </a:r>
            <a:r>
              <a:rPr lang="en-US" dirty="0" err="1"/>
              <a:t>glTranslated</a:t>
            </a:r>
            <a:r>
              <a:rPr lang="en-US" dirty="0"/>
              <a:t>(	</a:t>
            </a:r>
            <a:r>
              <a:rPr lang="en-US" dirty="0" err="1"/>
              <a:t>GLdouble</a:t>
            </a:r>
            <a:r>
              <a:rPr lang="en-US" dirty="0"/>
              <a:t>  	x,</a:t>
            </a:r>
          </a:p>
          <a:p>
            <a:r>
              <a:rPr lang="en-US" dirty="0"/>
              <a:t>					</a:t>
            </a:r>
            <a:r>
              <a:rPr lang="en-US" dirty="0" err="1"/>
              <a:t>GLdouble</a:t>
            </a:r>
            <a:r>
              <a:rPr lang="en-US" dirty="0"/>
              <a:t>  	y,</a:t>
            </a:r>
          </a:p>
          <a:p>
            <a:r>
              <a:rPr lang="en-US" dirty="0"/>
              <a:t>					</a:t>
            </a:r>
            <a:r>
              <a:rPr lang="en-US" dirty="0" err="1"/>
              <a:t>GLdouble</a:t>
            </a:r>
            <a:r>
              <a:rPr lang="en-US" dirty="0"/>
              <a:t>  	z);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2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97" b="1797"/>
          <a:stretch>
            <a:fillRect/>
          </a:stretch>
        </p:blipFill>
        <p:spPr>
          <a:xfrm>
            <a:off x="720504" y="1724117"/>
            <a:ext cx="7612288" cy="4186465"/>
          </a:xfrm>
        </p:spPr>
      </p:pic>
    </p:spTree>
    <p:extLst>
      <p:ext uri="{BB962C8B-B14F-4D97-AF65-F5344CB8AC3E}">
        <p14:creationId xmlns:p14="http://schemas.microsoft.com/office/powerpoint/2010/main" val="314543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 files</a:t>
            </a:r>
          </a:p>
          <a:p>
            <a:r>
              <a:rPr lang="en-GB" dirty="0" smtClean="0"/>
              <a:t>Perspective Projection</a:t>
            </a:r>
          </a:p>
          <a:p>
            <a:r>
              <a:rPr lang="en-GB" dirty="0" smtClean="0"/>
              <a:t>OpenGL Viewing(camera) Transform</a:t>
            </a:r>
          </a:p>
          <a:p>
            <a:r>
              <a:rPr lang="en-GB" dirty="0" smtClean="0"/>
              <a:t>Rotation and Translation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14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 (or .OBJ) is a geometry definition file format first developed by </a:t>
            </a:r>
            <a:r>
              <a:rPr lang="en-US" dirty="0" err="1"/>
              <a:t>Wavefront</a:t>
            </a:r>
            <a:r>
              <a:rPr lang="en-US" dirty="0"/>
              <a:t> Technologies for its Advanced Visualizer animation package.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6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 files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OBJ file format is a simple data-format that represents 3D geometry alone — namely, the position of each vertex, the UV position of each texture coordinate vertex, </a:t>
            </a:r>
            <a:r>
              <a:rPr lang="en-US" dirty="0" err="1"/>
              <a:t>normals</a:t>
            </a:r>
            <a:r>
              <a:rPr lang="en-US" dirty="0"/>
              <a:t>, and the faces that make each polygon defined as a list of vertices, and texture vertices. Vertices are stored in a counter-clockwise order by default, making explicit declaration of </a:t>
            </a:r>
            <a:r>
              <a:rPr lang="en-US" dirty="0" err="1"/>
              <a:t>normals</a:t>
            </a:r>
            <a:r>
              <a:rPr lang="en-US" dirty="0"/>
              <a:t> unnecessary. OBJ coordinates have no units, thus OBJ files do not contain any scale information.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51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 files cont.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18" b="-474"/>
          <a:stretch/>
        </p:blipFill>
        <p:spPr>
          <a:xfrm>
            <a:off x="115021" y="2013640"/>
            <a:ext cx="8921162" cy="4430013"/>
          </a:xfrm>
        </p:spPr>
      </p:pic>
    </p:spTree>
    <p:extLst>
      <p:ext uri="{BB962C8B-B14F-4D97-AF65-F5344CB8AC3E}">
        <p14:creationId xmlns:p14="http://schemas.microsoft.com/office/powerpoint/2010/main" val="195220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LoadObj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Load an </a:t>
            </a:r>
            <a:r>
              <a:rPr lang="en-GB" dirty="0" err="1" smtClean="0"/>
              <a:t>obj</a:t>
            </a:r>
            <a:r>
              <a:rPr lang="en-GB" dirty="0" smtClean="0"/>
              <a:t> file</a:t>
            </a:r>
          </a:p>
          <a:p>
            <a:pPr marL="0" indent="0">
              <a:buNone/>
            </a:pPr>
            <a:r>
              <a:rPr lang="ro-RO" sz="2000" dirty="0"/>
              <a:t>OBJMmodel * loadObj::Load(char* filename,OBJMmodel *pmodel</a:t>
            </a:r>
            <a:r>
              <a:rPr lang="ro-RO" sz="2000" dirty="0" smtClean="0"/>
              <a:t>)</a:t>
            </a:r>
          </a:p>
          <a:p>
            <a:r>
              <a:rPr lang="ro-RO" dirty="0" smtClean="0"/>
              <a:t>Draw 3D model</a:t>
            </a:r>
          </a:p>
          <a:p>
            <a:pPr marL="0" indent="0">
              <a:buNone/>
            </a:pPr>
            <a:r>
              <a:rPr lang="pl-PL" sz="2000" dirty="0" err="1"/>
              <a:t>OBJMmodel</a:t>
            </a:r>
            <a:r>
              <a:rPr lang="pl-PL" sz="2000" dirty="0"/>
              <a:t> *</a:t>
            </a:r>
            <a:r>
              <a:rPr lang="pl-PL" sz="2000" dirty="0" err="1"/>
              <a:t>loadObj</a:t>
            </a:r>
            <a:r>
              <a:rPr lang="pl-PL" sz="2000" dirty="0"/>
              <a:t>::</a:t>
            </a:r>
            <a:r>
              <a:rPr lang="pl-PL" sz="2000" dirty="0" err="1"/>
              <a:t>drawmodel</a:t>
            </a:r>
            <a:r>
              <a:rPr lang="pl-PL" sz="2000" dirty="0"/>
              <a:t>(</a:t>
            </a:r>
            <a:r>
              <a:rPr lang="pl-PL" sz="2000" dirty="0" err="1"/>
              <a:t>OBJMmodel</a:t>
            </a:r>
            <a:r>
              <a:rPr lang="pl-PL" sz="2000" dirty="0"/>
              <a:t> *</a:t>
            </a:r>
            <a:r>
              <a:rPr lang="pl-PL" sz="2000" dirty="0" err="1"/>
              <a:t>pmodel</a:t>
            </a:r>
            <a:r>
              <a:rPr lang="pl-PL" sz="20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197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Perspective Projection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gluPerspective</a:t>
            </a:r>
            <a:r>
              <a:rPr lang="en-US" sz="2000" dirty="0" smtClean="0"/>
              <a:t>(</a:t>
            </a:r>
            <a:r>
              <a:rPr lang="en-US" sz="2000" dirty="0" err="1" smtClean="0"/>
              <a:t>GLdouble</a:t>
            </a:r>
            <a:r>
              <a:rPr lang="en-US" sz="2000" dirty="0" smtClean="0"/>
              <a:t> </a:t>
            </a:r>
            <a:r>
              <a:rPr lang="en-US" sz="2000" dirty="0" err="1"/>
              <a:t>fovy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         </a:t>
            </a:r>
            <a:r>
              <a:rPr lang="en-US" sz="2000" dirty="0" err="1" smtClean="0"/>
              <a:t>GLdouble</a:t>
            </a:r>
            <a:r>
              <a:rPr lang="en-US" sz="2000" dirty="0" smtClean="0"/>
              <a:t> </a:t>
            </a:r>
            <a:r>
              <a:rPr lang="en-US" sz="2000" dirty="0"/>
              <a:t>aspect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                       </a:t>
            </a:r>
            <a:r>
              <a:rPr lang="en-US" sz="2000" dirty="0" err="1"/>
              <a:t>GLdouble</a:t>
            </a:r>
            <a:r>
              <a:rPr lang="en-US" sz="2000" dirty="0"/>
              <a:t> </a:t>
            </a:r>
            <a:r>
              <a:rPr lang="en-US" sz="2000" dirty="0" err="1"/>
              <a:t>zNear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            </a:t>
            </a:r>
            <a:r>
              <a:rPr lang="en-US" sz="2000" dirty="0" err="1" smtClean="0"/>
              <a:t>GLdouble</a:t>
            </a:r>
            <a:r>
              <a:rPr lang="en-US" sz="2000" dirty="0" smtClean="0"/>
              <a:t> </a:t>
            </a:r>
            <a:r>
              <a:rPr lang="en-US" sz="2000" dirty="0" err="1"/>
              <a:t>zFar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Fovy</a:t>
            </a:r>
            <a:r>
              <a:rPr lang="en-US" sz="2000" dirty="0" smtClean="0"/>
              <a:t>: Specifies </a:t>
            </a:r>
            <a:r>
              <a:rPr lang="en-US" sz="2000" dirty="0"/>
              <a:t>the field of view angle, in degrees, in the y direction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aspect: Specifies the aspect ratio that determines the field of view in the x </a:t>
            </a:r>
            <a:r>
              <a:rPr lang="en-US" sz="2000" dirty="0" smtClean="0"/>
              <a:t>	     direction</a:t>
            </a:r>
            <a:r>
              <a:rPr lang="en-US" sz="2000" dirty="0"/>
              <a:t>. The aspect ratio is the ratio of x (width) to y (height)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zNear</a:t>
            </a:r>
            <a:r>
              <a:rPr lang="en-US" sz="2000" dirty="0"/>
              <a:t>: Specifies the distance from the viewer to the near clipping plane </a:t>
            </a:r>
            <a:r>
              <a:rPr lang="en-US" sz="2000" dirty="0" smtClean="0"/>
              <a:t>	    (</a:t>
            </a:r>
            <a:r>
              <a:rPr lang="en-US" sz="2000" dirty="0"/>
              <a:t>always positive)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zFar</a:t>
            </a:r>
            <a:r>
              <a:rPr lang="en-US" sz="2000" dirty="0"/>
              <a:t>: Specifies the distance from the viewer to the far clipping plane (always positive).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8157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Perspective Projection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2" b="-508"/>
          <a:stretch/>
        </p:blipFill>
        <p:spPr>
          <a:xfrm>
            <a:off x="457200" y="1905215"/>
            <a:ext cx="8229600" cy="3949836"/>
          </a:xfrm>
        </p:spPr>
      </p:pic>
    </p:spTree>
    <p:extLst>
      <p:ext uri="{BB962C8B-B14F-4D97-AF65-F5344CB8AC3E}">
        <p14:creationId xmlns:p14="http://schemas.microsoft.com/office/powerpoint/2010/main" val="367569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ViewingTransform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gluLookAt</a:t>
            </a:r>
            <a:r>
              <a:rPr lang="en-US" sz="1600" dirty="0"/>
              <a:t>(	</a:t>
            </a:r>
            <a:r>
              <a:rPr lang="en-US" sz="1600" dirty="0" err="1"/>
              <a:t>GLdouble</a:t>
            </a:r>
            <a:r>
              <a:rPr lang="en-US" sz="1600" dirty="0"/>
              <a:t> </a:t>
            </a:r>
            <a:r>
              <a:rPr lang="en-US" sz="1600" dirty="0" err="1"/>
              <a:t>eyeX</a:t>
            </a:r>
            <a:r>
              <a:rPr lang="en-US" sz="1600" dirty="0"/>
              <a:t>,    </a:t>
            </a:r>
            <a:r>
              <a:rPr lang="en-US" sz="1600" dirty="0" err="1"/>
              <a:t>GLdouble</a:t>
            </a:r>
            <a:r>
              <a:rPr lang="en-US" sz="1600" dirty="0"/>
              <a:t> </a:t>
            </a:r>
            <a:r>
              <a:rPr lang="en-US" sz="1600" dirty="0" err="1"/>
              <a:t>eyeY</a:t>
            </a:r>
            <a:r>
              <a:rPr lang="en-US" sz="1600" dirty="0"/>
              <a:t>,    </a:t>
            </a:r>
            <a:r>
              <a:rPr lang="en-US" sz="1600" dirty="0" err="1"/>
              <a:t>GLdouble</a:t>
            </a:r>
            <a:r>
              <a:rPr lang="en-US" sz="1600" dirty="0"/>
              <a:t> </a:t>
            </a:r>
            <a:r>
              <a:rPr lang="en-US" sz="1600" dirty="0" err="1"/>
              <a:t>eyeZ</a:t>
            </a:r>
            <a:r>
              <a:rPr lang="en-US" sz="1600" dirty="0" smtClean="0"/>
              <a:t>,</a:t>
            </a:r>
            <a:r>
              <a:rPr lang="en-US" sz="1600" dirty="0"/>
              <a:t>				</a:t>
            </a:r>
            <a:r>
              <a:rPr lang="en-US" sz="1600" dirty="0" err="1"/>
              <a:t>GLdouble</a:t>
            </a:r>
            <a:r>
              <a:rPr lang="en-US" sz="1600" dirty="0"/>
              <a:t> </a:t>
            </a:r>
            <a:r>
              <a:rPr lang="en-US" sz="1600" dirty="0" err="1"/>
              <a:t>centerX</a:t>
            </a:r>
            <a:r>
              <a:rPr lang="en-US" sz="1600" dirty="0"/>
              <a:t>, </a:t>
            </a:r>
            <a:r>
              <a:rPr lang="en-US" sz="1600" dirty="0" err="1"/>
              <a:t>GLdouble</a:t>
            </a:r>
            <a:r>
              <a:rPr lang="en-US" sz="1600" dirty="0"/>
              <a:t> </a:t>
            </a:r>
            <a:r>
              <a:rPr lang="en-US" sz="1600" dirty="0" err="1"/>
              <a:t>centerY</a:t>
            </a:r>
            <a:r>
              <a:rPr lang="en-US" sz="1600" dirty="0"/>
              <a:t>, </a:t>
            </a:r>
            <a:r>
              <a:rPr lang="en-US" sz="1600" dirty="0" err="1"/>
              <a:t>GLdouble</a:t>
            </a:r>
            <a:r>
              <a:rPr lang="en-US" sz="1600" dirty="0"/>
              <a:t> </a:t>
            </a:r>
            <a:r>
              <a:rPr lang="en-US" sz="1600" dirty="0" err="1"/>
              <a:t>centerZ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 		</a:t>
            </a:r>
            <a:r>
              <a:rPr lang="en-US" sz="1600" dirty="0" err="1" smtClean="0"/>
              <a:t>GLdouble</a:t>
            </a:r>
            <a:r>
              <a:rPr lang="en-US" sz="1600" dirty="0" smtClean="0"/>
              <a:t> </a:t>
            </a:r>
            <a:r>
              <a:rPr lang="en-US" sz="1600" dirty="0" err="1"/>
              <a:t>upX</a:t>
            </a:r>
            <a:r>
              <a:rPr lang="en-US" sz="1600" dirty="0"/>
              <a:t>,     </a:t>
            </a:r>
            <a:r>
              <a:rPr lang="en-US" sz="1600" dirty="0" err="1"/>
              <a:t>GLdouble</a:t>
            </a:r>
            <a:r>
              <a:rPr lang="en-US" sz="1600" dirty="0"/>
              <a:t> </a:t>
            </a:r>
            <a:r>
              <a:rPr lang="en-US" sz="1600" dirty="0" err="1"/>
              <a:t>upY</a:t>
            </a:r>
            <a:r>
              <a:rPr lang="en-US" sz="1600" dirty="0"/>
              <a:t>,     </a:t>
            </a:r>
            <a:r>
              <a:rPr lang="en-US" sz="1600" dirty="0" err="1"/>
              <a:t>GLdouble</a:t>
            </a:r>
            <a:r>
              <a:rPr lang="en-US" sz="1600" dirty="0"/>
              <a:t> </a:t>
            </a:r>
            <a:r>
              <a:rPr lang="en-US" sz="1600" dirty="0" err="1"/>
              <a:t>upZ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r>
              <a:rPr lang="en-US" sz="1600" dirty="0" err="1"/>
              <a:t>eyeX</a:t>
            </a:r>
            <a:r>
              <a:rPr lang="en-US" sz="1600" dirty="0"/>
              <a:t>, </a:t>
            </a:r>
            <a:r>
              <a:rPr lang="en-US" sz="1600" dirty="0" err="1"/>
              <a:t>eyeY</a:t>
            </a:r>
            <a:r>
              <a:rPr lang="en-US" sz="1600" dirty="0"/>
              <a:t>, </a:t>
            </a:r>
            <a:r>
              <a:rPr lang="en-US" sz="1600" dirty="0" err="1"/>
              <a:t>eyeZ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Specifies </a:t>
            </a:r>
            <a:r>
              <a:rPr lang="en-US" sz="1600" dirty="0"/>
              <a:t>the position of the eye point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err="1"/>
              <a:t>centerX</a:t>
            </a:r>
            <a:r>
              <a:rPr lang="en-US" sz="1600" dirty="0"/>
              <a:t>, </a:t>
            </a:r>
            <a:r>
              <a:rPr lang="en-US" sz="1600" dirty="0" err="1"/>
              <a:t>centerY</a:t>
            </a:r>
            <a:r>
              <a:rPr lang="en-US" sz="1600" dirty="0"/>
              <a:t>, </a:t>
            </a:r>
            <a:r>
              <a:rPr lang="en-US" sz="1600" dirty="0" err="1"/>
              <a:t>centerZ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Specifies </a:t>
            </a:r>
            <a:r>
              <a:rPr lang="en-US" sz="1600" dirty="0"/>
              <a:t>the position of the reference point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err="1"/>
              <a:t>upX</a:t>
            </a:r>
            <a:r>
              <a:rPr lang="en-US" sz="1600" dirty="0"/>
              <a:t>, </a:t>
            </a:r>
            <a:r>
              <a:rPr lang="en-US" sz="1600" dirty="0" err="1"/>
              <a:t>upY</a:t>
            </a:r>
            <a:r>
              <a:rPr lang="en-US" sz="1600" dirty="0"/>
              <a:t>, </a:t>
            </a:r>
            <a:r>
              <a:rPr lang="en-US" sz="1600" dirty="0" err="1"/>
              <a:t>upZ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Specifies </a:t>
            </a:r>
            <a:r>
              <a:rPr lang="en-US" sz="1600" dirty="0"/>
              <a:t>the direction of the up vector.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39119185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426</TotalTime>
  <Words>203</Words>
  <Application>Microsoft Macintosh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Twilight</vt:lpstr>
      <vt:lpstr>Load and display 3D mesh</vt:lpstr>
      <vt:lpstr>Overview</vt:lpstr>
      <vt:lpstr>OBJ files</vt:lpstr>
      <vt:lpstr>OBJ files Cont.</vt:lpstr>
      <vt:lpstr>OBJ files cont.</vt:lpstr>
      <vt:lpstr>LoadObj</vt:lpstr>
      <vt:lpstr>Perspective Projection</vt:lpstr>
      <vt:lpstr>Perspective Projection</vt:lpstr>
      <vt:lpstr>ViewingTransform</vt:lpstr>
      <vt:lpstr>ViewingTransform</vt:lpstr>
      <vt:lpstr>Rotation and Translation </vt:lpstr>
      <vt:lpstr>Example</vt:lpstr>
    </vt:vector>
  </TitlesOfParts>
  <Company>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and display 3D mesh</dc:title>
  <dc:creator>Rui Wang</dc:creator>
  <cp:lastModifiedBy>Rui Wang</cp:lastModifiedBy>
  <cp:revision>22</cp:revision>
  <dcterms:created xsi:type="dcterms:W3CDTF">2013-03-20T15:42:52Z</dcterms:created>
  <dcterms:modified xsi:type="dcterms:W3CDTF">2013-03-21T01:51:03Z</dcterms:modified>
</cp:coreProperties>
</file>