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59" r:id="rId5"/>
    <p:sldId id="257" r:id="rId6"/>
    <p:sldId id="260" r:id="rId7"/>
    <p:sldId id="261" r:id="rId8"/>
    <p:sldId id="263" r:id="rId9"/>
    <p:sldId id="264" r:id="rId10"/>
    <p:sldId id="265" r:id="rId11"/>
    <p:sldId id="266" r:id="rId12"/>
    <p:sldId id="26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21" d="100"/>
          <a:sy n="121" d="100"/>
        </p:scale>
        <p:origin x="80" y="11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968FE-AD3D-444F-B6A8-796D946DC3A6}" type="datetimeFigureOut">
              <a:rPr lang="en-US" smtClean="0"/>
              <a:t>2/20/2020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12EAA-B504-4DE4-86AF-9234CC185AA8}" type="slidenum">
              <a:rPr lang="en-US" smtClean="0"/>
              <a:t>‹#›</a:t>
            </a:fld>
            <a:endParaRPr lang="en-US" dirty="0"/>
          </a:p>
        </p:txBody>
      </p:sp>
    </p:spTree>
    <p:extLst>
      <p:ext uri="{BB962C8B-B14F-4D97-AF65-F5344CB8AC3E}">
        <p14:creationId xmlns:p14="http://schemas.microsoft.com/office/powerpoint/2010/main" val="33700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98E66DD-51B1-4BF7-9539-DEA51BFAEFD8}" type="datetime1">
              <a:rPr lang="en-US" smtClean="0"/>
              <a:t>2/20/2020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A6260-7573-4697-9E59-AA19A1D5C255}"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B049DE4-AD7B-432F-9E35-775F5F8CC6AD}" type="datetime1">
              <a:rPr lang="en-US" smtClean="0"/>
              <a:t>2/20/2020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D204F4-028A-4A36-B306-1FBAFF258B24}"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A7569E6D-812C-4C70-BB51-98F32992DB43}" type="datetime1">
              <a:rPr lang="en-US" smtClean="0"/>
              <a:t>2/20/2020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10287DF-640A-4181-8B82-4913718EF244}" type="datetime1">
              <a:rPr lang="en-US" smtClean="0"/>
              <a:t>2/20/2020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74BE3E1-3173-4AB6-90EF-CE84B9FBD77E}" type="datetime1">
              <a:rPr lang="en-US" smtClean="0"/>
              <a:t>2/20/2020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46D357-68ED-48AA-AC18-9CC27DEA9490}" type="datetime1">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CC8BAEE-D0AF-4323-A024-1416F995B386}" type="datetime1">
              <a:rPr lang="en-US" smtClean="0"/>
              <a:t>2/20/2020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36E0D4-CA65-4DD1-8546-2CC4E75B8B9D}"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C19DEFE7-E1FA-4CA7-8A5A-F9AB210CE638}" type="datetime1">
              <a:rPr lang="en-US" smtClean="0"/>
              <a:t>2/20/2020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D1E3FCC-785C-4EC4-B782-9133218B75DD}" type="datetime1">
              <a:rPr lang="en-US" smtClean="0"/>
              <a:t>2/20/2020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Identifi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DBA639-2A71-4A60-A71A-FF1836F546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5E208A8B-5EBD-4532-BE72-26414FA7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Freeform: Shape 33">
            <a:extLst>
              <a:ext uri="{FF2B5EF4-FFF2-40B4-BE49-F238E27FC236}">
                <a16:creationId xmlns:a16="http://schemas.microsoft.com/office/drawing/2014/main" id="{D9C506D7-84CB-4057-A44A-465313E785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0081FE-3187-4184-98D0-CDC8A7E59A97}"/>
              </a:ext>
            </a:extLst>
          </p:cNvPr>
          <p:cNvSpPr>
            <a:spLocks noGrp="1"/>
          </p:cNvSpPr>
          <p:nvPr>
            <p:ph type="ctrTitle"/>
          </p:nvPr>
        </p:nvSpPr>
        <p:spPr>
          <a:xfrm>
            <a:off x="2616277" y="2061838"/>
            <a:ext cx="6959446" cy="1662475"/>
          </a:xfrm>
        </p:spPr>
        <p:txBody>
          <a:bodyPr>
            <a:normAutofit/>
          </a:bodyPr>
          <a:lstStyle/>
          <a:p>
            <a:r>
              <a:rPr lang="en-US" sz="4800" dirty="0"/>
              <a:t>MBSE Driven </a:t>
            </a:r>
            <a:r>
              <a:rPr lang="en-US" sz="4800" dirty="0" err="1" smtClean="0"/>
              <a:t>IoT</a:t>
            </a:r>
            <a:r>
              <a:rPr lang="en-US" sz="4800" dirty="0" smtClean="0"/>
              <a:t> For Smart Cities</a:t>
            </a:r>
            <a:endParaRPr lang="en-US" sz="4800" dirty="0"/>
          </a:p>
        </p:txBody>
      </p:sp>
      <p:sp>
        <p:nvSpPr>
          <p:cNvPr id="3" name="Subtitle 2">
            <a:extLst>
              <a:ext uri="{FF2B5EF4-FFF2-40B4-BE49-F238E27FC236}">
                <a16:creationId xmlns:a16="http://schemas.microsoft.com/office/drawing/2014/main" id="{F8B0D1D1-624A-4AF5-B57E-100CDFEEA580}"/>
              </a:ext>
            </a:extLst>
          </p:cNvPr>
          <p:cNvSpPr>
            <a:spLocks noGrp="1"/>
          </p:cNvSpPr>
          <p:nvPr>
            <p:ph type="subTitle" idx="1"/>
          </p:nvPr>
        </p:nvSpPr>
        <p:spPr>
          <a:xfrm>
            <a:off x="3388938" y="3783690"/>
            <a:ext cx="5414125" cy="1196717"/>
          </a:xfrm>
        </p:spPr>
        <p:txBody>
          <a:bodyPr>
            <a:normAutofit/>
          </a:bodyPr>
          <a:lstStyle/>
          <a:p>
            <a:r>
              <a:rPr lang="en-US" sz="2000" dirty="0" smtClean="0"/>
              <a:t>Matthew Whitesides</a:t>
            </a:r>
          </a:p>
          <a:p>
            <a:r>
              <a:rPr lang="en-US" sz="1400" dirty="0" smtClean="0"/>
              <a:t>CS6102: Model Based Systems Engineering</a:t>
            </a:r>
            <a:endParaRPr lang="en-US" sz="1400" dirty="0"/>
          </a:p>
        </p:txBody>
      </p:sp>
    </p:spTree>
    <p:extLst>
      <p:ext uri="{BB962C8B-B14F-4D97-AF65-F5344CB8AC3E}">
        <p14:creationId xmlns:p14="http://schemas.microsoft.com/office/powerpoint/2010/main" val="163064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References:</a:t>
            </a:r>
          </a:p>
          <a:p>
            <a:pPr lvl="1"/>
            <a:r>
              <a:rPr lang="en-US" dirty="0"/>
              <a:t>Matthew </a:t>
            </a:r>
            <a:r>
              <a:rPr lang="en-US" dirty="0" err="1"/>
              <a:t>Hause</a:t>
            </a:r>
            <a:r>
              <a:rPr lang="en-US" dirty="0"/>
              <a:t> and James </a:t>
            </a:r>
            <a:r>
              <a:rPr lang="en-US" dirty="0" err="1"/>
              <a:t>Hummell.Making</a:t>
            </a:r>
            <a:r>
              <a:rPr lang="en-US" dirty="0"/>
              <a:t> Smart Cities Smarter – MBSE Driven </a:t>
            </a:r>
            <a:r>
              <a:rPr lang="en-US" dirty="0" err="1"/>
              <a:t>IoT</a:t>
            </a:r>
            <a:r>
              <a:rPr lang="en-US" dirty="0"/>
              <a:t>. 26th Annual IN-COSE International Symposium (IS 2016) Edinburgh, Scotland, UK, 18 July 2016.</a:t>
            </a:r>
            <a:endParaRPr lang="en-US" dirty="0"/>
          </a:p>
        </p:txBody>
      </p:sp>
    </p:spTree>
    <p:extLst>
      <p:ext uri="{BB962C8B-B14F-4D97-AF65-F5344CB8AC3E}">
        <p14:creationId xmlns:p14="http://schemas.microsoft.com/office/powerpoint/2010/main" val="389948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3CC07D1-29E1-4AA8-B207-C6F2C032646E}"/>
              </a:ext>
            </a:extLst>
          </p:cNvPr>
          <p:cNvSpPr>
            <a:spLocks noGrp="1"/>
          </p:cNvSpPr>
          <p:nvPr>
            <p:ph type="title"/>
          </p:nvPr>
        </p:nvSpPr>
        <p:spPr>
          <a:xfrm>
            <a:off x="807720" y="2349925"/>
            <a:ext cx="2441894" cy="2456442"/>
          </a:xfrm>
        </p:spPr>
        <p:txBody>
          <a:bodyPr>
            <a:normAutofit/>
          </a:bodyPr>
          <a:lstStyle/>
          <a:p>
            <a:pPr algn="l"/>
            <a:r>
              <a:rPr lang="en-US" sz="3200" dirty="0" smtClean="0"/>
              <a:t>Overview</a:t>
            </a:r>
            <a:endParaRPr lang="en-US" sz="3200" dirty="0"/>
          </a:p>
        </p:txBody>
      </p:sp>
      <p:sp>
        <p:nvSpPr>
          <p:cNvPr id="3" name="Content Placeholder 2">
            <a:extLst>
              <a:ext uri="{FF2B5EF4-FFF2-40B4-BE49-F238E27FC236}">
                <a16:creationId xmlns:a16="http://schemas.microsoft.com/office/drawing/2014/main" id="{48D2DA24-C5D0-44B5-9011-43E7FEA59CC9}"/>
              </a:ext>
            </a:extLst>
          </p:cNvPr>
          <p:cNvSpPr>
            <a:spLocks noGrp="1"/>
          </p:cNvSpPr>
          <p:nvPr>
            <p:ph idx="1"/>
          </p:nvPr>
        </p:nvSpPr>
        <p:spPr>
          <a:xfrm>
            <a:off x="4956677" y="1188569"/>
            <a:ext cx="6554001" cy="4635503"/>
          </a:xfrm>
        </p:spPr>
        <p:txBody>
          <a:bodyPr>
            <a:normAutofit/>
          </a:bodyPr>
          <a:lstStyle/>
          <a:p>
            <a:r>
              <a:rPr lang="en-US" sz="2000" dirty="0" smtClean="0"/>
              <a:t>Definitions</a:t>
            </a:r>
          </a:p>
          <a:p>
            <a:r>
              <a:rPr lang="en-US" sz="2000" dirty="0" smtClean="0"/>
              <a:t>Technical Paper Discussion</a:t>
            </a:r>
          </a:p>
          <a:p>
            <a:r>
              <a:rPr lang="en-US" sz="2000" dirty="0" smtClean="0"/>
              <a:t>MBSE Approach</a:t>
            </a:r>
          </a:p>
          <a:p>
            <a:r>
              <a:rPr lang="en-US" sz="2000" dirty="0" smtClean="0"/>
              <a:t>Challenges</a:t>
            </a:r>
          </a:p>
          <a:p>
            <a:r>
              <a:rPr lang="en-US" sz="2000" dirty="0" smtClean="0"/>
              <a:t>Conclusions</a:t>
            </a:r>
            <a:endParaRPr lang="en-US" sz="2000" dirty="0"/>
          </a:p>
        </p:txBody>
      </p:sp>
    </p:spTree>
    <p:extLst>
      <p:ext uri="{BB962C8B-B14F-4D97-AF65-F5344CB8AC3E}">
        <p14:creationId xmlns:p14="http://schemas.microsoft.com/office/powerpoint/2010/main" val="22547969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IoT</a:t>
            </a:r>
            <a:r>
              <a:rPr lang="en-US" dirty="0"/>
              <a:t>?</a:t>
            </a:r>
          </a:p>
        </p:txBody>
      </p:sp>
      <p:sp>
        <p:nvSpPr>
          <p:cNvPr id="3" name="Content Placeholder 2"/>
          <p:cNvSpPr>
            <a:spLocks noGrp="1"/>
          </p:cNvSpPr>
          <p:nvPr>
            <p:ph idx="1"/>
          </p:nvPr>
        </p:nvSpPr>
        <p:spPr>
          <a:xfrm>
            <a:off x="5186764" y="204097"/>
            <a:ext cx="6281873" cy="5248622"/>
          </a:xfrm>
        </p:spPr>
        <p:txBody>
          <a:bodyPr/>
          <a:lstStyle/>
          <a:p>
            <a:r>
              <a:rPr lang="en-US" dirty="0" smtClean="0"/>
              <a:t>“The </a:t>
            </a:r>
            <a:r>
              <a:rPr lang="en-US" b="1" dirty="0"/>
              <a:t>Internet of things</a:t>
            </a:r>
            <a:r>
              <a:rPr lang="en-US" dirty="0"/>
              <a:t> (</a:t>
            </a:r>
            <a:r>
              <a:rPr lang="en-US" b="1" dirty="0" err="1"/>
              <a:t>IoT</a:t>
            </a:r>
            <a:r>
              <a:rPr lang="en-US" dirty="0"/>
              <a:t>) is a system of interrelated computing devices, mechanical and digital machines, objects, animals or people that are provided with unique </a:t>
            </a:r>
            <a:r>
              <a:rPr lang="en-US" dirty="0">
                <a:hlinkClick r:id="rId2" tooltip="Identifiers"/>
              </a:rPr>
              <a:t>identifiers</a:t>
            </a:r>
            <a:r>
              <a:rPr lang="en-US" dirty="0"/>
              <a:t> (UIDs) and the ability to transfer data over a network without requiring human-to-human or human-to-computer interaction</a:t>
            </a:r>
            <a:r>
              <a:rPr lang="en-US" dirty="0" smtClean="0"/>
              <a:t>.”</a:t>
            </a:r>
            <a:endParaRPr lang="en-US" dirty="0"/>
          </a:p>
          <a:p>
            <a:r>
              <a:rPr lang="en-US" dirty="0"/>
              <a:t>Essentially </a:t>
            </a:r>
            <a:r>
              <a:rPr lang="en-US" dirty="0" err="1"/>
              <a:t>IoT</a:t>
            </a:r>
            <a:r>
              <a:rPr lang="en-US" dirty="0"/>
              <a:t> is a perfect candidate for MBSE as it inherently is a system of individual systems.</a:t>
            </a:r>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085" y="4106110"/>
            <a:ext cx="4159327" cy="2446663"/>
          </a:xfrm>
          <a:prstGeom prst="rect">
            <a:avLst/>
          </a:prstGeom>
        </p:spPr>
      </p:pic>
    </p:spTree>
    <p:extLst>
      <p:ext uri="{BB962C8B-B14F-4D97-AF65-F5344CB8AC3E}">
        <p14:creationId xmlns:p14="http://schemas.microsoft.com/office/powerpoint/2010/main" val="72319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“Smart City”?</a:t>
            </a:r>
            <a:endParaRPr lang="en-US" dirty="0"/>
          </a:p>
        </p:txBody>
      </p:sp>
      <p:sp>
        <p:nvSpPr>
          <p:cNvPr id="3" name="Content Placeholder 2"/>
          <p:cNvSpPr>
            <a:spLocks noGrp="1"/>
          </p:cNvSpPr>
          <p:nvPr>
            <p:ph idx="1"/>
          </p:nvPr>
        </p:nvSpPr>
        <p:spPr>
          <a:xfrm>
            <a:off x="5118445" y="619421"/>
            <a:ext cx="6281873" cy="3461008"/>
          </a:xfrm>
        </p:spPr>
        <p:txBody>
          <a:bodyPr/>
          <a:lstStyle/>
          <a:p>
            <a:r>
              <a:rPr lang="en-US" dirty="0" smtClean="0"/>
              <a:t>“A </a:t>
            </a:r>
            <a:r>
              <a:rPr lang="en-US" dirty="0"/>
              <a:t>smart city uses digital technologies or information and communication technologies (ICT) to enhance quality and performance of urban services, to reduce costs and resource consumption, and to engage more effectively and actively with its citizens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524" y="3220633"/>
            <a:ext cx="5008333" cy="3484965"/>
          </a:xfrm>
          <a:prstGeom prst="rect">
            <a:avLst/>
          </a:prstGeom>
        </p:spPr>
      </p:pic>
    </p:spTree>
    <p:extLst>
      <p:ext uri="{BB962C8B-B14F-4D97-AF65-F5344CB8AC3E}">
        <p14:creationId xmlns:p14="http://schemas.microsoft.com/office/powerpoint/2010/main" val="1329562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Discussion</a:t>
            </a:r>
            <a:endParaRPr lang="en-US" dirty="0"/>
          </a:p>
        </p:txBody>
      </p:sp>
      <p:sp>
        <p:nvSpPr>
          <p:cNvPr id="3" name="Content Placeholder 2"/>
          <p:cNvSpPr>
            <a:spLocks noGrp="1"/>
          </p:cNvSpPr>
          <p:nvPr>
            <p:ph idx="1"/>
          </p:nvPr>
        </p:nvSpPr>
        <p:spPr/>
        <p:txBody>
          <a:bodyPr/>
          <a:lstStyle/>
          <a:p>
            <a:r>
              <a:rPr lang="en-US" dirty="0"/>
              <a:t>Making Smart Cities Smarter – MBSE Driven </a:t>
            </a:r>
            <a:r>
              <a:rPr lang="en-US" dirty="0" err="1" smtClean="0"/>
              <a:t>IoT</a:t>
            </a:r>
            <a:endParaRPr lang="en-US" dirty="0" smtClean="0"/>
          </a:p>
          <a:p>
            <a:pPr lvl="1"/>
            <a:r>
              <a:rPr lang="en-US" dirty="0" smtClean="0"/>
              <a:t>By </a:t>
            </a:r>
            <a:r>
              <a:rPr lang="en-US" dirty="0"/>
              <a:t>Matthew </a:t>
            </a:r>
            <a:r>
              <a:rPr lang="en-US" dirty="0" err="1"/>
              <a:t>Hause</a:t>
            </a:r>
            <a:r>
              <a:rPr lang="en-US" dirty="0"/>
              <a:t> and James </a:t>
            </a:r>
            <a:r>
              <a:rPr lang="en-US" dirty="0" err="1"/>
              <a:t>Hummell</a:t>
            </a:r>
            <a:endParaRPr lang="en-US" dirty="0"/>
          </a:p>
          <a:p>
            <a:r>
              <a:rPr lang="en-US" dirty="0" smtClean="0"/>
              <a:t>Discusses the challenges in creating a smart city and how a MBSE approach can be used.</a:t>
            </a:r>
            <a:endParaRPr lang="en-US" dirty="0"/>
          </a:p>
          <a:p>
            <a:endParaRPr lang="en-US" dirty="0"/>
          </a:p>
        </p:txBody>
      </p:sp>
    </p:spTree>
    <p:extLst>
      <p:ext uri="{BB962C8B-B14F-4D97-AF65-F5344CB8AC3E}">
        <p14:creationId xmlns:p14="http://schemas.microsoft.com/office/powerpoint/2010/main" val="1174662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MBSE Approach</a:t>
            </a:r>
            <a:endParaRPr lang="en-US" dirty="0"/>
          </a:p>
        </p:txBody>
      </p:sp>
      <p:sp>
        <p:nvSpPr>
          <p:cNvPr id="3" name="Content Placeholder 2"/>
          <p:cNvSpPr>
            <a:spLocks noGrp="1"/>
          </p:cNvSpPr>
          <p:nvPr>
            <p:ph idx="1"/>
          </p:nvPr>
        </p:nvSpPr>
        <p:spPr/>
        <p:txBody>
          <a:bodyPr/>
          <a:lstStyle/>
          <a:p>
            <a:r>
              <a:rPr lang="en-US" dirty="0" smtClean="0"/>
              <a:t>Can be broken down into “operational” and “systems” views of modeling.</a:t>
            </a:r>
          </a:p>
          <a:p>
            <a:r>
              <a:rPr lang="en-US" dirty="0" smtClean="0"/>
              <a:t>Operational views would be how systems implements their capabilities.</a:t>
            </a:r>
          </a:p>
          <a:p>
            <a:r>
              <a:rPr lang="en-US" dirty="0" smtClean="0"/>
              <a:t>System views are more detailed in that they define how the individual system hardware and software interfaces with itself and </a:t>
            </a:r>
            <a:r>
              <a:rPr lang="en-US" dirty="0" err="1" smtClean="0"/>
              <a:t>eachother</a:t>
            </a:r>
            <a:r>
              <a:rPr lang="en-US" dirty="0" smtClean="0"/>
              <a:t>.</a:t>
            </a:r>
          </a:p>
        </p:txBody>
      </p:sp>
    </p:spTree>
    <p:extLst>
      <p:ext uri="{BB962C8B-B14F-4D97-AF65-F5344CB8AC3E}">
        <p14:creationId xmlns:p14="http://schemas.microsoft.com/office/powerpoint/2010/main" val="1286337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MBSE Approach:</a:t>
            </a:r>
            <a:br>
              <a:rPr lang="en-US" dirty="0" smtClean="0"/>
            </a:br>
            <a:r>
              <a:rPr lang="en-US" dirty="0" smtClean="0"/>
              <a:t>Operational View</a:t>
            </a:r>
            <a:endParaRPr lang="en-US" dirty="0"/>
          </a:p>
        </p:txBody>
      </p:sp>
      <p:pic>
        <p:nvPicPr>
          <p:cNvPr id="4" name="Picture 3"/>
          <p:cNvPicPr>
            <a:picLocks noChangeAspect="1"/>
          </p:cNvPicPr>
          <p:nvPr/>
        </p:nvPicPr>
        <p:blipFill>
          <a:blip r:embed="rId2"/>
          <a:stretch>
            <a:fillRect/>
          </a:stretch>
        </p:blipFill>
        <p:spPr>
          <a:xfrm>
            <a:off x="4881000" y="1494341"/>
            <a:ext cx="6959958" cy="3848298"/>
          </a:xfrm>
          <a:prstGeom prst="rect">
            <a:avLst/>
          </a:prstGeom>
        </p:spPr>
      </p:pic>
    </p:spTree>
    <p:extLst>
      <p:ext uri="{BB962C8B-B14F-4D97-AF65-F5344CB8AC3E}">
        <p14:creationId xmlns:p14="http://schemas.microsoft.com/office/powerpoint/2010/main" val="3939173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MBSE Approach:</a:t>
            </a:r>
            <a:br>
              <a:rPr lang="en-US" dirty="0"/>
            </a:br>
            <a:r>
              <a:rPr lang="en-US" dirty="0" smtClean="0"/>
              <a:t>Systems </a:t>
            </a:r>
            <a:r>
              <a:rPr lang="en-US" dirty="0"/>
              <a:t>View</a:t>
            </a:r>
          </a:p>
        </p:txBody>
      </p:sp>
      <p:pic>
        <p:nvPicPr>
          <p:cNvPr id="4" name="Picture 3"/>
          <p:cNvPicPr>
            <a:picLocks noChangeAspect="1"/>
          </p:cNvPicPr>
          <p:nvPr/>
        </p:nvPicPr>
        <p:blipFill>
          <a:blip r:embed="rId2"/>
          <a:stretch>
            <a:fillRect/>
          </a:stretch>
        </p:blipFill>
        <p:spPr>
          <a:xfrm>
            <a:off x="4810713" y="1515802"/>
            <a:ext cx="6921856" cy="3721291"/>
          </a:xfrm>
          <a:prstGeom prst="rect">
            <a:avLst/>
          </a:prstGeom>
        </p:spPr>
      </p:pic>
    </p:spTree>
    <p:extLst>
      <p:ext uri="{BB962C8B-B14F-4D97-AF65-F5344CB8AC3E}">
        <p14:creationId xmlns:p14="http://schemas.microsoft.com/office/powerpoint/2010/main" val="1432079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a:t>Systems deploying the </a:t>
            </a:r>
            <a:r>
              <a:rPr lang="en-US" dirty="0" err="1"/>
              <a:t>IoT</a:t>
            </a:r>
            <a:r>
              <a:rPr lang="en-US" dirty="0"/>
              <a:t> require a different infrastructure, this includes modified hardware, software applications, and an operating system embedded in the product itself. </a:t>
            </a:r>
            <a:endParaRPr lang="en-US" dirty="0" smtClean="0"/>
          </a:p>
          <a:p>
            <a:r>
              <a:rPr lang="en-US" dirty="0" smtClean="0"/>
              <a:t>Concerns include:</a:t>
            </a:r>
          </a:p>
          <a:p>
            <a:pPr lvl="1"/>
            <a:r>
              <a:rPr lang="en-US" dirty="0" smtClean="0"/>
              <a:t>Security</a:t>
            </a:r>
          </a:p>
          <a:p>
            <a:pPr lvl="1"/>
            <a:r>
              <a:rPr lang="en-US" dirty="0" smtClean="0"/>
              <a:t>Infrastructure</a:t>
            </a:r>
          </a:p>
          <a:p>
            <a:pPr lvl="1"/>
            <a:r>
              <a:rPr lang="en-US" dirty="0" smtClean="0"/>
              <a:t>Monitoring</a:t>
            </a:r>
            <a:endParaRPr lang="en-US" dirty="0"/>
          </a:p>
          <a:p>
            <a:endParaRPr lang="en-US" dirty="0"/>
          </a:p>
        </p:txBody>
      </p:sp>
    </p:spTree>
    <p:extLst>
      <p:ext uri="{BB962C8B-B14F-4D97-AF65-F5344CB8AC3E}">
        <p14:creationId xmlns:p14="http://schemas.microsoft.com/office/powerpoint/2010/main" val="133274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24716F-C831-4AC2-BB0A-5EC60E4671B3}">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58F3D8C7-1E6F-4D15-8163-ADBC81A00AAD}">
  <ds:schemaRefs>
    <ds:schemaRef ds:uri="http://schemas.microsoft.com/sharepoint/v3/contenttype/forms"/>
  </ds:schemaRefs>
</ds:datastoreItem>
</file>

<file path=customXml/itemProps3.xml><?xml version="1.0" encoding="utf-8"?>
<ds:datastoreItem xmlns:ds="http://schemas.openxmlformats.org/officeDocument/2006/customXml" ds:itemID="{F3A8986E-DA64-415A-A390-AF2FFA01BA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 design</Template>
  <TotalTime>0</TotalTime>
  <Words>275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Rockwell</vt:lpstr>
      <vt:lpstr>Wingdings</vt:lpstr>
      <vt:lpstr>Atlas</vt:lpstr>
      <vt:lpstr>MBSE Driven IoT For Smart Cities</vt:lpstr>
      <vt:lpstr>Overview</vt:lpstr>
      <vt:lpstr>What is IoT?</vt:lpstr>
      <vt:lpstr>What is a “Smart City”?</vt:lpstr>
      <vt:lpstr>Paper Discussion</vt:lpstr>
      <vt:lpstr>MBSE Approach</vt:lpstr>
      <vt:lpstr>MBSE Approach: Operational View</vt:lpstr>
      <vt:lpstr>MBSE Approach: Systems View</vt:lpstr>
      <vt:lpstr>Challenges</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2020-02-20T16:32:21Z</dcterms:created>
  <dcterms:modified xsi:type="dcterms:W3CDTF">2020-02-20T17:24:55Z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