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48" r:id="rId4"/>
  </p:sldMasterIdLst>
  <p:notesMasterIdLst>
    <p:notesMasterId r:id="rId16"/>
  </p:notesMasterIdLst>
  <p:sldIdLst>
    <p:sldId id="259" r:id="rId5"/>
    <p:sldId id="257" r:id="rId6"/>
    <p:sldId id="260" r:id="rId7"/>
    <p:sldId id="261" r:id="rId8"/>
    <p:sldId id="263" r:id="rId9"/>
    <p:sldId id="262" r:id="rId10"/>
    <p:sldId id="264" r:id="rId11"/>
    <p:sldId id="269" r:id="rId12"/>
    <p:sldId id="265" r:id="rId13"/>
    <p:sldId id="266" r:id="rId14"/>
    <p:sldId id="267"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06" autoAdjust="0"/>
    <p:restoredTop sz="94660"/>
  </p:normalViewPr>
  <p:slideViewPr>
    <p:cSldViewPr snapToGrid="0">
      <p:cViewPr varScale="1">
        <p:scale>
          <a:sx n="130" d="100"/>
          <a:sy n="130" d="100"/>
        </p:scale>
        <p:origin x="192" y="1096"/>
      </p:cViewPr>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8968FE-AD3D-444F-B6A8-796D946DC3A6}" type="datetimeFigureOut">
              <a:rPr lang="en-US" smtClean="0"/>
              <a:t>2/24/20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C112EAA-B504-4DE4-86AF-9234CC185AA8}" type="slidenum">
              <a:rPr lang="en-US" smtClean="0"/>
              <a:t>‹#›</a:t>
            </a:fld>
            <a:endParaRPr lang="en-US" dirty="0"/>
          </a:p>
        </p:txBody>
      </p:sp>
    </p:spTree>
    <p:extLst>
      <p:ext uri="{BB962C8B-B14F-4D97-AF65-F5344CB8AC3E}">
        <p14:creationId xmlns:p14="http://schemas.microsoft.com/office/powerpoint/2010/main" val="3370087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n-US"/>
              <a:t>Click to edit Master title style</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198E66DD-51B1-4BF7-9539-DEA51BFAEFD8}" type="datetime1">
              <a:rPr lang="en-US" smtClean="0"/>
              <a:t>2/24/20</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7A6260-7573-4697-9E59-AA19A1D5C255}" type="datetime1">
              <a:rPr lang="en-US" smtClean="0"/>
              <a:t>2/24/20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04672" y="320040"/>
            <a:ext cx="3657600" cy="320040"/>
          </a:xfrm>
        </p:spPr>
        <p:txBody>
          <a:bodyPr/>
          <a:lstStyle/>
          <a:p>
            <a:fld id="{AB049DE4-AD7B-432F-9E35-775F5F8CC6AD}" type="datetime1">
              <a:rPr lang="en-US" smtClean="0"/>
              <a:t>2/24/20</a:t>
            </a:fld>
            <a:endParaRPr lang="en-US" dirty="0"/>
          </a:p>
        </p:txBody>
      </p:sp>
      <p:sp>
        <p:nvSpPr>
          <p:cNvPr id="5" name="Footer Placeholder 4"/>
          <p:cNvSpPr>
            <a:spLocks noGrp="1"/>
          </p:cNvSpPr>
          <p:nvPr>
            <p:ph type="ftr" sz="quarter" idx="11"/>
          </p:nvPr>
        </p:nvSpPr>
        <p:spPr>
          <a:xfrm>
            <a:off x="804672" y="6227064"/>
            <a:ext cx="10588752" cy="320040"/>
          </a:xfrm>
        </p:spPr>
        <p:txBody>
          <a:body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ED204F4-028A-4A36-B306-1FBAFF258B24}" type="datetime1">
              <a:rPr lang="en-US" smtClean="0"/>
              <a:t>2/24/20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804672" y="320040"/>
            <a:ext cx="3657600" cy="320040"/>
          </a:xfrm>
        </p:spPr>
        <p:txBody>
          <a:bodyPr/>
          <a:lstStyle/>
          <a:p>
            <a:fld id="{A7569E6D-812C-4C70-BB51-98F32992DB43}" type="datetime1">
              <a:rPr lang="en-US" smtClean="0"/>
              <a:t>2/24/20</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804672" y="320040"/>
            <a:ext cx="3657600" cy="320040"/>
          </a:xfrm>
        </p:spPr>
        <p:txBody>
          <a:bodyPr/>
          <a:lstStyle/>
          <a:p>
            <a:fld id="{F10287DF-640A-4181-8B82-4913718EF244}" type="datetime1">
              <a:rPr lang="en-US" smtClean="0"/>
              <a:t>2/24/20</a:t>
            </a:fld>
            <a:endParaRPr lang="en-US" dirty="0"/>
          </a:p>
        </p:txBody>
      </p:sp>
      <p:sp>
        <p:nvSpPr>
          <p:cNvPr id="6" name="Footer Placeholder 5"/>
          <p:cNvSpPr>
            <a:spLocks noGrp="1"/>
          </p:cNvSpPr>
          <p:nvPr>
            <p:ph type="ftr" sz="quarter" idx="11"/>
          </p:nvPr>
        </p:nvSpPr>
        <p:spPr>
          <a:xfrm>
            <a:off x="804672" y="6227064"/>
            <a:ext cx="10588752" cy="320040"/>
          </a:xfrm>
        </p:spPr>
        <p:txBody>
          <a:bodyPr/>
          <a:lstStyle/>
          <a:p>
            <a:endParaRPr lang="en-US" dirty="0"/>
          </a:p>
        </p:txBody>
      </p:sp>
      <p:sp>
        <p:nvSpPr>
          <p:cNvPr id="7" name="Slide Number Placeholder 6"/>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5125305" y="1488985"/>
            <a:ext cx="6264350" cy="169685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118447" y="4351687"/>
            <a:ext cx="6265588" cy="17040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804672" y="320040"/>
            <a:ext cx="3657600" cy="320040"/>
          </a:xfrm>
        </p:spPr>
        <p:txBody>
          <a:bodyPr/>
          <a:lstStyle/>
          <a:p>
            <a:fld id="{C74BE3E1-3173-4AB6-90EF-CE84B9FBD77E}" type="datetime1">
              <a:rPr lang="en-US" smtClean="0"/>
              <a:t>2/24/20</a:t>
            </a:fld>
            <a:endParaRPr lang="en-US" dirty="0"/>
          </a:p>
        </p:txBody>
      </p:sp>
      <p:sp>
        <p:nvSpPr>
          <p:cNvPr id="8" name="Footer Placeholder 7"/>
          <p:cNvSpPr>
            <a:spLocks noGrp="1"/>
          </p:cNvSpPr>
          <p:nvPr>
            <p:ph type="ftr" sz="quarter" idx="11"/>
          </p:nvPr>
        </p:nvSpPr>
        <p:spPr>
          <a:xfrm>
            <a:off x="804672" y="6227064"/>
            <a:ext cx="10588752" cy="320040"/>
          </a:xfrm>
        </p:spPr>
        <p:txBody>
          <a:bodyPr/>
          <a:lstStyle/>
          <a:p>
            <a:endParaRPr lang="en-US" dirty="0"/>
          </a:p>
        </p:txBody>
      </p:sp>
      <p:sp>
        <p:nvSpPr>
          <p:cNvPr id="9" name="Slide Number Placeholder 8"/>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46D357-68ED-48AA-AC18-9CC27DEA9490}" type="datetime1">
              <a:rPr lang="en-US" smtClean="0"/>
              <a:t>2/24/20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ACC8BAEE-D0AF-4323-A024-1416F995B386}" type="datetime1">
              <a:rPr lang="en-US" smtClean="0"/>
              <a:t>2/24/20</a:t>
            </a:fld>
            <a:endParaRPr lang="en-US" dirty="0"/>
          </a:p>
        </p:txBody>
      </p:sp>
      <p:sp>
        <p:nvSpPr>
          <p:cNvPr id="3" name="Footer Placeholder 2"/>
          <p:cNvSpPr>
            <a:spLocks noGrp="1"/>
          </p:cNvSpPr>
          <p:nvPr>
            <p:ph type="ftr" sz="quarter" idx="11"/>
          </p:nvPr>
        </p:nvSpPr>
        <p:spPr>
          <a:xfrm>
            <a:off x="804672" y="6227064"/>
            <a:ext cx="10588752" cy="320040"/>
          </a:xfrm>
        </p:spPr>
        <p:txBody>
          <a:bodyPr/>
          <a:lstStyle/>
          <a:p>
            <a:endParaRPr lang="en-US" dirty="0"/>
          </a:p>
        </p:txBody>
      </p:sp>
      <p:sp>
        <p:nvSpPr>
          <p:cNvPr id="4" name="Slide Number Placeholder 3"/>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D36E0D4-CA65-4DD1-8546-2CC4E75B8B9D}" type="datetime1">
              <a:rPr lang="en-US" smtClean="0"/>
              <a:t>2/24/20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804672" y="320040"/>
            <a:ext cx="3657600" cy="320040"/>
          </a:xfrm>
        </p:spPr>
        <p:txBody>
          <a:bodyPr/>
          <a:lstStyle/>
          <a:p>
            <a:fld id="{C19DEFE7-E1FA-4CA7-8A5A-F9AB210CE638}" type="datetime1">
              <a:rPr lang="en-US" smtClean="0"/>
              <a:t>2/24/20</a:t>
            </a:fld>
            <a:endParaRPr lang="en-US" dirty="0"/>
          </a:p>
        </p:txBody>
      </p:sp>
      <p:sp>
        <p:nvSpPr>
          <p:cNvPr id="6" name="Footer Placeholder 5"/>
          <p:cNvSpPr>
            <a:spLocks noGrp="1"/>
          </p:cNvSpPr>
          <p:nvPr>
            <p:ph type="ftr" sz="quarter" idx="11"/>
          </p:nvPr>
        </p:nvSpPr>
        <p:spPr>
          <a:xfrm>
            <a:off x="804672" y="6227064"/>
            <a:ext cx="5942203" cy="320040"/>
          </a:xfrm>
        </p:spPr>
        <p:txBody>
          <a:bodyPr/>
          <a:lstStyle/>
          <a:p>
            <a:endParaRPr lang="en-US" dirty="0"/>
          </a:p>
        </p:txBody>
      </p:sp>
      <p:sp>
        <p:nvSpPr>
          <p:cNvPr id="7" name="Slide Number Placeholder 6"/>
          <p:cNvSpPr>
            <a:spLocks noGrp="1"/>
          </p:cNvSpPr>
          <p:nvPr>
            <p:ph type="sldNum" sz="quarter" idx="12"/>
          </p:nvPr>
        </p:nvSpPr>
        <p:spPr>
          <a:xfrm>
            <a:off x="5828377"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FD1E3FCC-785C-4EC4-B782-9133218B75DD}" type="datetime1">
              <a:rPr lang="en-US" smtClean="0"/>
              <a:t>2/24/20</a:t>
            </a:fld>
            <a:endParaRPr lang="en-US" dirty="0"/>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en.wikipedia.org/wiki/Identifier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DBA639-2A71-4A60-A71A-FF1836F546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 name="Group 12">
            <a:extLst>
              <a:ext uri="{FF2B5EF4-FFF2-40B4-BE49-F238E27FC236}">
                <a16:creationId xmlns:a16="http://schemas.microsoft.com/office/drawing/2014/main" id="{5E208A8B-5EBD-4532-BE72-26414FA7CF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14" name="Freeform 5">
              <a:extLst>
                <a:ext uri="{FF2B5EF4-FFF2-40B4-BE49-F238E27FC236}">
                  <a16:creationId xmlns:a16="http://schemas.microsoft.com/office/drawing/2014/main" id="{15D09196-B338-4AB5-A71B-CFD5FFCA62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 name="Freeform 6">
              <a:extLst>
                <a:ext uri="{FF2B5EF4-FFF2-40B4-BE49-F238E27FC236}">
                  <a16:creationId xmlns:a16="http://schemas.microsoft.com/office/drawing/2014/main" id="{F50B4463-128A-4677-A285-C017E6C543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6" name="Freeform 7">
              <a:extLst>
                <a:ext uri="{FF2B5EF4-FFF2-40B4-BE49-F238E27FC236}">
                  <a16:creationId xmlns:a16="http://schemas.microsoft.com/office/drawing/2014/main" id="{1D9B95CD-F023-4DFA-9678-1E02713F74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8">
              <a:extLst>
                <a:ext uri="{FF2B5EF4-FFF2-40B4-BE49-F238E27FC236}">
                  <a16:creationId xmlns:a16="http://schemas.microsoft.com/office/drawing/2014/main" id="{1DDF47A8-BE7B-43F3-A500-F5A4656D83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9">
              <a:extLst>
                <a:ext uri="{FF2B5EF4-FFF2-40B4-BE49-F238E27FC236}">
                  <a16:creationId xmlns:a16="http://schemas.microsoft.com/office/drawing/2014/main" id="{2DD394DE-76FB-42F8-85F2-FD436F4232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0">
              <a:extLst>
                <a:ext uri="{FF2B5EF4-FFF2-40B4-BE49-F238E27FC236}">
                  <a16:creationId xmlns:a16="http://schemas.microsoft.com/office/drawing/2014/main" id="{B95F2EFB-87E6-4400-AAF3-7EB8B4F156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1">
              <a:extLst>
                <a:ext uri="{FF2B5EF4-FFF2-40B4-BE49-F238E27FC236}">
                  <a16:creationId xmlns:a16="http://schemas.microsoft.com/office/drawing/2014/main" id="{1D463476-2BC7-418C-9D6F-51444B11A7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2">
              <a:extLst>
                <a:ext uri="{FF2B5EF4-FFF2-40B4-BE49-F238E27FC236}">
                  <a16:creationId xmlns:a16="http://schemas.microsoft.com/office/drawing/2014/main" id="{24011122-2495-478A-81BF-ABBDEA1DA8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3">
              <a:extLst>
                <a:ext uri="{FF2B5EF4-FFF2-40B4-BE49-F238E27FC236}">
                  <a16:creationId xmlns:a16="http://schemas.microsoft.com/office/drawing/2014/main" id="{C79E87C5-E5B3-476B-B539-FC9CF4A33B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3" name="Freeform 14">
              <a:extLst>
                <a:ext uri="{FF2B5EF4-FFF2-40B4-BE49-F238E27FC236}">
                  <a16:creationId xmlns:a16="http://schemas.microsoft.com/office/drawing/2014/main" id="{956029CA-2B38-434D-9044-5FF3A1ECD1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4" name="Freeform 15">
              <a:extLst>
                <a:ext uri="{FF2B5EF4-FFF2-40B4-BE49-F238E27FC236}">
                  <a16:creationId xmlns:a16="http://schemas.microsoft.com/office/drawing/2014/main" id="{9514CFB6-E8DB-43DC-B1CD-9CC2D4B276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5" name="Freeform 16">
              <a:extLst>
                <a:ext uri="{FF2B5EF4-FFF2-40B4-BE49-F238E27FC236}">
                  <a16:creationId xmlns:a16="http://schemas.microsoft.com/office/drawing/2014/main" id="{BD8C1FC8-E550-45BE-9F30-822BAB3781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6" name="Freeform 17">
              <a:extLst>
                <a:ext uri="{FF2B5EF4-FFF2-40B4-BE49-F238E27FC236}">
                  <a16:creationId xmlns:a16="http://schemas.microsoft.com/office/drawing/2014/main" id="{D1646B5D-A7B7-41EC-9591-0E0C0F4F94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7" name="Freeform 18">
              <a:extLst>
                <a:ext uri="{FF2B5EF4-FFF2-40B4-BE49-F238E27FC236}">
                  <a16:creationId xmlns:a16="http://schemas.microsoft.com/office/drawing/2014/main" id="{E2118E93-481E-4843-987E-378187AA37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8" name="Freeform 19">
              <a:extLst>
                <a:ext uri="{FF2B5EF4-FFF2-40B4-BE49-F238E27FC236}">
                  <a16:creationId xmlns:a16="http://schemas.microsoft.com/office/drawing/2014/main" id="{77038464-F4E2-47EC-A87F-18469191E3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0">
              <a:extLst>
                <a:ext uri="{FF2B5EF4-FFF2-40B4-BE49-F238E27FC236}">
                  <a16:creationId xmlns:a16="http://schemas.microsoft.com/office/drawing/2014/main" id="{FB3BBEB1-E146-408F-95B7-EE2F269DE1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1">
              <a:extLst>
                <a:ext uri="{FF2B5EF4-FFF2-40B4-BE49-F238E27FC236}">
                  <a16:creationId xmlns:a16="http://schemas.microsoft.com/office/drawing/2014/main" id="{C765B285-56EC-47FC-B116-274EBBD61A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2">
              <a:extLst>
                <a:ext uri="{FF2B5EF4-FFF2-40B4-BE49-F238E27FC236}">
                  <a16:creationId xmlns:a16="http://schemas.microsoft.com/office/drawing/2014/main" id="{CB4A6191-6913-42EA-905E-8A174AE2C9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32" name="Freeform 23">
              <a:extLst>
                <a:ext uri="{FF2B5EF4-FFF2-40B4-BE49-F238E27FC236}">
                  <a16:creationId xmlns:a16="http://schemas.microsoft.com/office/drawing/2014/main" id="{8ADEEF92-F481-475A-845C-5E940F0D55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34" name="Freeform: Shape 33">
            <a:extLst>
              <a:ext uri="{FF2B5EF4-FFF2-40B4-BE49-F238E27FC236}">
                <a16:creationId xmlns:a16="http://schemas.microsoft.com/office/drawing/2014/main" id="{D9C506D7-84CB-4057-A44A-465313E785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31529">
            <a:off x="2173916" y="2448612"/>
            <a:ext cx="4418757" cy="4259609"/>
          </a:xfrm>
          <a:custGeom>
            <a:avLst/>
            <a:gdLst>
              <a:gd name="connsiteX0" fmla="*/ 404107 w 4507111"/>
              <a:gd name="connsiteY0" fmla="*/ 0 h 4344781"/>
              <a:gd name="connsiteX1" fmla="*/ 371857 w 4507111"/>
              <a:gd name="connsiteY1" fmla="*/ 117359 h 4344781"/>
              <a:gd name="connsiteX2" fmla="*/ 307833 w 4507111"/>
              <a:gd name="connsiteY2" fmla="*/ 632970 h 4344781"/>
              <a:gd name="connsiteX3" fmla="*/ 3569418 w 4507111"/>
              <a:gd name="connsiteY3" fmla="*/ 4141149 h 4344781"/>
              <a:gd name="connsiteX4" fmla="*/ 4440861 w 4507111"/>
              <a:gd name="connsiteY4" fmla="*/ 4332480 h 4344781"/>
              <a:gd name="connsiteX5" fmla="*/ 4507111 w 4507111"/>
              <a:gd name="connsiteY5" fmla="*/ 4341752 h 4344781"/>
              <a:gd name="connsiteX6" fmla="*/ 4296045 w 4507111"/>
              <a:gd name="connsiteY6" fmla="*/ 4344781 h 4344781"/>
              <a:gd name="connsiteX7" fmla="*/ 3749565 w 4507111"/>
              <a:gd name="connsiteY7" fmla="*/ 4321853 h 4344781"/>
              <a:gd name="connsiteX8" fmla="*/ 36764 w 4507111"/>
              <a:gd name="connsiteY8" fmla="*/ 1629794 h 4344781"/>
              <a:gd name="connsiteX9" fmla="*/ 300069 w 4507111"/>
              <a:gd name="connsiteY9" fmla="*/ 144750 h 4344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07111" h="4344781">
                <a:moveTo>
                  <a:pt x="404107" y="0"/>
                </a:moveTo>
                <a:lnTo>
                  <a:pt x="371857" y="117359"/>
                </a:lnTo>
                <a:cubicBezTo>
                  <a:pt x="333827" y="278567"/>
                  <a:pt x="311875" y="450459"/>
                  <a:pt x="307833" y="632970"/>
                </a:cubicBezTo>
                <a:cubicBezTo>
                  <a:pt x="264711" y="2579752"/>
                  <a:pt x="2253987" y="3769243"/>
                  <a:pt x="3569418" y="4141149"/>
                </a:cubicBezTo>
                <a:cubicBezTo>
                  <a:pt x="3816061" y="4210881"/>
                  <a:pt x="4114807" y="4279754"/>
                  <a:pt x="4440861" y="4332480"/>
                </a:cubicBezTo>
                <a:lnTo>
                  <a:pt x="4507111" y="4341752"/>
                </a:lnTo>
                <a:lnTo>
                  <a:pt x="4296045" y="4344781"/>
                </a:lnTo>
                <a:cubicBezTo>
                  <a:pt x="4097363" y="4343711"/>
                  <a:pt x="3912623" y="4335104"/>
                  <a:pt x="3749565" y="4321853"/>
                </a:cubicBezTo>
                <a:cubicBezTo>
                  <a:pt x="2445102" y="4215850"/>
                  <a:pt x="356405" y="3466499"/>
                  <a:pt x="36764" y="1629794"/>
                </a:cubicBezTo>
                <a:cubicBezTo>
                  <a:pt x="-63123" y="1055823"/>
                  <a:pt x="45741" y="555869"/>
                  <a:pt x="300069" y="144750"/>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6" name="Oval 32">
            <a:extLst>
              <a:ext uri="{FF2B5EF4-FFF2-40B4-BE49-F238E27FC236}">
                <a16:creationId xmlns:a16="http://schemas.microsoft.com/office/drawing/2014/main" id="{7842FC68-61FD-4700-8A22-BB8B071884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54579" y="691977"/>
            <a:ext cx="7761923" cy="5343064"/>
          </a:xfrm>
          <a:custGeom>
            <a:avLst/>
            <a:gdLst>
              <a:gd name="connsiteX0" fmla="*/ 0 w 6428838"/>
              <a:gd name="connsiteY0" fmla="*/ 2579031 h 5158062"/>
              <a:gd name="connsiteX1" fmla="*/ 3214419 w 6428838"/>
              <a:gd name="connsiteY1" fmla="*/ 0 h 5158062"/>
              <a:gd name="connsiteX2" fmla="*/ 6428838 w 6428838"/>
              <a:gd name="connsiteY2" fmla="*/ 2579031 h 5158062"/>
              <a:gd name="connsiteX3" fmla="*/ 3214419 w 6428838"/>
              <a:gd name="connsiteY3" fmla="*/ 5158062 h 5158062"/>
              <a:gd name="connsiteX4" fmla="*/ 0 w 6428838"/>
              <a:gd name="connsiteY4" fmla="*/ 2579031 h 5158062"/>
              <a:gd name="connsiteX0" fmla="*/ 3321 w 6432159"/>
              <a:gd name="connsiteY0" fmla="*/ 2647125 h 5226156"/>
              <a:gd name="connsiteX1" fmla="*/ 2789723 w 6432159"/>
              <a:gd name="connsiteY1" fmla="*/ 0 h 5226156"/>
              <a:gd name="connsiteX2" fmla="*/ 6432159 w 6432159"/>
              <a:gd name="connsiteY2" fmla="*/ 2647125 h 5226156"/>
              <a:gd name="connsiteX3" fmla="*/ 3217740 w 6432159"/>
              <a:gd name="connsiteY3" fmla="*/ 5226156 h 5226156"/>
              <a:gd name="connsiteX4" fmla="*/ 3321 w 6432159"/>
              <a:gd name="connsiteY4" fmla="*/ 2647125 h 5226156"/>
              <a:gd name="connsiteX0" fmla="*/ 1953 w 6566979"/>
              <a:gd name="connsiteY0" fmla="*/ 2695803 h 5226224"/>
              <a:gd name="connsiteX1" fmla="*/ 2924543 w 6566979"/>
              <a:gd name="connsiteY1" fmla="*/ 39 h 5226224"/>
              <a:gd name="connsiteX2" fmla="*/ 6566979 w 6566979"/>
              <a:gd name="connsiteY2" fmla="*/ 2647164 h 5226224"/>
              <a:gd name="connsiteX3" fmla="*/ 3352560 w 6566979"/>
              <a:gd name="connsiteY3" fmla="*/ 5226195 h 5226224"/>
              <a:gd name="connsiteX4" fmla="*/ 1953 w 6566979"/>
              <a:gd name="connsiteY4" fmla="*/ 2695803 h 5226224"/>
              <a:gd name="connsiteX0" fmla="*/ 8982 w 6574008"/>
              <a:gd name="connsiteY0" fmla="*/ 2695803 h 5226313"/>
              <a:gd name="connsiteX1" fmla="*/ 2931572 w 6574008"/>
              <a:gd name="connsiteY1" fmla="*/ 39 h 5226313"/>
              <a:gd name="connsiteX2" fmla="*/ 6574008 w 6574008"/>
              <a:gd name="connsiteY2" fmla="*/ 2647164 h 5226313"/>
              <a:gd name="connsiteX3" fmla="*/ 3359589 w 6574008"/>
              <a:gd name="connsiteY3" fmla="*/ 5226195 h 5226313"/>
              <a:gd name="connsiteX4" fmla="*/ 8982 w 6574008"/>
              <a:gd name="connsiteY4" fmla="*/ 2695803 h 5226313"/>
              <a:gd name="connsiteX0" fmla="*/ 11929 w 6576955"/>
              <a:gd name="connsiteY0" fmla="*/ 2695953 h 5226463"/>
              <a:gd name="connsiteX1" fmla="*/ 2934519 w 6576955"/>
              <a:gd name="connsiteY1" fmla="*/ 189 h 5226463"/>
              <a:gd name="connsiteX2" fmla="*/ 6576955 w 6576955"/>
              <a:gd name="connsiteY2" fmla="*/ 2647314 h 5226463"/>
              <a:gd name="connsiteX3" fmla="*/ 3362536 w 6576955"/>
              <a:gd name="connsiteY3" fmla="*/ 5226345 h 5226463"/>
              <a:gd name="connsiteX4" fmla="*/ 11929 w 6576955"/>
              <a:gd name="connsiteY4" fmla="*/ 2695953 h 5226463"/>
              <a:gd name="connsiteX0" fmla="*/ 9262 w 6963394"/>
              <a:gd name="connsiteY0" fmla="*/ 2705797 h 5247356"/>
              <a:gd name="connsiteX1" fmla="*/ 2931852 w 6963394"/>
              <a:gd name="connsiteY1" fmla="*/ 10033 h 5247356"/>
              <a:gd name="connsiteX2" fmla="*/ 6963394 w 6963394"/>
              <a:gd name="connsiteY2" fmla="*/ 3318639 h 5247356"/>
              <a:gd name="connsiteX3" fmla="*/ 3359869 w 6963394"/>
              <a:gd name="connsiteY3" fmla="*/ 5236189 h 5247356"/>
              <a:gd name="connsiteX4" fmla="*/ 9262 w 6963394"/>
              <a:gd name="connsiteY4" fmla="*/ 2705797 h 5247356"/>
              <a:gd name="connsiteX0" fmla="*/ 9262 w 6963394"/>
              <a:gd name="connsiteY0" fmla="*/ 2705797 h 5247356"/>
              <a:gd name="connsiteX1" fmla="*/ 2931852 w 6963394"/>
              <a:gd name="connsiteY1" fmla="*/ 10033 h 5247356"/>
              <a:gd name="connsiteX2" fmla="*/ 6963394 w 6963394"/>
              <a:gd name="connsiteY2" fmla="*/ 3318639 h 5247356"/>
              <a:gd name="connsiteX3" fmla="*/ 3359869 w 6963394"/>
              <a:gd name="connsiteY3" fmla="*/ 5236189 h 5247356"/>
              <a:gd name="connsiteX4" fmla="*/ 9262 w 6963394"/>
              <a:gd name="connsiteY4" fmla="*/ 2705797 h 5247356"/>
              <a:gd name="connsiteX0" fmla="*/ 9262 w 6963394"/>
              <a:gd name="connsiteY0" fmla="*/ 2705797 h 5292159"/>
              <a:gd name="connsiteX1" fmla="*/ 2931852 w 6963394"/>
              <a:gd name="connsiteY1" fmla="*/ 10033 h 5292159"/>
              <a:gd name="connsiteX2" fmla="*/ 6963394 w 6963394"/>
              <a:gd name="connsiteY2" fmla="*/ 3318639 h 5292159"/>
              <a:gd name="connsiteX3" fmla="*/ 3359869 w 6963394"/>
              <a:gd name="connsiteY3" fmla="*/ 5236189 h 5292159"/>
              <a:gd name="connsiteX4" fmla="*/ 9262 w 6963394"/>
              <a:gd name="connsiteY4" fmla="*/ 2705797 h 5292159"/>
              <a:gd name="connsiteX0" fmla="*/ 9262 w 6963394"/>
              <a:gd name="connsiteY0" fmla="*/ 2705797 h 5259961"/>
              <a:gd name="connsiteX1" fmla="*/ 2931852 w 6963394"/>
              <a:gd name="connsiteY1" fmla="*/ 10033 h 5259961"/>
              <a:gd name="connsiteX2" fmla="*/ 6963394 w 6963394"/>
              <a:gd name="connsiteY2" fmla="*/ 3318639 h 5259961"/>
              <a:gd name="connsiteX3" fmla="*/ 3359869 w 6963394"/>
              <a:gd name="connsiteY3" fmla="*/ 5236189 h 5259961"/>
              <a:gd name="connsiteX4" fmla="*/ 9262 w 6963394"/>
              <a:gd name="connsiteY4" fmla="*/ 2705797 h 5259961"/>
              <a:gd name="connsiteX0" fmla="*/ 9557 w 7352795"/>
              <a:gd name="connsiteY0" fmla="*/ 2707501 h 5252013"/>
              <a:gd name="connsiteX1" fmla="*/ 2932147 w 7352795"/>
              <a:gd name="connsiteY1" fmla="*/ 11737 h 5252013"/>
              <a:gd name="connsiteX2" fmla="*/ 7352795 w 7352795"/>
              <a:gd name="connsiteY2" fmla="*/ 3378709 h 5252013"/>
              <a:gd name="connsiteX3" fmla="*/ 3360164 w 7352795"/>
              <a:gd name="connsiteY3" fmla="*/ 5237893 h 5252013"/>
              <a:gd name="connsiteX4" fmla="*/ 9557 w 7352795"/>
              <a:gd name="connsiteY4" fmla="*/ 2707501 h 5252013"/>
              <a:gd name="connsiteX0" fmla="*/ 8078 w 7789061"/>
              <a:gd name="connsiteY0" fmla="*/ 2744796 h 5249051"/>
              <a:gd name="connsiteX1" fmla="*/ 3368413 w 7789061"/>
              <a:gd name="connsiteY1" fmla="*/ 10121 h 5249051"/>
              <a:gd name="connsiteX2" fmla="*/ 7789061 w 7789061"/>
              <a:gd name="connsiteY2" fmla="*/ 3377093 h 5249051"/>
              <a:gd name="connsiteX3" fmla="*/ 3796430 w 7789061"/>
              <a:gd name="connsiteY3" fmla="*/ 5236277 h 5249051"/>
              <a:gd name="connsiteX4" fmla="*/ 8078 w 7789061"/>
              <a:gd name="connsiteY4" fmla="*/ 2744796 h 5249051"/>
              <a:gd name="connsiteX0" fmla="*/ 8078 w 7789061"/>
              <a:gd name="connsiteY0" fmla="*/ 2744796 h 5271741"/>
              <a:gd name="connsiteX1" fmla="*/ 3368413 w 7789061"/>
              <a:gd name="connsiteY1" fmla="*/ 10121 h 5271741"/>
              <a:gd name="connsiteX2" fmla="*/ 7789061 w 7789061"/>
              <a:gd name="connsiteY2" fmla="*/ 3377093 h 5271741"/>
              <a:gd name="connsiteX3" fmla="*/ 3796430 w 7789061"/>
              <a:gd name="connsiteY3" fmla="*/ 5236277 h 5271741"/>
              <a:gd name="connsiteX4" fmla="*/ 8078 w 7789061"/>
              <a:gd name="connsiteY4" fmla="*/ 2744796 h 5271741"/>
              <a:gd name="connsiteX0" fmla="*/ 1055 w 7782038"/>
              <a:gd name="connsiteY0" fmla="*/ 2738806 h 5438018"/>
              <a:gd name="connsiteX1" fmla="*/ 3361390 w 7782038"/>
              <a:gd name="connsiteY1" fmla="*/ 4131 h 5438018"/>
              <a:gd name="connsiteX2" fmla="*/ 7782038 w 7782038"/>
              <a:gd name="connsiteY2" fmla="*/ 3371103 h 5438018"/>
              <a:gd name="connsiteX3" fmla="*/ 3692130 w 7782038"/>
              <a:gd name="connsiteY3" fmla="*/ 5415113 h 5438018"/>
              <a:gd name="connsiteX4" fmla="*/ 1055 w 7782038"/>
              <a:gd name="connsiteY4" fmla="*/ 2738806 h 5438018"/>
              <a:gd name="connsiteX0" fmla="*/ 28883 w 7809866"/>
              <a:gd name="connsiteY0" fmla="*/ 2742147 h 5441359"/>
              <a:gd name="connsiteX1" fmla="*/ 3389218 w 7809866"/>
              <a:gd name="connsiteY1" fmla="*/ 7472 h 5441359"/>
              <a:gd name="connsiteX2" fmla="*/ 7809866 w 7809866"/>
              <a:gd name="connsiteY2" fmla="*/ 3374444 h 5441359"/>
              <a:gd name="connsiteX3" fmla="*/ 3719958 w 7809866"/>
              <a:gd name="connsiteY3" fmla="*/ 5418454 h 5441359"/>
              <a:gd name="connsiteX4" fmla="*/ 28883 w 7809866"/>
              <a:gd name="connsiteY4" fmla="*/ 2742147 h 5441359"/>
              <a:gd name="connsiteX0" fmla="*/ 36549 w 7817532"/>
              <a:gd name="connsiteY0" fmla="*/ 2751085 h 5450297"/>
              <a:gd name="connsiteX1" fmla="*/ 3396884 w 7817532"/>
              <a:gd name="connsiteY1" fmla="*/ 16410 h 5450297"/>
              <a:gd name="connsiteX2" fmla="*/ 7817532 w 7817532"/>
              <a:gd name="connsiteY2" fmla="*/ 3383382 h 5450297"/>
              <a:gd name="connsiteX3" fmla="*/ 3727624 w 7817532"/>
              <a:gd name="connsiteY3" fmla="*/ 5427392 h 5450297"/>
              <a:gd name="connsiteX4" fmla="*/ 36549 w 7817532"/>
              <a:gd name="connsiteY4" fmla="*/ 2751085 h 54502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532" h="5450297">
                <a:moveTo>
                  <a:pt x="36549" y="2751085"/>
                </a:moveTo>
                <a:cubicBezTo>
                  <a:pt x="-281221" y="925127"/>
                  <a:pt x="1526121" y="-147339"/>
                  <a:pt x="3396884" y="16410"/>
                </a:cubicBezTo>
                <a:cubicBezTo>
                  <a:pt x="5267647" y="180159"/>
                  <a:pt x="7817532" y="1453184"/>
                  <a:pt x="7817532" y="3383382"/>
                </a:cubicBezTo>
                <a:cubicBezTo>
                  <a:pt x="7700800" y="5342763"/>
                  <a:pt x="5024455" y="5532775"/>
                  <a:pt x="3727624" y="5427392"/>
                </a:cubicBezTo>
                <a:cubicBezTo>
                  <a:pt x="2430794" y="5322009"/>
                  <a:pt x="354319" y="4577043"/>
                  <a:pt x="36549" y="2751085"/>
                </a:cubicBezTo>
                <a:close/>
              </a:path>
            </a:pathLst>
          </a:custGeom>
          <a:ln w="152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80081FE-3187-4184-98D0-CDC8A7E59A97}"/>
              </a:ext>
            </a:extLst>
          </p:cNvPr>
          <p:cNvSpPr>
            <a:spLocks noGrp="1"/>
          </p:cNvSpPr>
          <p:nvPr>
            <p:ph type="ctrTitle"/>
          </p:nvPr>
        </p:nvSpPr>
        <p:spPr>
          <a:xfrm>
            <a:off x="2616277" y="2061838"/>
            <a:ext cx="6959446" cy="1662475"/>
          </a:xfrm>
        </p:spPr>
        <p:txBody>
          <a:bodyPr>
            <a:normAutofit/>
          </a:bodyPr>
          <a:lstStyle/>
          <a:p>
            <a:r>
              <a:rPr lang="en-US" sz="4800" dirty="0"/>
              <a:t>MBSE Driven </a:t>
            </a:r>
            <a:r>
              <a:rPr lang="en-US" sz="4800" dirty="0" err="1"/>
              <a:t>IoT</a:t>
            </a:r>
            <a:r>
              <a:rPr lang="en-US" sz="4800" dirty="0"/>
              <a:t> For Smart Cities</a:t>
            </a:r>
          </a:p>
        </p:txBody>
      </p:sp>
      <p:sp>
        <p:nvSpPr>
          <p:cNvPr id="3" name="Subtitle 2">
            <a:extLst>
              <a:ext uri="{FF2B5EF4-FFF2-40B4-BE49-F238E27FC236}">
                <a16:creationId xmlns:a16="http://schemas.microsoft.com/office/drawing/2014/main" id="{F8B0D1D1-624A-4AF5-B57E-100CDFEEA580}"/>
              </a:ext>
            </a:extLst>
          </p:cNvPr>
          <p:cNvSpPr>
            <a:spLocks noGrp="1"/>
          </p:cNvSpPr>
          <p:nvPr>
            <p:ph type="subTitle" idx="1"/>
          </p:nvPr>
        </p:nvSpPr>
        <p:spPr>
          <a:xfrm>
            <a:off x="3388938" y="3783690"/>
            <a:ext cx="5414125" cy="1196717"/>
          </a:xfrm>
        </p:spPr>
        <p:txBody>
          <a:bodyPr>
            <a:normAutofit/>
          </a:bodyPr>
          <a:lstStyle/>
          <a:p>
            <a:r>
              <a:rPr lang="en-US" sz="2000" dirty="0"/>
              <a:t>Matthew Whitesides</a:t>
            </a:r>
          </a:p>
          <a:p>
            <a:r>
              <a:rPr lang="en-US" sz="1400" dirty="0"/>
              <a:t>CS6102: Model Based Systems Engineering</a:t>
            </a:r>
          </a:p>
        </p:txBody>
      </p:sp>
    </p:spTree>
    <p:extLst>
      <p:ext uri="{BB962C8B-B14F-4D97-AF65-F5344CB8AC3E}">
        <p14:creationId xmlns:p14="http://schemas.microsoft.com/office/powerpoint/2010/main" val="16306465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MBSE Approach:</a:t>
            </a:r>
            <a:br>
              <a:rPr lang="en-US" dirty="0"/>
            </a:br>
            <a:r>
              <a:rPr lang="en-US" dirty="0"/>
              <a:t>Systems View</a:t>
            </a:r>
          </a:p>
        </p:txBody>
      </p:sp>
      <p:pic>
        <p:nvPicPr>
          <p:cNvPr id="4" name="Picture 3"/>
          <p:cNvPicPr>
            <a:picLocks noChangeAspect="1"/>
          </p:cNvPicPr>
          <p:nvPr/>
        </p:nvPicPr>
        <p:blipFill>
          <a:blip r:embed="rId2"/>
          <a:stretch>
            <a:fillRect/>
          </a:stretch>
        </p:blipFill>
        <p:spPr>
          <a:xfrm>
            <a:off x="4810713" y="1515802"/>
            <a:ext cx="6921856" cy="3721291"/>
          </a:xfrm>
          <a:prstGeom prst="rect">
            <a:avLst/>
          </a:prstGeom>
        </p:spPr>
      </p:pic>
    </p:spTree>
    <p:extLst>
      <p:ext uri="{BB962C8B-B14F-4D97-AF65-F5344CB8AC3E}">
        <p14:creationId xmlns:p14="http://schemas.microsoft.com/office/powerpoint/2010/main" val="14320790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idx="1"/>
          </p:nvPr>
        </p:nvSpPr>
        <p:spPr/>
        <p:txBody>
          <a:bodyPr/>
          <a:lstStyle/>
          <a:p>
            <a:r>
              <a:rPr lang="en-US" dirty="0"/>
              <a:t>Questions?</a:t>
            </a:r>
          </a:p>
          <a:p>
            <a:r>
              <a:rPr lang="en-US" dirty="0"/>
              <a:t>References:</a:t>
            </a:r>
          </a:p>
          <a:p>
            <a:pPr lvl="1"/>
            <a:r>
              <a:rPr lang="en-US" dirty="0"/>
              <a:t>Matthew </a:t>
            </a:r>
            <a:r>
              <a:rPr lang="en-US" dirty="0" err="1"/>
              <a:t>Hause</a:t>
            </a:r>
            <a:r>
              <a:rPr lang="en-US" dirty="0"/>
              <a:t> and James </a:t>
            </a:r>
            <a:r>
              <a:rPr lang="en-US" dirty="0" err="1"/>
              <a:t>Hummell.Making</a:t>
            </a:r>
            <a:r>
              <a:rPr lang="en-US" dirty="0"/>
              <a:t> Smart Cities Smarter – MBSE Driven </a:t>
            </a:r>
            <a:r>
              <a:rPr lang="en-US" dirty="0" err="1"/>
              <a:t>IoT</a:t>
            </a:r>
            <a:r>
              <a:rPr lang="en-US" dirty="0"/>
              <a:t>. 26th Annual IN-COSE International Symposium (IS 2016) Edinburgh, Scotland, UK, 18 July 2016.</a:t>
            </a:r>
          </a:p>
        </p:txBody>
      </p:sp>
    </p:spTree>
    <p:extLst>
      <p:ext uri="{BB962C8B-B14F-4D97-AF65-F5344CB8AC3E}">
        <p14:creationId xmlns:p14="http://schemas.microsoft.com/office/powerpoint/2010/main" val="38994820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0F08744-9D7B-4693-B8D6-2A5210AE96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32">
            <a:extLst>
              <a:ext uri="{FF2B5EF4-FFF2-40B4-BE49-F238E27FC236}">
                <a16:creationId xmlns:a16="http://schemas.microsoft.com/office/drawing/2014/main" id="{5B2E630F-F386-44FA-B1A1-C10A9BF434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336127">
            <a:off x="296272" y="1026251"/>
            <a:ext cx="7298578" cy="5088488"/>
          </a:xfrm>
          <a:custGeom>
            <a:avLst/>
            <a:gdLst>
              <a:gd name="connsiteX0" fmla="*/ 0 w 6428838"/>
              <a:gd name="connsiteY0" fmla="*/ 2579031 h 5158062"/>
              <a:gd name="connsiteX1" fmla="*/ 3214419 w 6428838"/>
              <a:gd name="connsiteY1" fmla="*/ 0 h 5158062"/>
              <a:gd name="connsiteX2" fmla="*/ 6428838 w 6428838"/>
              <a:gd name="connsiteY2" fmla="*/ 2579031 h 5158062"/>
              <a:gd name="connsiteX3" fmla="*/ 3214419 w 6428838"/>
              <a:gd name="connsiteY3" fmla="*/ 5158062 h 5158062"/>
              <a:gd name="connsiteX4" fmla="*/ 0 w 6428838"/>
              <a:gd name="connsiteY4" fmla="*/ 2579031 h 5158062"/>
              <a:gd name="connsiteX0" fmla="*/ 3321 w 6432159"/>
              <a:gd name="connsiteY0" fmla="*/ 2647125 h 5226156"/>
              <a:gd name="connsiteX1" fmla="*/ 2789723 w 6432159"/>
              <a:gd name="connsiteY1" fmla="*/ 0 h 5226156"/>
              <a:gd name="connsiteX2" fmla="*/ 6432159 w 6432159"/>
              <a:gd name="connsiteY2" fmla="*/ 2647125 h 5226156"/>
              <a:gd name="connsiteX3" fmla="*/ 3217740 w 6432159"/>
              <a:gd name="connsiteY3" fmla="*/ 5226156 h 5226156"/>
              <a:gd name="connsiteX4" fmla="*/ 3321 w 6432159"/>
              <a:gd name="connsiteY4" fmla="*/ 2647125 h 5226156"/>
              <a:gd name="connsiteX0" fmla="*/ 1953 w 6566979"/>
              <a:gd name="connsiteY0" fmla="*/ 2695803 h 5226224"/>
              <a:gd name="connsiteX1" fmla="*/ 2924543 w 6566979"/>
              <a:gd name="connsiteY1" fmla="*/ 39 h 5226224"/>
              <a:gd name="connsiteX2" fmla="*/ 6566979 w 6566979"/>
              <a:gd name="connsiteY2" fmla="*/ 2647164 h 5226224"/>
              <a:gd name="connsiteX3" fmla="*/ 3352560 w 6566979"/>
              <a:gd name="connsiteY3" fmla="*/ 5226195 h 5226224"/>
              <a:gd name="connsiteX4" fmla="*/ 1953 w 6566979"/>
              <a:gd name="connsiteY4" fmla="*/ 2695803 h 5226224"/>
              <a:gd name="connsiteX0" fmla="*/ 8982 w 6574008"/>
              <a:gd name="connsiteY0" fmla="*/ 2695803 h 5226313"/>
              <a:gd name="connsiteX1" fmla="*/ 2931572 w 6574008"/>
              <a:gd name="connsiteY1" fmla="*/ 39 h 5226313"/>
              <a:gd name="connsiteX2" fmla="*/ 6574008 w 6574008"/>
              <a:gd name="connsiteY2" fmla="*/ 2647164 h 5226313"/>
              <a:gd name="connsiteX3" fmla="*/ 3359589 w 6574008"/>
              <a:gd name="connsiteY3" fmla="*/ 5226195 h 5226313"/>
              <a:gd name="connsiteX4" fmla="*/ 8982 w 6574008"/>
              <a:gd name="connsiteY4" fmla="*/ 2695803 h 5226313"/>
              <a:gd name="connsiteX0" fmla="*/ 11929 w 6576955"/>
              <a:gd name="connsiteY0" fmla="*/ 2695953 h 5226463"/>
              <a:gd name="connsiteX1" fmla="*/ 2934519 w 6576955"/>
              <a:gd name="connsiteY1" fmla="*/ 189 h 5226463"/>
              <a:gd name="connsiteX2" fmla="*/ 6576955 w 6576955"/>
              <a:gd name="connsiteY2" fmla="*/ 2647314 h 5226463"/>
              <a:gd name="connsiteX3" fmla="*/ 3362536 w 6576955"/>
              <a:gd name="connsiteY3" fmla="*/ 5226345 h 5226463"/>
              <a:gd name="connsiteX4" fmla="*/ 11929 w 6576955"/>
              <a:gd name="connsiteY4" fmla="*/ 2695953 h 5226463"/>
              <a:gd name="connsiteX0" fmla="*/ 9262 w 6963394"/>
              <a:gd name="connsiteY0" fmla="*/ 2705797 h 5247356"/>
              <a:gd name="connsiteX1" fmla="*/ 2931852 w 6963394"/>
              <a:gd name="connsiteY1" fmla="*/ 10033 h 5247356"/>
              <a:gd name="connsiteX2" fmla="*/ 6963394 w 6963394"/>
              <a:gd name="connsiteY2" fmla="*/ 3318639 h 5247356"/>
              <a:gd name="connsiteX3" fmla="*/ 3359869 w 6963394"/>
              <a:gd name="connsiteY3" fmla="*/ 5236189 h 5247356"/>
              <a:gd name="connsiteX4" fmla="*/ 9262 w 6963394"/>
              <a:gd name="connsiteY4" fmla="*/ 2705797 h 5247356"/>
              <a:gd name="connsiteX0" fmla="*/ 9262 w 6963394"/>
              <a:gd name="connsiteY0" fmla="*/ 2705797 h 5247356"/>
              <a:gd name="connsiteX1" fmla="*/ 2931852 w 6963394"/>
              <a:gd name="connsiteY1" fmla="*/ 10033 h 5247356"/>
              <a:gd name="connsiteX2" fmla="*/ 6963394 w 6963394"/>
              <a:gd name="connsiteY2" fmla="*/ 3318639 h 5247356"/>
              <a:gd name="connsiteX3" fmla="*/ 3359869 w 6963394"/>
              <a:gd name="connsiteY3" fmla="*/ 5236189 h 5247356"/>
              <a:gd name="connsiteX4" fmla="*/ 9262 w 6963394"/>
              <a:gd name="connsiteY4" fmla="*/ 2705797 h 5247356"/>
              <a:gd name="connsiteX0" fmla="*/ 9262 w 6963394"/>
              <a:gd name="connsiteY0" fmla="*/ 2705797 h 5292159"/>
              <a:gd name="connsiteX1" fmla="*/ 2931852 w 6963394"/>
              <a:gd name="connsiteY1" fmla="*/ 10033 h 5292159"/>
              <a:gd name="connsiteX2" fmla="*/ 6963394 w 6963394"/>
              <a:gd name="connsiteY2" fmla="*/ 3318639 h 5292159"/>
              <a:gd name="connsiteX3" fmla="*/ 3359869 w 6963394"/>
              <a:gd name="connsiteY3" fmla="*/ 5236189 h 5292159"/>
              <a:gd name="connsiteX4" fmla="*/ 9262 w 6963394"/>
              <a:gd name="connsiteY4" fmla="*/ 2705797 h 5292159"/>
              <a:gd name="connsiteX0" fmla="*/ 9262 w 6963394"/>
              <a:gd name="connsiteY0" fmla="*/ 2705797 h 5259961"/>
              <a:gd name="connsiteX1" fmla="*/ 2931852 w 6963394"/>
              <a:gd name="connsiteY1" fmla="*/ 10033 h 5259961"/>
              <a:gd name="connsiteX2" fmla="*/ 6963394 w 6963394"/>
              <a:gd name="connsiteY2" fmla="*/ 3318639 h 5259961"/>
              <a:gd name="connsiteX3" fmla="*/ 3359869 w 6963394"/>
              <a:gd name="connsiteY3" fmla="*/ 5236189 h 5259961"/>
              <a:gd name="connsiteX4" fmla="*/ 9262 w 6963394"/>
              <a:gd name="connsiteY4" fmla="*/ 2705797 h 5259961"/>
              <a:gd name="connsiteX0" fmla="*/ 9557 w 7352795"/>
              <a:gd name="connsiteY0" fmla="*/ 2707501 h 5252013"/>
              <a:gd name="connsiteX1" fmla="*/ 2932147 w 7352795"/>
              <a:gd name="connsiteY1" fmla="*/ 11737 h 5252013"/>
              <a:gd name="connsiteX2" fmla="*/ 7352795 w 7352795"/>
              <a:gd name="connsiteY2" fmla="*/ 3378709 h 5252013"/>
              <a:gd name="connsiteX3" fmla="*/ 3360164 w 7352795"/>
              <a:gd name="connsiteY3" fmla="*/ 5237893 h 5252013"/>
              <a:gd name="connsiteX4" fmla="*/ 9557 w 7352795"/>
              <a:gd name="connsiteY4" fmla="*/ 2707501 h 5252013"/>
              <a:gd name="connsiteX0" fmla="*/ 8078 w 7789061"/>
              <a:gd name="connsiteY0" fmla="*/ 2744796 h 5249051"/>
              <a:gd name="connsiteX1" fmla="*/ 3368413 w 7789061"/>
              <a:gd name="connsiteY1" fmla="*/ 10121 h 5249051"/>
              <a:gd name="connsiteX2" fmla="*/ 7789061 w 7789061"/>
              <a:gd name="connsiteY2" fmla="*/ 3377093 h 5249051"/>
              <a:gd name="connsiteX3" fmla="*/ 3796430 w 7789061"/>
              <a:gd name="connsiteY3" fmla="*/ 5236277 h 5249051"/>
              <a:gd name="connsiteX4" fmla="*/ 8078 w 7789061"/>
              <a:gd name="connsiteY4" fmla="*/ 2744796 h 5249051"/>
              <a:gd name="connsiteX0" fmla="*/ 8078 w 7789061"/>
              <a:gd name="connsiteY0" fmla="*/ 2744796 h 5271741"/>
              <a:gd name="connsiteX1" fmla="*/ 3368413 w 7789061"/>
              <a:gd name="connsiteY1" fmla="*/ 10121 h 5271741"/>
              <a:gd name="connsiteX2" fmla="*/ 7789061 w 7789061"/>
              <a:gd name="connsiteY2" fmla="*/ 3377093 h 5271741"/>
              <a:gd name="connsiteX3" fmla="*/ 3796430 w 7789061"/>
              <a:gd name="connsiteY3" fmla="*/ 5236277 h 5271741"/>
              <a:gd name="connsiteX4" fmla="*/ 8078 w 7789061"/>
              <a:gd name="connsiteY4" fmla="*/ 2744796 h 5271741"/>
              <a:gd name="connsiteX0" fmla="*/ 1055 w 7782038"/>
              <a:gd name="connsiteY0" fmla="*/ 2738806 h 5438018"/>
              <a:gd name="connsiteX1" fmla="*/ 3361390 w 7782038"/>
              <a:gd name="connsiteY1" fmla="*/ 4131 h 5438018"/>
              <a:gd name="connsiteX2" fmla="*/ 7782038 w 7782038"/>
              <a:gd name="connsiteY2" fmla="*/ 3371103 h 5438018"/>
              <a:gd name="connsiteX3" fmla="*/ 3692130 w 7782038"/>
              <a:gd name="connsiteY3" fmla="*/ 5415113 h 5438018"/>
              <a:gd name="connsiteX4" fmla="*/ 1055 w 7782038"/>
              <a:gd name="connsiteY4" fmla="*/ 2738806 h 5438018"/>
              <a:gd name="connsiteX0" fmla="*/ 28883 w 7809866"/>
              <a:gd name="connsiteY0" fmla="*/ 2742147 h 5441359"/>
              <a:gd name="connsiteX1" fmla="*/ 3389218 w 7809866"/>
              <a:gd name="connsiteY1" fmla="*/ 7472 h 5441359"/>
              <a:gd name="connsiteX2" fmla="*/ 7809866 w 7809866"/>
              <a:gd name="connsiteY2" fmla="*/ 3374444 h 5441359"/>
              <a:gd name="connsiteX3" fmla="*/ 3719958 w 7809866"/>
              <a:gd name="connsiteY3" fmla="*/ 5418454 h 5441359"/>
              <a:gd name="connsiteX4" fmla="*/ 28883 w 7809866"/>
              <a:gd name="connsiteY4" fmla="*/ 2742147 h 5441359"/>
              <a:gd name="connsiteX0" fmla="*/ 36549 w 7817532"/>
              <a:gd name="connsiteY0" fmla="*/ 2751085 h 5450297"/>
              <a:gd name="connsiteX1" fmla="*/ 3396884 w 7817532"/>
              <a:gd name="connsiteY1" fmla="*/ 16410 h 5450297"/>
              <a:gd name="connsiteX2" fmla="*/ 7817532 w 7817532"/>
              <a:gd name="connsiteY2" fmla="*/ 3383382 h 5450297"/>
              <a:gd name="connsiteX3" fmla="*/ 3727624 w 7817532"/>
              <a:gd name="connsiteY3" fmla="*/ 5427392 h 5450297"/>
              <a:gd name="connsiteX4" fmla="*/ 36549 w 7817532"/>
              <a:gd name="connsiteY4" fmla="*/ 2751085 h 54502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532" h="5450297">
                <a:moveTo>
                  <a:pt x="36549" y="2751085"/>
                </a:moveTo>
                <a:cubicBezTo>
                  <a:pt x="-281221" y="925127"/>
                  <a:pt x="1526121" y="-147339"/>
                  <a:pt x="3396884" y="16410"/>
                </a:cubicBezTo>
                <a:cubicBezTo>
                  <a:pt x="5267647" y="180159"/>
                  <a:pt x="7817532" y="1453184"/>
                  <a:pt x="7817532" y="3383382"/>
                </a:cubicBezTo>
                <a:cubicBezTo>
                  <a:pt x="7700800" y="5342763"/>
                  <a:pt x="5024455" y="5532775"/>
                  <a:pt x="3727624" y="5427392"/>
                </a:cubicBezTo>
                <a:cubicBezTo>
                  <a:pt x="2430794" y="5322009"/>
                  <a:pt x="354319" y="4577043"/>
                  <a:pt x="36549" y="2751085"/>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2" name="Freeform: Shape 11">
            <a:extLst>
              <a:ext uri="{FF2B5EF4-FFF2-40B4-BE49-F238E27FC236}">
                <a16:creationId xmlns:a16="http://schemas.microsoft.com/office/drawing/2014/main" id="{73567C09-8B4D-49A6-A711-C44C5807D8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3554541" y="-619573"/>
            <a:ext cx="9016699" cy="8033868"/>
          </a:xfrm>
          <a:custGeom>
            <a:avLst/>
            <a:gdLst>
              <a:gd name="connsiteX0" fmla="*/ 6078066 w 9016699"/>
              <a:gd name="connsiteY0" fmla="*/ 782055 h 8033868"/>
              <a:gd name="connsiteX1" fmla="*/ 8705208 w 9016699"/>
              <a:gd name="connsiteY1" fmla="*/ 3409197 h 8033868"/>
              <a:gd name="connsiteX2" fmla="*/ 8793057 w 9016699"/>
              <a:gd name="connsiteY2" fmla="*/ 3617452 h 8033868"/>
              <a:gd name="connsiteX3" fmla="*/ 9016699 w 9016699"/>
              <a:gd name="connsiteY3" fmla="*/ 4793120 h 8033868"/>
              <a:gd name="connsiteX4" fmla="*/ 8960084 w 9016699"/>
              <a:gd name="connsiteY4" fmla="*/ 5272709 h 8033868"/>
              <a:gd name="connsiteX5" fmla="*/ 8920563 w 9016699"/>
              <a:gd name="connsiteY5" fmla="*/ 5444162 h 8033868"/>
              <a:gd name="connsiteX6" fmla="*/ 6620466 w 9016699"/>
              <a:gd name="connsiteY6" fmla="*/ 7744259 h 8033868"/>
              <a:gd name="connsiteX7" fmla="*/ 6480006 w 9016699"/>
              <a:gd name="connsiteY7" fmla="*/ 7795347 h 8033868"/>
              <a:gd name="connsiteX8" fmla="*/ 4389696 w 9016699"/>
              <a:gd name="connsiteY8" fmla="*/ 7987178 h 8033868"/>
              <a:gd name="connsiteX9" fmla="*/ 3086984 w 9016699"/>
              <a:gd name="connsiteY9" fmla="*/ 7466023 h 8033868"/>
              <a:gd name="connsiteX10" fmla="*/ 3024300 w 9016699"/>
              <a:gd name="connsiteY10" fmla="*/ 7426965 h 8033868"/>
              <a:gd name="connsiteX11" fmla="*/ 519567 w 9016699"/>
              <a:gd name="connsiteY11" fmla="*/ 4922232 h 8033868"/>
              <a:gd name="connsiteX12" fmla="*/ 419495 w 9016699"/>
              <a:gd name="connsiteY12" fmla="*/ 4733719 h 8033868"/>
              <a:gd name="connsiteX13" fmla="*/ 3514 w 9016699"/>
              <a:gd name="connsiteY13" fmla="*/ 3245168 h 8033868"/>
              <a:gd name="connsiteX14" fmla="*/ 4193329 w 9016699"/>
              <a:gd name="connsiteY14" fmla="*/ 36108 h 8033868"/>
              <a:gd name="connsiteX15" fmla="*/ 5977677 w 9016699"/>
              <a:gd name="connsiteY15" fmla="*/ 722908 h 80338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9016699" h="8033868">
                <a:moveTo>
                  <a:pt x="6078066" y="782055"/>
                </a:moveTo>
                <a:lnTo>
                  <a:pt x="8705208" y="3409197"/>
                </a:lnTo>
                <a:lnTo>
                  <a:pt x="8793057" y="3617452"/>
                </a:lnTo>
                <a:cubicBezTo>
                  <a:pt x="8935615" y="3988374"/>
                  <a:pt x="9016699" y="4381324"/>
                  <a:pt x="9016699" y="4793120"/>
                </a:cubicBezTo>
                <a:cubicBezTo>
                  <a:pt x="9008675" y="4960329"/>
                  <a:pt x="8989449" y="5120121"/>
                  <a:pt x="8960084" y="5272709"/>
                </a:cubicBezTo>
                <a:lnTo>
                  <a:pt x="8920563" y="5444162"/>
                </a:lnTo>
                <a:lnTo>
                  <a:pt x="6620466" y="7744259"/>
                </a:lnTo>
                <a:lnTo>
                  <a:pt x="6480006" y="7795347"/>
                </a:lnTo>
                <a:cubicBezTo>
                  <a:pt x="5726471" y="8035167"/>
                  <a:pt x="4953020" y="8083925"/>
                  <a:pt x="4389696" y="7987178"/>
                </a:cubicBezTo>
                <a:cubicBezTo>
                  <a:pt x="4014146" y="7922680"/>
                  <a:pt x="3559510" y="7740111"/>
                  <a:pt x="3086984" y="7466023"/>
                </a:cubicBezTo>
                <a:lnTo>
                  <a:pt x="3024300" y="7426965"/>
                </a:lnTo>
                <a:lnTo>
                  <a:pt x="519567" y="4922232"/>
                </a:lnTo>
                <a:lnTo>
                  <a:pt x="419495" y="4733719"/>
                </a:lnTo>
                <a:cubicBezTo>
                  <a:pt x="181303" y="4258474"/>
                  <a:pt x="28977" y="3756361"/>
                  <a:pt x="3514" y="3245168"/>
                </a:cubicBezTo>
                <a:cubicBezTo>
                  <a:pt x="-112889" y="908287"/>
                  <a:pt x="2691131" y="-221884"/>
                  <a:pt x="4193329" y="36108"/>
                </a:cubicBezTo>
                <a:cubicBezTo>
                  <a:pt x="4662766" y="116730"/>
                  <a:pt x="5309837" y="354143"/>
                  <a:pt x="5977677" y="722908"/>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83CC07D1-29E1-4AA8-B207-C6F2C032646E}"/>
              </a:ext>
            </a:extLst>
          </p:cNvPr>
          <p:cNvSpPr>
            <a:spLocks noGrp="1"/>
          </p:cNvSpPr>
          <p:nvPr>
            <p:ph type="title"/>
          </p:nvPr>
        </p:nvSpPr>
        <p:spPr>
          <a:xfrm>
            <a:off x="807720" y="2349925"/>
            <a:ext cx="2441894" cy="2456442"/>
          </a:xfrm>
        </p:spPr>
        <p:txBody>
          <a:bodyPr>
            <a:normAutofit/>
          </a:bodyPr>
          <a:lstStyle/>
          <a:p>
            <a:pPr algn="l"/>
            <a:r>
              <a:rPr lang="en-US" sz="3200" dirty="0"/>
              <a:t>Overview</a:t>
            </a:r>
          </a:p>
        </p:txBody>
      </p:sp>
      <p:sp>
        <p:nvSpPr>
          <p:cNvPr id="3" name="Content Placeholder 2">
            <a:extLst>
              <a:ext uri="{FF2B5EF4-FFF2-40B4-BE49-F238E27FC236}">
                <a16:creationId xmlns:a16="http://schemas.microsoft.com/office/drawing/2014/main" id="{48D2DA24-C5D0-44B5-9011-43E7FEA59CC9}"/>
              </a:ext>
            </a:extLst>
          </p:cNvPr>
          <p:cNvSpPr>
            <a:spLocks noGrp="1"/>
          </p:cNvSpPr>
          <p:nvPr>
            <p:ph idx="1"/>
          </p:nvPr>
        </p:nvSpPr>
        <p:spPr>
          <a:xfrm>
            <a:off x="4956677" y="1188569"/>
            <a:ext cx="6554001" cy="4635503"/>
          </a:xfrm>
        </p:spPr>
        <p:txBody>
          <a:bodyPr>
            <a:normAutofit/>
          </a:bodyPr>
          <a:lstStyle/>
          <a:p>
            <a:r>
              <a:rPr lang="en-US" sz="2000" dirty="0"/>
              <a:t>Definitions</a:t>
            </a:r>
          </a:p>
          <a:p>
            <a:r>
              <a:rPr lang="en-US" sz="2000" dirty="0"/>
              <a:t>Technical Paper Discussion</a:t>
            </a:r>
          </a:p>
          <a:p>
            <a:r>
              <a:rPr lang="en-US" sz="2000" dirty="0"/>
              <a:t>MBSE Approach</a:t>
            </a:r>
          </a:p>
          <a:p>
            <a:r>
              <a:rPr lang="en-US" sz="2000" dirty="0"/>
              <a:t>Challenges</a:t>
            </a:r>
          </a:p>
          <a:p>
            <a:r>
              <a:rPr lang="en-US" sz="2000" dirty="0"/>
              <a:t>Conclusions</a:t>
            </a:r>
          </a:p>
        </p:txBody>
      </p:sp>
    </p:spTree>
    <p:extLst>
      <p:ext uri="{BB962C8B-B14F-4D97-AF65-F5344CB8AC3E}">
        <p14:creationId xmlns:p14="http://schemas.microsoft.com/office/powerpoint/2010/main" val="2254796973"/>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t>
            </a:r>
            <a:r>
              <a:rPr lang="en-US" dirty="0" err="1"/>
              <a:t>IoT</a:t>
            </a:r>
            <a:r>
              <a:rPr lang="en-US" dirty="0"/>
              <a:t>?</a:t>
            </a:r>
          </a:p>
        </p:txBody>
      </p:sp>
      <p:sp>
        <p:nvSpPr>
          <p:cNvPr id="3" name="Content Placeholder 2"/>
          <p:cNvSpPr>
            <a:spLocks noGrp="1"/>
          </p:cNvSpPr>
          <p:nvPr>
            <p:ph idx="1"/>
          </p:nvPr>
        </p:nvSpPr>
        <p:spPr>
          <a:xfrm>
            <a:off x="5186764" y="204097"/>
            <a:ext cx="6281873" cy="5248622"/>
          </a:xfrm>
        </p:spPr>
        <p:txBody>
          <a:bodyPr/>
          <a:lstStyle/>
          <a:p>
            <a:r>
              <a:rPr lang="en-US" dirty="0"/>
              <a:t>“The </a:t>
            </a:r>
            <a:r>
              <a:rPr lang="en-US" b="1" dirty="0"/>
              <a:t>Internet of things</a:t>
            </a:r>
            <a:r>
              <a:rPr lang="en-US" dirty="0"/>
              <a:t> (</a:t>
            </a:r>
            <a:r>
              <a:rPr lang="en-US" b="1" dirty="0" err="1"/>
              <a:t>IoT</a:t>
            </a:r>
            <a:r>
              <a:rPr lang="en-US" dirty="0"/>
              <a:t>) is a system of interrelated computing devices, mechanical and digital machines, objects, animals or people that are provided with unique </a:t>
            </a:r>
            <a:r>
              <a:rPr lang="en-US" dirty="0">
                <a:hlinkClick r:id="rId2" tooltip="Identifiers"/>
              </a:rPr>
              <a:t>identifiers</a:t>
            </a:r>
            <a:r>
              <a:rPr lang="en-US" dirty="0"/>
              <a:t> (UIDs) and the ability to transfer data over a network without requiring human-to-human or human-to-computer interaction.”</a:t>
            </a:r>
          </a:p>
          <a:p>
            <a:r>
              <a:rPr lang="en-US" dirty="0"/>
              <a:t>Essentially </a:t>
            </a:r>
            <a:r>
              <a:rPr lang="en-US" dirty="0" err="1"/>
              <a:t>IoT</a:t>
            </a:r>
            <a:r>
              <a:rPr lang="en-US" dirty="0"/>
              <a:t> is a perfect candidate for MBSE as it inherently is a system of individual systems.</a:t>
            </a:r>
          </a:p>
          <a:p>
            <a:endParaRPr lang="en-US" dirty="0"/>
          </a:p>
          <a:p>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67085" y="4106110"/>
            <a:ext cx="4159327" cy="2446663"/>
          </a:xfrm>
          <a:prstGeom prst="rect">
            <a:avLst/>
          </a:prstGeom>
        </p:spPr>
      </p:pic>
    </p:spTree>
    <p:extLst>
      <p:ext uri="{BB962C8B-B14F-4D97-AF65-F5344CB8AC3E}">
        <p14:creationId xmlns:p14="http://schemas.microsoft.com/office/powerpoint/2010/main" val="723190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 “Smart City”?</a:t>
            </a:r>
          </a:p>
        </p:txBody>
      </p:sp>
      <p:sp>
        <p:nvSpPr>
          <p:cNvPr id="3" name="Content Placeholder 2"/>
          <p:cNvSpPr>
            <a:spLocks noGrp="1"/>
          </p:cNvSpPr>
          <p:nvPr>
            <p:ph idx="1"/>
          </p:nvPr>
        </p:nvSpPr>
        <p:spPr>
          <a:xfrm>
            <a:off x="5118445" y="619421"/>
            <a:ext cx="6281873" cy="3461008"/>
          </a:xfrm>
        </p:spPr>
        <p:txBody>
          <a:bodyPr/>
          <a:lstStyle/>
          <a:p>
            <a:r>
              <a:rPr lang="en-US" dirty="0"/>
              <a:t>“A smart city uses digital technologies or information and communication technologies (ICT) to enhance quality and performance of urban services, to reduce costs and resource consumption, and to engage more effectively and actively with its citizens.”</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12524" y="3220633"/>
            <a:ext cx="5008333" cy="3484965"/>
          </a:xfrm>
          <a:prstGeom prst="rect">
            <a:avLst/>
          </a:prstGeom>
        </p:spPr>
      </p:pic>
    </p:spTree>
    <p:extLst>
      <p:ext uri="{BB962C8B-B14F-4D97-AF65-F5344CB8AC3E}">
        <p14:creationId xmlns:p14="http://schemas.microsoft.com/office/powerpoint/2010/main" val="1329562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Paper Discussion</a:t>
            </a:r>
          </a:p>
        </p:txBody>
      </p:sp>
      <p:sp>
        <p:nvSpPr>
          <p:cNvPr id="3" name="Content Placeholder 2"/>
          <p:cNvSpPr>
            <a:spLocks noGrp="1"/>
          </p:cNvSpPr>
          <p:nvPr>
            <p:ph idx="1"/>
          </p:nvPr>
        </p:nvSpPr>
        <p:spPr/>
        <p:txBody>
          <a:bodyPr/>
          <a:lstStyle/>
          <a:p>
            <a:r>
              <a:rPr lang="en-US" dirty="0"/>
              <a:t>Making Smart Cities Smarter – MBSE Driven </a:t>
            </a:r>
            <a:r>
              <a:rPr lang="en-US" dirty="0" err="1"/>
              <a:t>IoT</a:t>
            </a:r>
            <a:endParaRPr lang="en-US" dirty="0"/>
          </a:p>
          <a:p>
            <a:pPr lvl="1"/>
            <a:r>
              <a:rPr lang="en-US" dirty="0"/>
              <a:t>By Matthew </a:t>
            </a:r>
            <a:r>
              <a:rPr lang="en-US" dirty="0" err="1"/>
              <a:t>Hause</a:t>
            </a:r>
            <a:r>
              <a:rPr lang="en-US" dirty="0"/>
              <a:t> and James </a:t>
            </a:r>
            <a:r>
              <a:rPr lang="en-US" dirty="0" err="1"/>
              <a:t>Hummell</a:t>
            </a:r>
            <a:endParaRPr lang="en-US" dirty="0"/>
          </a:p>
          <a:p>
            <a:r>
              <a:rPr lang="en-US" dirty="0"/>
              <a:t>Discusses the challenges in creating a smart city and how a MBSE approach can be used.</a:t>
            </a:r>
          </a:p>
          <a:p>
            <a:endParaRPr lang="en-US" dirty="0"/>
          </a:p>
        </p:txBody>
      </p:sp>
    </p:spTree>
    <p:extLst>
      <p:ext uri="{BB962C8B-B14F-4D97-AF65-F5344CB8AC3E}">
        <p14:creationId xmlns:p14="http://schemas.microsoft.com/office/powerpoint/2010/main" val="11746625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dissolv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dissolve">
                                      <p:cBhvr>
                                        <p:cTn id="15"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Challenges</a:t>
            </a:r>
          </a:p>
        </p:txBody>
      </p:sp>
      <p:sp>
        <p:nvSpPr>
          <p:cNvPr id="3" name="Content Placeholder 2"/>
          <p:cNvSpPr>
            <a:spLocks noGrp="1"/>
          </p:cNvSpPr>
          <p:nvPr>
            <p:ph idx="1"/>
          </p:nvPr>
        </p:nvSpPr>
        <p:spPr/>
        <p:txBody>
          <a:bodyPr/>
          <a:lstStyle/>
          <a:p>
            <a:r>
              <a:rPr lang="en-US" dirty="0"/>
              <a:t>Systems deploying the </a:t>
            </a:r>
            <a:r>
              <a:rPr lang="en-US" dirty="0" err="1"/>
              <a:t>IoT</a:t>
            </a:r>
            <a:r>
              <a:rPr lang="en-US" dirty="0"/>
              <a:t> require a different infrastructure, this includes modified hardware, software applications, and an operating system embedded in the product itself. </a:t>
            </a:r>
          </a:p>
          <a:p>
            <a:r>
              <a:rPr lang="en-US" dirty="0"/>
              <a:t>Concerns include:</a:t>
            </a:r>
          </a:p>
          <a:p>
            <a:pPr lvl="1"/>
            <a:r>
              <a:rPr lang="en-US" dirty="0"/>
              <a:t>Security</a:t>
            </a:r>
          </a:p>
          <a:p>
            <a:pPr lvl="1"/>
            <a:r>
              <a:rPr lang="en-US" dirty="0"/>
              <a:t>Infrastructure &amp; Architecture</a:t>
            </a:r>
          </a:p>
          <a:p>
            <a:pPr lvl="1"/>
            <a:r>
              <a:rPr lang="en-US" dirty="0"/>
              <a:t>Monitoring</a:t>
            </a:r>
          </a:p>
          <a:p>
            <a:endParaRPr lang="en-US" dirty="0"/>
          </a:p>
        </p:txBody>
      </p:sp>
    </p:spTree>
    <p:extLst>
      <p:ext uri="{BB962C8B-B14F-4D97-AF65-F5344CB8AC3E}">
        <p14:creationId xmlns:p14="http://schemas.microsoft.com/office/powerpoint/2010/main" val="13327413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dissolve">
                                      <p:cBhvr>
                                        <p:cTn id="15" dur="500"/>
                                        <p:tgtEl>
                                          <p:spTgt spid="3">
                                            <p:txEl>
                                              <p:pRg st="2" end="2"/>
                                            </p:txEl>
                                          </p:spTgt>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dissolve">
                                      <p:cBhvr>
                                        <p:cTn id="18" dur="500"/>
                                        <p:tgtEl>
                                          <p:spTgt spid="3">
                                            <p:txEl>
                                              <p:pRg st="3" end="3"/>
                                            </p:txEl>
                                          </p:spTgt>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dissolve">
                                      <p:cBhvr>
                                        <p:cTn id="21"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MBSE Approach</a:t>
            </a:r>
          </a:p>
        </p:txBody>
      </p:sp>
      <p:sp>
        <p:nvSpPr>
          <p:cNvPr id="3" name="Content Placeholder 2"/>
          <p:cNvSpPr>
            <a:spLocks noGrp="1"/>
          </p:cNvSpPr>
          <p:nvPr>
            <p:ph idx="1"/>
          </p:nvPr>
        </p:nvSpPr>
        <p:spPr/>
        <p:txBody>
          <a:bodyPr/>
          <a:lstStyle/>
          <a:p>
            <a:r>
              <a:rPr lang="en-US" dirty="0"/>
              <a:t>Can be broken down into “capability”, “operational” and “systems” views of modeling.</a:t>
            </a:r>
          </a:p>
          <a:p>
            <a:r>
              <a:rPr lang="en-US" dirty="0"/>
              <a:t>Operational views would be how systems implements their capabilities.</a:t>
            </a:r>
          </a:p>
          <a:p>
            <a:r>
              <a:rPr lang="en-US" dirty="0"/>
              <a:t>System views are more detailed in that they define how the individual system hardware and software interfaces with itself and each other.</a:t>
            </a:r>
          </a:p>
        </p:txBody>
      </p:sp>
    </p:spTree>
    <p:extLst>
      <p:ext uri="{BB962C8B-B14F-4D97-AF65-F5344CB8AC3E}">
        <p14:creationId xmlns:p14="http://schemas.microsoft.com/office/powerpoint/2010/main" val="1286337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dissolv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MBSE Approach:</a:t>
            </a:r>
            <a:br>
              <a:rPr lang="en-US" dirty="0"/>
            </a:br>
            <a:r>
              <a:rPr lang="en-US" dirty="0"/>
              <a:t>Operational View</a:t>
            </a:r>
          </a:p>
        </p:txBody>
      </p:sp>
      <p:pic>
        <p:nvPicPr>
          <p:cNvPr id="5" name="Picture 4">
            <a:extLst>
              <a:ext uri="{FF2B5EF4-FFF2-40B4-BE49-F238E27FC236}">
                <a16:creationId xmlns:a16="http://schemas.microsoft.com/office/drawing/2014/main" id="{43C0287D-92E8-B54A-BE09-9C37AA75A34F}"/>
              </a:ext>
            </a:extLst>
          </p:cNvPr>
          <p:cNvPicPr>
            <a:picLocks noChangeAspect="1"/>
          </p:cNvPicPr>
          <p:nvPr/>
        </p:nvPicPr>
        <p:blipFill>
          <a:blip r:embed="rId2"/>
          <a:stretch>
            <a:fillRect/>
          </a:stretch>
        </p:blipFill>
        <p:spPr>
          <a:xfrm>
            <a:off x="4719484" y="1287265"/>
            <a:ext cx="6908390" cy="4373657"/>
          </a:xfrm>
          <a:prstGeom prst="rect">
            <a:avLst/>
          </a:prstGeom>
        </p:spPr>
      </p:pic>
    </p:spTree>
    <p:extLst>
      <p:ext uri="{BB962C8B-B14F-4D97-AF65-F5344CB8AC3E}">
        <p14:creationId xmlns:p14="http://schemas.microsoft.com/office/powerpoint/2010/main" val="5732511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MBSE Approach:</a:t>
            </a:r>
            <a:br>
              <a:rPr lang="en-US" dirty="0"/>
            </a:br>
            <a:r>
              <a:rPr lang="en-US" dirty="0"/>
              <a:t>Operational View</a:t>
            </a:r>
          </a:p>
        </p:txBody>
      </p:sp>
      <p:pic>
        <p:nvPicPr>
          <p:cNvPr id="4" name="Picture 3"/>
          <p:cNvPicPr>
            <a:picLocks noChangeAspect="1"/>
          </p:cNvPicPr>
          <p:nvPr/>
        </p:nvPicPr>
        <p:blipFill>
          <a:blip r:embed="rId2"/>
          <a:stretch>
            <a:fillRect/>
          </a:stretch>
        </p:blipFill>
        <p:spPr>
          <a:xfrm>
            <a:off x="4881000" y="1494341"/>
            <a:ext cx="6959958" cy="3848298"/>
          </a:xfrm>
          <a:prstGeom prst="rect">
            <a:avLst/>
          </a:prstGeom>
        </p:spPr>
      </p:pic>
    </p:spTree>
    <p:extLst>
      <p:ext uri="{BB962C8B-B14F-4D97-AF65-F5344CB8AC3E}">
        <p14:creationId xmlns:p14="http://schemas.microsoft.com/office/powerpoint/2010/main" val="3939173646"/>
      </p:ext>
    </p:extLst>
  </p:cSld>
  <p:clrMapOvr>
    <a:masterClrMapping/>
  </p:clrMapOvr>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508F7963-D0B5-43F7-BB2C-FCE3009C08E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8F3D8C7-1E6F-4D15-8163-ADBC81A00AAD}">
  <ds:schemaRefs>
    <ds:schemaRef ds:uri="http://schemas.microsoft.com/sharepoint/v3/contenttype/forms"/>
  </ds:schemaRefs>
</ds:datastoreItem>
</file>

<file path=customXml/itemProps2.xml><?xml version="1.0" encoding="utf-8"?>
<ds:datastoreItem xmlns:ds="http://schemas.openxmlformats.org/officeDocument/2006/customXml" ds:itemID="{AD24716F-C831-4AC2-BB0A-5EC60E4671B3}">
  <ds:schemaRefs>
    <ds:schemaRef ds:uri="http://purl.org/dc/terms/"/>
    <ds:schemaRef ds:uri="http://schemas.microsoft.com/office/2006/documentManagement/types"/>
    <ds:schemaRef ds:uri="16c05727-aa75-4e4a-9b5f-8a80a1165891"/>
    <ds:schemaRef ds:uri="http://purl.org/dc/dcmitype/"/>
    <ds:schemaRef ds:uri="http://schemas.microsoft.com/office/infopath/2007/PartnerControls"/>
    <ds:schemaRef ds:uri="http://purl.org/dc/elements/1.1/"/>
    <ds:schemaRef ds:uri="http://schemas.microsoft.com/office/2006/metadata/properties"/>
    <ds:schemaRef ds:uri="http://schemas.openxmlformats.org/package/2006/metadata/core-properties"/>
    <ds:schemaRef ds:uri="71af3243-3dd4-4a8d-8c0d-dd76da1f02a5"/>
    <ds:schemaRef ds:uri="http://www.w3.org/XML/1998/namespace"/>
  </ds:schemaRefs>
</ds:datastoreItem>
</file>

<file path=customXml/itemProps3.xml><?xml version="1.0" encoding="utf-8"?>
<ds:datastoreItem xmlns:ds="http://schemas.openxmlformats.org/officeDocument/2006/customXml" ds:itemID="{F3A8986E-DA64-415A-A390-AF2FFA01BA7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Atlas design</Template>
  <TotalTime>0</TotalTime>
  <Words>336</Words>
  <Application>Microsoft Macintosh PowerPoint</Application>
  <PresentationFormat>Widescreen</PresentationFormat>
  <Paragraphs>35</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Calibri</vt:lpstr>
      <vt:lpstr>Calibri Light</vt:lpstr>
      <vt:lpstr>Rockwell</vt:lpstr>
      <vt:lpstr>Wingdings</vt:lpstr>
      <vt:lpstr>Atlas</vt:lpstr>
      <vt:lpstr>MBSE Driven IoT For Smart Cities</vt:lpstr>
      <vt:lpstr>Overview</vt:lpstr>
      <vt:lpstr>What is IoT?</vt:lpstr>
      <vt:lpstr>What is a “Smart City”?</vt:lpstr>
      <vt:lpstr>Paper Discussion</vt:lpstr>
      <vt:lpstr>Challenges</vt:lpstr>
      <vt:lpstr>MBSE Approach</vt:lpstr>
      <vt:lpstr>MBSE Approach: Operational View</vt:lpstr>
      <vt:lpstr>MBSE Approach: Operational View</vt:lpstr>
      <vt:lpstr>MBSE Approach: Systems View</vt:lpstr>
      <vt:lpstr>Conclusion</vt:lpstr>
    </vt:vector>
  </TitlesOfParts>
  <Manager/>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2020-02-20T16:32:21Z</dcterms:created>
  <dcterms:modified xsi:type="dcterms:W3CDTF">2020-02-24T23:37:56Z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