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2" r:id="rId7"/>
    <p:sldId id="263" r:id="rId8"/>
    <p:sldId id="272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51A7-4E30-C404-E14C-F4B79B14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16F9-5CF1-4643-2A36-3658B5126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20F9-9EF5-3A29-AFAC-8B45550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5172-88BE-0211-BB57-BDAD88C5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2912-2AD7-2B1C-B548-636153EA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03B-159A-A720-5D6B-A1A405EC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0A8A-7161-E754-F5DB-F1AC33CA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0C79-2C9B-4380-08BF-9C9062A9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AC07-37F7-E89E-9CBF-221C2AD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45D9-812E-0293-CF35-DEC96B5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94C7F-F73D-814B-D7B1-96C32D4A9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9B10-0E27-DCDB-99F2-033B55303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630C-9F27-D655-14A9-3F51DAED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4555-D1EB-1A8A-69E3-40207F7C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0221-19B3-A545-78B1-18D92E6D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34DC-A455-4BAC-9161-466D78A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38DD-A4CE-9194-FA77-7710FCEC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E1EA-BB61-C007-4E7C-431B6B3E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8017-103A-E09C-C4C1-0744BC34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B9CF-192C-3E61-A984-C22D72B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1DA-B52A-0057-4486-10A2E4A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6155-7495-B9A4-232A-CFC08AA6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E1C0-EABE-4FA7-FB55-1E101FE4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1B58-588F-2300-E732-A27639D7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E078-C2E7-F0A3-40D0-990A23D2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B19-8712-A759-2ECF-D9D478E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BEDB-8100-237C-D70F-9BE77199D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C97D-77EF-2EFF-B21D-317A0AAE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DA50-9259-AF8C-5D3A-3BA0B256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C363-9624-68B9-AC3C-C19716F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AC46-E4A4-209D-A395-A46F02A1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4DFB-4FAD-D20B-760C-39E9B791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DFA0-0466-6019-DB3E-9F4CCA82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E56F9-E09D-954B-515D-2F5665BA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ECE04-EBB7-FD23-4F4E-A98ACC46A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7E3E0-4EFC-E0EC-784A-37CED8CE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00B1D-E6DA-DD3D-A751-A62ACBEE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CDE9F-4F38-ADC2-8CF0-B2DC173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592E2-8EDA-CF6F-284E-5598D3EC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B273-6F86-B77B-B407-E1DB7F19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CEF90-10E0-7C75-F4DB-B3432333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03C2E-9173-2F5E-ABED-B5023421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A7536-4657-3C08-1FB3-4909DCB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F5759-BA27-B126-39BB-C91878AB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9538-ED7A-559E-9E2F-B79827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28E63-FD8C-093D-0823-5C83F98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084-37ED-953A-BABB-6566217B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AD80-C0DF-7E0F-6CAE-80598671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2F41-8541-EBCC-0BD0-F5BE387C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7050-AF0F-763A-5815-1EC8F7F0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A011-5F7D-106C-87F7-95DDBB71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02FA-43A8-9DD9-3FF7-95B8D817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5FB5-C6A1-550E-8247-D85D1E4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7F046-4F0E-B143-D986-60EC3F88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2349-E619-E224-B3BF-1FB25F91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DD87-4724-C275-5646-5BF3526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653E-277A-BEA6-834A-5DC19DD5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A3E2-480F-C004-F203-266A3E9D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B8F0C-DA7D-A80A-C29A-A353FDAE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B421-F78A-F973-B10F-3D874AEA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FC73-C2B7-B103-B0EE-DB0DF480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EA86-4BE6-4C28-AAD3-A16B28894CBF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0E37-5A1B-4952-0F8F-1FC8994BD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097F-CF01-72D6-A1A3-C9F6B7CC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3346-E7AF-4168-B052-5FF822A9D7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D21-8602-E936-2B43-334D81D72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E2F52-97E2-642F-04E5-029F1B3F6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Econometrics</a:t>
            </a:r>
          </a:p>
          <a:p>
            <a:r>
              <a:rPr lang="en-US" dirty="0"/>
              <a:t>April 11, 2023</a:t>
            </a:r>
          </a:p>
        </p:txBody>
      </p:sp>
    </p:spTree>
    <p:extLst>
      <p:ext uri="{BB962C8B-B14F-4D97-AF65-F5344CB8AC3E}">
        <p14:creationId xmlns:p14="http://schemas.microsoft.com/office/powerpoint/2010/main" val="66101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1FBB-229A-207D-AB26-018C5D0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87030-81C1-A741-446B-BC1283F4A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Instead of including trend in regression, we can detrend our variables before the regression</a:t>
                </a:r>
              </a:p>
              <a:p>
                <a:r>
                  <a:rPr lang="en-US" dirty="0"/>
                  <a:t>Many options, 3 examples:</a:t>
                </a:r>
              </a:p>
              <a:p>
                <a:pPr lvl="1"/>
                <a:r>
                  <a:rPr lang="en-US" dirty="0"/>
                  <a:t>Linear/Exponential time trend</a:t>
                </a:r>
              </a:p>
              <a:p>
                <a:pPr lvl="2"/>
                <a:r>
                  <a:rPr lang="en-US" dirty="0"/>
                  <a:t>Regress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time trend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use the residual as the detrended variable</a:t>
                </a:r>
              </a:p>
              <a:p>
                <a:pPr lvl="1"/>
                <a:r>
                  <a:rPr lang="en-US" dirty="0" err="1"/>
                  <a:t>Hodrick</a:t>
                </a:r>
                <a:r>
                  <a:rPr lang="en-US" dirty="0"/>
                  <a:t>-Prescott (HP) Filter</a:t>
                </a:r>
              </a:p>
              <a:p>
                <a:pPr lvl="2"/>
                <a:r>
                  <a:rPr lang="en-US" dirty="0"/>
                  <a:t>Chooses a trend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chosen based on frequency of data, can only use for historical data</a:t>
                </a:r>
              </a:p>
              <a:p>
                <a:pPr lvl="2"/>
                <a:r>
                  <a:rPr lang="en-US" dirty="0"/>
                  <a:t>Detrended series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Hamilton Procedure</a:t>
                </a:r>
              </a:p>
              <a:p>
                <a:pPr lvl="2"/>
                <a:r>
                  <a:rPr lang="en-US" dirty="0"/>
                  <a:t>Run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, use the residual as the detrended variable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87030-81C1-A741-446B-BC1283F4A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7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CD8-E783-2A74-3C76-58D72752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9B268-C5CA-ADC4-FD9E-DF7EE4C8E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 series are influences by the month, quarter, etc., in the same way every year</a:t>
                </a:r>
              </a:p>
              <a:p>
                <a:r>
                  <a:rPr lang="en-US" dirty="0"/>
                  <a:t>Ex: retail sales are higher every December, employment is higher in summer months</a:t>
                </a:r>
              </a:p>
              <a:p>
                <a:r>
                  <a:rPr lang="en-US" dirty="0"/>
                  <a:t>Most macroeconomic time series are </a:t>
                </a:r>
                <a:r>
                  <a:rPr lang="en-US" b="1" dirty="0"/>
                  <a:t>seasonally adjusted:</a:t>
                </a:r>
              </a:p>
              <a:p>
                <a:pPr lvl="1"/>
                <a:r>
                  <a:rPr lang="en-US" dirty="0"/>
                  <a:t>Regress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dummy variables for different “seasons”</a:t>
                </a:r>
              </a:p>
              <a:p>
                <a:pPr lvl="1"/>
                <a:r>
                  <a:rPr lang="en-US" dirty="0"/>
                  <a:t>Seasonally adjusted series is the residual from this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9B268-C5CA-ADC4-FD9E-DF7EE4C8E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A7C-A04C-1145-7CC6-15A9C7C6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C875F-5337-AAFC-753E-0FBE1055A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many time series applications, we want our data to be </a:t>
                </a:r>
                <a:r>
                  <a:rPr lang="en-US" b="1" dirty="0"/>
                  <a:t>stationary</a:t>
                </a:r>
              </a:p>
              <a:p>
                <a:pPr lvl="1"/>
                <a:r>
                  <a:rPr lang="en-US" dirty="0"/>
                  <a:t>Joint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same as the joint distribution of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series does not “drift” in a predictable way over time</a:t>
                </a:r>
              </a:p>
              <a:p>
                <a:r>
                  <a:rPr lang="en-US" dirty="0"/>
                  <a:t>A weaker requirement: </a:t>
                </a:r>
                <a:r>
                  <a:rPr lang="en-US" b="1" dirty="0"/>
                  <a:t>covariance stationarity </a:t>
                </a:r>
                <a:r>
                  <a:rPr lang="en-US" dirty="0"/>
                  <a:t>only imposes constant expectation and variance</a:t>
                </a:r>
              </a:p>
              <a:p>
                <a:pPr lvl="1"/>
                <a:r>
                  <a:rPr lang="en-US" dirty="0"/>
                  <a:t>Also: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covariance stationary process is </a:t>
                </a:r>
                <a:r>
                  <a:rPr lang="en-US" b="1" dirty="0"/>
                  <a:t>weakly dependent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goes to 0 “quickly”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r>
                  <a:rPr lang="en-US" dirty="0"/>
                  <a:t>CLT for time series requires stationarity and weak dependence!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C875F-5337-AAFC-753E-0FBE1055A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7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13A6-E413-318F-AF4E-A6E8556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and 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BB67-261F-FE85-9A15-71D511C4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commonly used weakly dependent time series processes</a:t>
                </a:r>
              </a:p>
              <a:p>
                <a:r>
                  <a:rPr lang="en-US" dirty="0"/>
                  <a:t>Moving average process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Autoregressive process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must have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for this model to be weakly dependent</a:t>
                </a:r>
              </a:p>
              <a:p>
                <a:pPr lvl="1"/>
                <a:r>
                  <a:rPr lang="en-US" dirty="0"/>
                  <a:t>Otherwise, the model “blows up”</a:t>
                </a:r>
              </a:p>
              <a:p>
                <a:r>
                  <a:rPr lang="en-US" dirty="0"/>
                  <a:t>Autoregressive moving average process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7BB67-261F-FE85-9A15-71D511C4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75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471A-4212-ABA9-49C6-8CCCD96A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Persistent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C5EB-CD01-084F-69B1-2ACBA4492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if a time series is not weakly dependent but </a:t>
                </a:r>
                <a:r>
                  <a:rPr lang="en-US" b="1" dirty="0"/>
                  <a:t>strongly dependent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This is a series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go to 0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Random walk: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 err="1"/>
                  <a:t>r.w.</a:t>
                </a:r>
                <a:r>
                  <a:rPr lang="en-US" b="1" dirty="0"/>
                  <a:t> with drift: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Random walk is a </a:t>
                </a:r>
                <a:r>
                  <a:rPr lang="en-US" b="1" dirty="0"/>
                  <a:t>unit root </a:t>
                </a:r>
                <a:r>
                  <a:rPr lang="en-US" dirty="0"/>
                  <a:t>process, or </a:t>
                </a:r>
                <a:r>
                  <a:rPr lang="en-US" b="1" dirty="0"/>
                  <a:t>integrated of order one (I(1))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first difference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of an I(1) process is weakly dependent, or I(0)</a:t>
                </a:r>
              </a:p>
              <a:p>
                <a:pPr lvl="1"/>
                <a:r>
                  <a:rPr lang="en-US" dirty="0"/>
                  <a:t>Many time series are I(1) in logs, i.e., the </a:t>
                </a:r>
                <a:r>
                  <a:rPr lang="en-US" b="1" dirty="0"/>
                  <a:t>growth rate </a:t>
                </a:r>
                <a:r>
                  <a:rPr lang="en-US" dirty="0"/>
                  <a:t>is I(0)</a:t>
                </a:r>
              </a:p>
              <a:p>
                <a:pPr lvl="1"/>
                <a:r>
                  <a:rPr lang="en-US" dirty="0"/>
                  <a:t>Using differences or growth rates also helpful for dealing with time trends</a:t>
                </a:r>
              </a:p>
              <a:p>
                <a:r>
                  <a:rPr lang="en-US" dirty="0"/>
                  <a:t>Testing for unit roots</a:t>
                </a:r>
              </a:p>
              <a:p>
                <a:pPr lvl="1"/>
                <a:r>
                  <a:rPr lang="en-US" dirty="0"/>
                  <a:t>Estimate AR(1), obtain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Rule of thumb: there may be a unit root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&gt;0.9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is complicated because CLT fails at the null</a:t>
                </a:r>
              </a:p>
              <a:p>
                <a:pPr lvl="2"/>
                <a:r>
                  <a:rPr lang="en-US" b="1" dirty="0"/>
                  <a:t>Dickey-Fuller (DF) test </a:t>
                </a:r>
                <a:r>
                  <a:rPr lang="en-US" dirty="0"/>
                  <a:t>for a unit root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C5EB-CD01-084F-69B1-2ACBA4492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38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289F-BDCA-7A4D-EFB6-B1F06E67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Correlation and 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576E-4BC5-7DB1-D65C-ADDAAD23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control for the correct variables and numbers of lags, errors will be serially uncorrelated</a:t>
            </a:r>
          </a:p>
          <a:p>
            <a:r>
              <a:rPr lang="en-US" dirty="0"/>
              <a:t>However, sometimes we’re interested in specific applications (e.g., a static Phillips curve) which may violate this assumption</a:t>
            </a:r>
          </a:p>
          <a:p>
            <a:r>
              <a:rPr lang="en-US" dirty="0"/>
              <a:t>When we have serial correlation, OLS not BLUE and standard errors are invalid</a:t>
            </a:r>
          </a:p>
          <a:p>
            <a:r>
              <a:rPr lang="en-US" dirty="0"/>
              <a:t>Thankfully, we can compute </a:t>
            </a:r>
            <a:r>
              <a:rPr lang="en-US" b="1" dirty="0"/>
              <a:t>heteroskedasticity and autocorrelation consistent (HAC) standard errors</a:t>
            </a:r>
          </a:p>
          <a:p>
            <a:r>
              <a:rPr lang="en-US" dirty="0"/>
              <a:t>One test for serial correlation: </a:t>
            </a:r>
            <a:r>
              <a:rPr lang="en-US" b="1" dirty="0"/>
              <a:t>Durbin-Watson Test</a:t>
            </a:r>
          </a:p>
          <a:p>
            <a:r>
              <a:rPr lang="en-US" dirty="0"/>
              <a:t>Heteroskedasticity methods go through as before</a:t>
            </a:r>
          </a:p>
        </p:txBody>
      </p:sp>
    </p:spTree>
    <p:extLst>
      <p:ext uri="{BB962C8B-B14F-4D97-AF65-F5344CB8AC3E}">
        <p14:creationId xmlns:p14="http://schemas.microsoft.com/office/powerpoint/2010/main" val="222575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00B-91AA-E165-8A10-04031BA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Autoregressions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AFC49-3DFF-6FB5-F802-68B50F928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macroeconomics, we often want to estimate systems of equations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𝐼𝑛𝑓𝑙𝑎𝑡𝑖𝑜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This is called a </a:t>
                </a:r>
                <a:r>
                  <a:rPr lang="en-US" b="1" dirty="0"/>
                  <a:t>Vector Autoregression (VAR)</a:t>
                </a:r>
              </a:p>
              <a:p>
                <a:r>
                  <a:rPr lang="en-US" dirty="0"/>
                  <a:t>Can estimate with OLS!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AFC49-3DFF-6FB5-F802-68B50F928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4FA-827A-5B0D-79FB-F4EEB6A5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E5408-85C7-91DD-36B2-5CE3E84A6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focused on </a:t>
                </a:r>
                <a:r>
                  <a:rPr lang="en-US" b="1" dirty="0"/>
                  <a:t>cross-sectional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Time series data </a:t>
                </a:r>
                <a:r>
                  <a:rPr lang="en-US" dirty="0"/>
                  <a:t>is a single unit observed over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Macroeconomic data: GDP, inflation, unemployment, interest rates</a:t>
                </a:r>
              </a:p>
              <a:p>
                <a:pPr lvl="1"/>
                <a:r>
                  <a:rPr lang="en-US" dirty="0"/>
                  <a:t>Financial data: Stock price over time, earnings,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Climate data: temperature, extreme events</a:t>
                </a:r>
              </a:p>
              <a:p>
                <a:r>
                  <a:rPr lang="en-US" dirty="0"/>
                  <a:t>Not really sampling from a population: only see one realization of a series out of many possible series</a:t>
                </a:r>
              </a:p>
              <a:p>
                <a:pPr lvl="1"/>
                <a:r>
                  <a:rPr lang="en-US" dirty="0"/>
                  <a:t>In one sense, sample size equals 1!</a:t>
                </a:r>
              </a:p>
              <a:p>
                <a:pPr lvl="1"/>
                <a:r>
                  <a:rPr lang="en-US" dirty="0"/>
                  <a:t>We call a time-indexed series a </a:t>
                </a:r>
                <a:r>
                  <a:rPr lang="en-US" b="1" dirty="0"/>
                  <a:t>stochastic process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E5408-85C7-91DD-36B2-5CE3E84A6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33FB-FA6E-9CB2-93E4-31B67218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Examples of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0E886-D002-3AA2-9A4C-F1B51B96D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Static Models</a:t>
                </a:r>
              </a:p>
              <a:p>
                <a:pPr lvl="1"/>
                <a:r>
                  <a:rPr lang="en-US" dirty="0"/>
                  <a:t>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depends only on </a:t>
                </a:r>
                <a:r>
                  <a:rPr lang="en-US" i="1" dirty="0"/>
                  <a:t>contemporaneous </a:t>
                </a:r>
                <a:r>
                  <a:rPr lang="en-US" dirty="0"/>
                  <a:t>values of other variables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Example: production function</a:t>
                </a:r>
              </a:p>
              <a:p>
                <a:r>
                  <a:rPr lang="en-US" b="1" dirty="0"/>
                  <a:t>Finite Distributed Lag Models (FDL)</a:t>
                </a:r>
              </a:p>
              <a:p>
                <a:pPr lvl="1"/>
                <a:r>
                  <a:rPr lang="en-US" dirty="0"/>
                  <a:t>Some </a:t>
                </a:r>
                <a:r>
                  <a:rPr lang="en-US" i="1" dirty="0"/>
                  <a:t>past </a:t>
                </a:r>
                <a:r>
                  <a:rPr lang="en-US" dirty="0"/>
                  <a:t>variables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Ceteris paribus effect is different here: affects all variables. We get a </a:t>
                </a:r>
                <a:r>
                  <a:rPr lang="en-US" b="1" dirty="0"/>
                  <a:t>lag distribution</a:t>
                </a:r>
              </a:p>
              <a:p>
                <a:r>
                  <a:rPr lang="en-US" dirty="0"/>
                  <a:t>Multipliers: </a:t>
                </a:r>
                <a:r>
                  <a:rPr lang="en-US" b="1" dirty="0"/>
                  <a:t>impact </a:t>
                </a:r>
                <a:r>
                  <a:rPr lang="en-US" dirty="0"/>
                  <a:t>and </a:t>
                </a:r>
                <a:r>
                  <a:rPr lang="en-US" b="1" dirty="0"/>
                  <a:t>long run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0E886-D002-3AA2-9A4C-F1B51B96D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9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4563-78A1-4730-509C-3D4F23F7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A8CD-E2F8-CE40-A397-87789B92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Assumptions are similar as before, but some key differences</a:t>
            </a:r>
          </a:p>
          <a:p>
            <a:pPr lvl="1"/>
            <a:r>
              <a:rPr lang="en-US" dirty="0"/>
              <a:t>TS.1: Linear in parameters</a:t>
            </a:r>
          </a:p>
          <a:p>
            <a:pPr lvl="1"/>
            <a:r>
              <a:rPr lang="en-US" dirty="0"/>
              <a:t>TS.2: No perfect collinearity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TS.3: Strictly exogenous</a:t>
            </a:r>
          </a:p>
          <a:p>
            <a:pPr lvl="1"/>
            <a:r>
              <a:rPr lang="en-US" dirty="0"/>
              <a:t>TS.4: Homoskedasticity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TS.5: No serial correlation</a:t>
            </a:r>
          </a:p>
          <a:p>
            <a:r>
              <a:rPr lang="en-US" dirty="0"/>
              <a:t>TS.1-TS.3: unbiasedness, TS.4-TS.5: BLUE</a:t>
            </a:r>
          </a:p>
          <a:p>
            <a:r>
              <a:rPr lang="en-US" dirty="0"/>
              <a:t>Asymptotic assumption modifications</a:t>
            </a:r>
          </a:p>
          <a:p>
            <a:pPr lvl="1"/>
            <a:r>
              <a:rPr lang="en-US" dirty="0"/>
              <a:t>TS.1’: Add </a:t>
            </a:r>
            <a:r>
              <a:rPr lang="en-US" b="1" dirty="0"/>
              <a:t>weak dependence </a:t>
            </a:r>
            <a:r>
              <a:rPr lang="en-US" dirty="0"/>
              <a:t>(and sometimes </a:t>
            </a:r>
            <a:r>
              <a:rPr lang="en-US" b="1" dirty="0"/>
              <a:t>stationarity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TS.3’: Contemporaneously exogenous</a:t>
            </a:r>
          </a:p>
          <a:p>
            <a:pPr lvl="1"/>
            <a:r>
              <a:rPr lang="en-US" dirty="0"/>
              <a:t>TS.4’: Contemporaneously </a:t>
            </a:r>
            <a:r>
              <a:rPr lang="en-US" dirty="0" err="1"/>
              <a:t>homoskedastic</a:t>
            </a:r>
            <a:endParaRPr lang="en-US" dirty="0"/>
          </a:p>
          <a:p>
            <a:r>
              <a:rPr lang="en-US" dirty="0"/>
              <a:t>TS.1-TS.3: consistency, TS.1-TS.5: Asymptotic normality</a:t>
            </a:r>
          </a:p>
          <a:p>
            <a:r>
              <a:rPr lang="en-US" dirty="0"/>
              <a:t>TS.6: Errors are independent of x, </a:t>
            </a:r>
            <a:r>
              <a:rPr lang="en-US" dirty="0" err="1"/>
              <a:t>i.i.d.</a:t>
            </a:r>
            <a:r>
              <a:rPr lang="en-US" dirty="0"/>
              <a:t>, and normally distributed</a:t>
            </a:r>
          </a:p>
          <a:p>
            <a:pPr lvl="1"/>
            <a:r>
              <a:rPr lang="en-US" dirty="0"/>
              <a:t>With TS.1-TS.6, estimators are normally distributed, can use t- and F- statistics as before</a:t>
            </a:r>
          </a:p>
        </p:txBody>
      </p:sp>
    </p:spTree>
    <p:extLst>
      <p:ext uri="{BB962C8B-B14F-4D97-AF65-F5344CB8AC3E}">
        <p14:creationId xmlns:p14="http://schemas.microsoft.com/office/powerpoint/2010/main" val="1207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E61B-8085-32DD-A28D-197D9FE3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CCA02-22F7-148C-1B33-CA8DF375C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addition to inference about statistical significance, we are often concerned about </a:t>
                </a:r>
                <a:r>
                  <a:rPr lang="en-US" b="1" dirty="0"/>
                  <a:t>forecasting </a:t>
                </a:r>
                <a:r>
                  <a:rPr lang="en-US" dirty="0"/>
                  <a:t>with time series models</a:t>
                </a:r>
              </a:p>
              <a:p>
                <a:r>
                  <a:rPr lang="en-US" dirty="0"/>
                  <a:t>Don’t look for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or risk </a:t>
                </a:r>
                <a:r>
                  <a:rPr lang="en-US" i="1" dirty="0"/>
                  <a:t>overfitting</a:t>
                </a:r>
              </a:p>
              <a:p>
                <a:r>
                  <a:rPr lang="en-US" dirty="0"/>
                  <a:t>Instead, look at </a:t>
                </a:r>
                <a:r>
                  <a:rPr lang="en-US" i="1" dirty="0"/>
                  <a:t>out-of-sample</a:t>
                </a:r>
                <a:r>
                  <a:rPr lang="en-US" dirty="0"/>
                  <a:t> </a:t>
                </a:r>
                <a:r>
                  <a:rPr lang="en-US" b="1" dirty="0"/>
                  <a:t>root mean squared error</a:t>
                </a:r>
              </a:p>
              <a:p>
                <a:pPr lvl="1"/>
                <a:r>
                  <a:rPr lang="en-US" dirty="0"/>
                  <a:t>We care about how the model does predicting the next period</a:t>
                </a:r>
              </a:p>
              <a:p>
                <a:r>
                  <a:rPr lang="en-US" dirty="0"/>
                  <a:t>Simple procedure</a:t>
                </a:r>
              </a:p>
              <a:p>
                <a:pPr lvl="1"/>
                <a:r>
                  <a:rPr lang="en-US" dirty="0"/>
                  <a:t>Start with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estimate model by OLS</a:t>
                </a:r>
              </a:p>
              <a:p>
                <a:pPr lvl="1"/>
                <a:r>
                  <a:rPr lang="en-US" dirty="0"/>
                  <a:t>Use estimates to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compare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get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by 1, repeat with slightly larger sample</a:t>
                </a:r>
              </a:p>
              <a:p>
                <a:pPr lvl="1"/>
                <a:r>
                  <a:rPr lang="en-US" dirty="0"/>
                  <a:t>Choose model with lowest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CCA02-22F7-148C-1B33-CA8DF375C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7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1ABE-6B7D-2F91-DCB0-E1321F84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D94F1-84FF-C972-0945-64EAB3852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all the different functional forms as before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heavily used in time series models</a:t>
                </a:r>
              </a:p>
              <a:p>
                <a:pPr lvl="1"/>
                <a:r>
                  <a:rPr lang="en-US" dirty="0"/>
                  <a:t>Many macroeconomic and other time series variables are described in growth rates</a:t>
                </a:r>
              </a:p>
              <a:p>
                <a:r>
                  <a:rPr lang="en-US" dirty="0"/>
                  <a:t>In distributed lag model, gives us short-run and long-run </a:t>
                </a:r>
                <a:r>
                  <a:rPr lang="en-US" b="1" dirty="0"/>
                  <a:t>elasticities</a:t>
                </a:r>
              </a:p>
              <a:p>
                <a:r>
                  <a:rPr lang="en-US" b="1" dirty="0"/>
                  <a:t>Elasticity: </a:t>
                </a:r>
                <a:r>
                  <a:rPr lang="en-US" dirty="0"/>
                  <a:t>“what is the percent change in y as a result of a 1% change in x?”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D94F1-84FF-C972-0945-64EAB3852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3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CBA7-1095-FC11-DDEC-55CAF277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and Index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7928-923F-30AB-A3FD-522FD031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variables in time series represent whether or not a certain event has occurred, or isolate a certain period where dynamics might be different</a:t>
            </a:r>
          </a:p>
          <a:p>
            <a:r>
              <a:rPr lang="en-US" dirty="0"/>
              <a:t>Binary variables used for </a:t>
            </a:r>
            <a:r>
              <a:rPr lang="en-US" b="1" dirty="0"/>
              <a:t>event studies: </a:t>
            </a:r>
            <a:r>
              <a:rPr lang="en-US" dirty="0"/>
              <a:t>whether an event influences an outcome</a:t>
            </a:r>
          </a:p>
          <a:p>
            <a:r>
              <a:rPr lang="en-US" b="1" dirty="0"/>
              <a:t>Index variable:</a:t>
            </a:r>
          </a:p>
          <a:p>
            <a:pPr lvl="1"/>
            <a:r>
              <a:rPr lang="en-US" dirty="0"/>
              <a:t>Variable that is only defined relative to itself in a </a:t>
            </a:r>
            <a:r>
              <a:rPr lang="en-US" b="1" dirty="0"/>
              <a:t>base period</a:t>
            </a:r>
          </a:p>
          <a:p>
            <a:pPr lvl="1"/>
            <a:r>
              <a:rPr lang="en-US" b="1" dirty="0"/>
              <a:t>Base value </a:t>
            </a:r>
            <a:r>
              <a:rPr lang="en-US" dirty="0"/>
              <a:t>is a chosen value for the variable in the base period, often 1 or 100</a:t>
            </a:r>
          </a:p>
          <a:p>
            <a:pPr lvl="1"/>
            <a:r>
              <a:rPr lang="en-US" dirty="0"/>
              <a:t>e.g.: price level = 100 in 2012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FE32-5C3A-AD90-0089-07572C22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3FAD90D-CE2E-66C9-9504-A7EBCFA2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1111568"/>
            <a:ext cx="11106199" cy="4387875"/>
          </a:xfrm>
        </p:spPr>
      </p:pic>
    </p:spTree>
    <p:extLst>
      <p:ext uri="{BB962C8B-B14F-4D97-AF65-F5344CB8AC3E}">
        <p14:creationId xmlns:p14="http://schemas.microsoft.com/office/powerpoint/2010/main" val="333458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495F-C731-F0CE-DD99-DFD2FA58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FB454-40B4-3F0F-58CB-C0AB67D1D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(most?) time series have a </a:t>
                </a:r>
                <a:r>
                  <a:rPr lang="en-US" b="1" dirty="0"/>
                  <a:t>time trend</a:t>
                </a:r>
              </a:p>
              <a:p>
                <a:r>
                  <a:rPr lang="en-US" dirty="0"/>
                  <a:t>This will result in </a:t>
                </a:r>
                <a:r>
                  <a:rPr lang="en-US" b="1" dirty="0"/>
                  <a:t>spurious correlation</a:t>
                </a:r>
              </a:p>
              <a:p>
                <a:r>
                  <a:rPr lang="en-US" dirty="0"/>
                  <a:t>Options for modeling series with trends:</a:t>
                </a:r>
              </a:p>
              <a:p>
                <a:pPr lvl="1"/>
                <a:r>
                  <a:rPr lang="en-US" b="1" dirty="0"/>
                  <a:t>Linear time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average change is constant</a:t>
                </a:r>
              </a:p>
              <a:p>
                <a:pPr lvl="1"/>
                <a:r>
                  <a:rPr lang="en-US" b="1" dirty="0"/>
                  <a:t>Exponential time trend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average PERCENT change constant</a:t>
                </a:r>
              </a:p>
              <a:p>
                <a:r>
                  <a:rPr lang="en-US" dirty="0"/>
                  <a:t>Can include time trends in regressions with other variables to take care of spurious correlation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FB454-40B4-3F0F-58CB-C0AB67D1D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1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1313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 10</vt:lpstr>
      <vt:lpstr>Time Series Introduction</vt:lpstr>
      <vt:lpstr>Two Examples of Time Series</vt:lpstr>
      <vt:lpstr>Assumptions and Properties</vt:lpstr>
      <vt:lpstr>Forecasting</vt:lpstr>
      <vt:lpstr>Functional Forms</vt:lpstr>
      <vt:lpstr>Dummy and Index Variables</vt:lpstr>
      <vt:lpstr>PowerPoint Presentation</vt:lpstr>
      <vt:lpstr>Time Trends</vt:lpstr>
      <vt:lpstr>Detrending</vt:lpstr>
      <vt:lpstr>Seasonality</vt:lpstr>
      <vt:lpstr>Stationarity</vt:lpstr>
      <vt:lpstr>MA and AR Models</vt:lpstr>
      <vt:lpstr>Highly Persistent Time Series</vt:lpstr>
      <vt:lpstr>Serial Correlation and Heteroskedasticity</vt:lpstr>
      <vt:lpstr>Vector Autoregressions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Matthew Wilson</dc:creator>
  <cp:lastModifiedBy>Matthew Wilson</cp:lastModifiedBy>
  <cp:revision>9</cp:revision>
  <dcterms:created xsi:type="dcterms:W3CDTF">2023-03-31T02:45:36Z</dcterms:created>
  <dcterms:modified xsi:type="dcterms:W3CDTF">2023-04-13T00:18:38Z</dcterms:modified>
</cp:coreProperties>
</file>