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28F6E-237E-D27B-5188-7384326C6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772E5-039A-14CB-E94A-1B05187AD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EEBB9-266F-E258-0DD1-7593E02E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0DCE-8498-41A4-B115-BAA91C4CCE0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F1ECE-5CB2-5821-729F-F5030798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188C9-A308-2795-8EF1-B6C48824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4460-9AB7-4801-A7C2-8B29347AF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96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A348-32D3-0ACE-571A-9C52745F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5D03A-6E81-3E4A-805F-8604BF179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D312F-0C42-AEF2-DA29-D4D4E1711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0DCE-8498-41A4-B115-BAA91C4CCE0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49FB5-947F-F0E7-64B1-751C99AB0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57517-9224-B6BE-AEE4-928050C71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4460-9AB7-4801-A7C2-8B29347AF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A86731-ABF2-B923-9772-83272DE90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659A7-BE9C-66DD-8EA1-6FD6133E0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0361E-30B8-E11A-E9EC-67F6959C2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0DCE-8498-41A4-B115-BAA91C4CCE0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565E0-1C00-F9B6-D77E-352FDF96C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FF112-8C0E-D703-682E-0E8EAA6BC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4460-9AB7-4801-A7C2-8B29347AF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81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D9F25-5766-FF09-04EE-5B05FE535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31B2F-6286-70D7-3133-CCBF359EB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03B79-6801-0E19-8814-D5FD3DC83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0DCE-8498-41A4-B115-BAA91C4CCE0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283DA-D05E-53EE-FF59-E32FE28B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67FC5-BDC2-E19A-B5B3-C9C6FF2D7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4460-9AB7-4801-A7C2-8B29347AF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6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D4A4-7AD2-6DAB-9FD2-4BF433F8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C4486-53F0-3C82-BF91-57B08AD40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8F5A4-FE3E-967A-AA07-97D369B19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0DCE-8498-41A4-B115-BAA91C4CCE0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51074-1E39-9193-D655-8FA0297BC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C415D-3A06-7AB2-6174-488583383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4460-9AB7-4801-A7C2-8B29347AF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5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B9013-1A1A-F16B-935E-24B821419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BC22A-0586-1C73-B1CC-2E8E93368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78E17-7BFA-0A92-48B5-1CA96C745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D79CC-03CD-D636-A39E-6A2FBE21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0DCE-8498-41A4-B115-BAA91C4CCE0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FD613-C595-196F-1836-E8CF847B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C2051-754C-9029-FADF-79AB1DE0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4460-9AB7-4801-A7C2-8B29347AF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1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684FA-FEB0-4685-D979-5014E737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1ECB2-F981-A8A6-BACE-5D9F45C50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B2C41-ABFB-0718-6E2B-136947004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B9ECC0-CA4B-20E8-1E8E-4EE5405F0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3E30D-FD84-DEE3-E74C-73CE0CF33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7503A6-4653-362C-515A-23E836763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0DCE-8498-41A4-B115-BAA91C4CCE0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5C48D0-B903-601F-BF46-9053297F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0BAC6B-F10F-D931-8A34-2C469AD9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4460-9AB7-4801-A7C2-8B29347AF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5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5EF85-0D19-15F3-E938-F9AE3DB7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793C91-1D02-0F5A-CF73-679ABC2E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0DCE-8498-41A4-B115-BAA91C4CCE0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A940D-2CAE-A27D-495F-EC1C7601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8FE2E-8F42-23A1-F061-EF9F4DB9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4460-9AB7-4801-A7C2-8B29347AF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5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B9FF8B-36C0-9ED6-CDA2-58FDF747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0DCE-8498-41A4-B115-BAA91C4CCE0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56AFF-6619-9E0F-2345-783FA49D2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14DAE-5DB2-2C9D-2C74-8441FD25B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4460-9AB7-4801-A7C2-8B29347AF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8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7FDF7-1FC6-E975-31C6-9E3D2EC92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32C88-6187-80D5-047F-9754F4C8E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123E3-CBDA-42D6-C6B4-EA2D92625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30FF7-D727-826D-C310-D22587D86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0DCE-8498-41A4-B115-BAA91C4CCE0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F755D-FEFE-91DF-E9BA-43E5E7C7E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9B7F2-B385-B3B3-89D1-84A3E256F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4460-9AB7-4801-A7C2-8B29347AF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3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911C-1041-8EDC-9491-65F8D5E37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9D0323-DFB8-7C95-AAB0-B2DE1331B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D5B8F-4A5C-C366-FF9B-3D5CCDD37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A44C6-8857-F2F6-5308-9B35B6E9B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0DCE-8498-41A4-B115-BAA91C4CCE0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039C1-397C-8C53-9F67-BA0870D10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EE5C5-70A7-0185-DC43-AA23056BC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4460-9AB7-4801-A7C2-8B29347AF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A24226-E8E4-29E0-B49D-13D91A8B6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EFEF1-4C5A-C702-2D7F-AD4439D93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F5BE9-D451-485F-1B32-CA685AE1A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00DCE-8498-41A4-B115-BAA91C4CCE0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74910-2E87-0F15-76A3-E29DA0E5C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5688-D0F0-568D-DA86-77E6F1416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64460-9AB7-4801-A7C2-8B29347AF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4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4E5C-E349-A702-417F-841830B6FB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92734-834C-A392-64C7-874B07D4A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Pooled and Panel Data</a:t>
            </a:r>
          </a:p>
          <a:p>
            <a:r>
              <a:rPr lang="en-US" dirty="0"/>
              <a:t>April 18, 2023</a:t>
            </a:r>
          </a:p>
        </p:txBody>
      </p:sp>
    </p:spTree>
    <p:extLst>
      <p:ext uri="{BB962C8B-B14F-4D97-AF65-F5344CB8AC3E}">
        <p14:creationId xmlns:p14="http://schemas.microsoft.com/office/powerpoint/2010/main" val="1977009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58F1C-21C7-22BB-7D6B-C9D5AD0F7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Panel Data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6F375A-A720-8AC2-8EE3-49C2270869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First difference, fixed effects, and random effects will yield different estimates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What are the arguments for and against each?</a:t>
                </a:r>
              </a:p>
              <a:p>
                <a:r>
                  <a:rPr lang="en-US" dirty="0"/>
                  <a:t>First Difference</a:t>
                </a:r>
              </a:p>
              <a:p>
                <a:pPr lvl="1"/>
                <a:r>
                  <a:rPr lang="en-US" b="1" dirty="0"/>
                  <a:t>Pros</a:t>
                </a:r>
                <a:r>
                  <a:rPr lang="en-US" dirty="0"/>
                  <a:t>: Helpful when there is a unit root process or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small relative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Closer to time series methods</a:t>
                </a:r>
              </a:p>
              <a:p>
                <a:pPr lvl="1"/>
                <a:r>
                  <a:rPr lang="en-US" b="1" dirty="0"/>
                  <a:t>Cons</a:t>
                </a:r>
                <a:r>
                  <a:rPr lang="en-US" dirty="0"/>
                  <a:t>: When no serial correlation, less efficient than FE. Does not work as well for unbalanced panels</a:t>
                </a:r>
              </a:p>
              <a:p>
                <a:r>
                  <a:rPr lang="en-US" dirty="0"/>
                  <a:t>Fixed Effects</a:t>
                </a:r>
              </a:p>
              <a:p>
                <a:pPr lvl="1"/>
                <a:r>
                  <a:rPr lang="en-US" b="1" dirty="0"/>
                  <a:t>Pros</a:t>
                </a:r>
                <a:r>
                  <a:rPr lang="en-US" dirty="0"/>
                  <a:t>: </a:t>
                </a:r>
                <a:r>
                  <a:rPr lang="en-US" i="1" dirty="0"/>
                  <a:t>May</a:t>
                </a:r>
                <a:r>
                  <a:rPr lang="en-US" dirty="0"/>
                  <a:t> be more efficient, </a:t>
                </a:r>
                <a:r>
                  <a:rPr lang="en-US" i="1" dirty="0"/>
                  <a:t>may </a:t>
                </a:r>
                <a:r>
                  <a:rPr lang="en-US" dirty="0"/>
                  <a:t>have less bias than FD. Easier with unbalanced panel. More general than RE.</a:t>
                </a:r>
              </a:p>
              <a:p>
                <a:pPr lvl="1"/>
                <a:r>
                  <a:rPr lang="en-US" b="1" dirty="0"/>
                  <a:t>Cons</a:t>
                </a:r>
                <a:r>
                  <a:rPr lang="en-US" dirty="0"/>
                  <a:t>: Does not perform well under serial correlation or </a:t>
                </a:r>
                <a:r>
                  <a:rPr lang="en-US" dirty="0" err="1"/>
                  <a:t>nonstationarity</a:t>
                </a:r>
                <a:endParaRPr lang="en-US" dirty="0"/>
              </a:p>
              <a:p>
                <a:r>
                  <a:rPr lang="en-US" dirty="0"/>
                  <a:t>Random Effects</a:t>
                </a:r>
              </a:p>
              <a:p>
                <a:pPr lvl="1"/>
                <a:r>
                  <a:rPr lang="en-US" b="1" dirty="0"/>
                  <a:t>Pros</a:t>
                </a:r>
                <a:r>
                  <a:rPr lang="en-US" dirty="0"/>
                  <a:t>: Can be used when one of the explanatory variables is time-invariant for each individual, estimators more precise</a:t>
                </a:r>
              </a:p>
              <a:p>
                <a:pPr lvl="1"/>
                <a:r>
                  <a:rPr lang="en-US" b="1" dirty="0"/>
                  <a:t>Cons</a:t>
                </a:r>
                <a:r>
                  <a:rPr lang="en-US" dirty="0"/>
                  <a:t>: Requires much stronger assumptions than FE.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6F375A-A720-8AC2-8EE3-49C227086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 r="-986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10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58970-D8E1-D78C-71C9-A05463A60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Correlated Random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EC8B1-419A-6809-5D7B-282EFDD90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might want to use RE but don’t want to make the zero correlation assumption?</a:t>
            </a:r>
          </a:p>
          <a:p>
            <a:r>
              <a:rPr lang="en-US" dirty="0"/>
              <a:t>We can try to estimate the correlation and do RE with the rest</a:t>
            </a:r>
          </a:p>
          <a:p>
            <a:r>
              <a:rPr lang="en-US" dirty="0"/>
              <a:t>The estimates will be the same as FE, but may be more precise</a:t>
            </a:r>
          </a:p>
          <a:p>
            <a:r>
              <a:rPr lang="en-US" dirty="0"/>
              <a:t>Also allows us to see if regular RE is valid</a:t>
            </a:r>
          </a:p>
          <a:p>
            <a:r>
              <a:rPr lang="en-US" dirty="0"/>
              <a:t>Details in Wooldridge section 14-3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96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85F0-DA7D-E9C5-DB5A-E12A2E1C8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Analysis with Panel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26CB5D-4A65-8104-F6BB-CBEA604197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Basic version: 2 periods</a:t>
                </a:r>
              </a:p>
              <a:p>
                <a:pPr lvl="1"/>
                <a:r>
                  <a:rPr lang="en-US" dirty="0"/>
                  <a:t>Units are observed before and after a policy intervention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first difference model is the natural experiment, where we look at the cross-sectional regression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a binary treatment,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Δ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𝑡𝑟𝑒𝑎𝑡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Δ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𝑐𝑜𝑛𝑡𝑟𝑜𝑙</m:t>
                            </m:r>
                          </m:sub>
                        </m:sSub>
                      </m:e>
                    </m:acc>
                  </m:oMath>
                </a14:m>
                <a:endParaRPr lang="en-US" b="0" dirty="0"/>
              </a:p>
              <a:p>
                <a:r>
                  <a:rPr lang="en-US" dirty="0"/>
                  <a:t>General version: multiple periods</a:t>
                </a:r>
              </a:p>
              <a:p>
                <a:pPr lvl="1"/>
                <a:r>
                  <a:rPr lang="en-US" dirty="0"/>
                  <a:t>We must set up our regression with controls for each time period: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𝒊𝒕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Then we may estimate with FE or FD as appropriate</a:t>
                </a:r>
              </a:p>
              <a:p>
                <a:pPr lvl="1"/>
                <a:r>
                  <a:rPr lang="en-US" dirty="0" err="1"/>
                  <a:t>DiD</a:t>
                </a:r>
                <a:r>
                  <a:rPr lang="en-US" dirty="0"/>
                  <a:t> is a special case of this setup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26CB5D-4A65-8104-F6BB-CBEA604197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730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493B4-F88B-32A5-D27D-D1AB6B2AE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Panel Methods to Other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3B2AF-C7A6-BEDA-539B-1FDA614EF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might be able to apply these techniques to data without time variation</a:t>
            </a:r>
          </a:p>
          <a:p>
            <a:r>
              <a:rPr lang="en-US" dirty="0"/>
              <a:t>But if there is variation across multiple groups, fixed-effect-type techniques may be helpful</a:t>
            </a:r>
          </a:p>
          <a:p>
            <a:r>
              <a:rPr lang="en-US" dirty="0"/>
              <a:t>Data may exist in </a:t>
            </a:r>
            <a:r>
              <a:rPr lang="en-US" b="1" dirty="0"/>
              <a:t>clusters, </a:t>
            </a:r>
            <a:r>
              <a:rPr lang="en-US" dirty="0"/>
              <a:t>such as individuals in a family</a:t>
            </a:r>
          </a:p>
        </p:txBody>
      </p:sp>
    </p:spTree>
    <p:extLst>
      <p:ext uri="{BB962C8B-B14F-4D97-AF65-F5344CB8AC3E}">
        <p14:creationId xmlns:p14="http://schemas.microsoft.com/office/powerpoint/2010/main" val="3806691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61315-8029-B715-5992-ACD32884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Cluster-Robust Standard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D84A3-8DFE-B554-D17C-86EC5F921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panel data, our data exist in clusters: at least at the levels of </a:t>
            </a:r>
            <a:r>
              <a:rPr lang="en-US" b="1" dirty="0"/>
              <a:t>t </a:t>
            </a:r>
            <a:r>
              <a:rPr lang="en-US" dirty="0"/>
              <a:t>and </a:t>
            </a:r>
            <a:r>
              <a:rPr lang="en-US" b="1" dirty="0" err="1"/>
              <a:t>i</a:t>
            </a:r>
            <a:endParaRPr lang="en-US" b="1" dirty="0"/>
          </a:p>
          <a:p>
            <a:r>
              <a:rPr lang="en-US" dirty="0"/>
              <a:t>There may be a specific type of heteroskedasticity in which errors within a cluster are correlated with each other</a:t>
            </a:r>
          </a:p>
          <a:p>
            <a:r>
              <a:rPr lang="en-US" dirty="0"/>
              <a:t>This is particularly salient when a certain policy appears for some clusters and not others</a:t>
            </a:r>
          </a:p>
          <a:p>
            <a:r>
              <a:rPr lang="en-US" dirty="0"/>
              <a:t>Thankfully, we have an option to compute </a:t>
            </a:r>
            <a:r>
              <a:rPr lang="en-US" b="1" dirty="0"/>
              <a:t>cluster-robust </a:t>
            </a:r>
            <a:r>
              <a:rPr lang="en-US" dirty="0"/>
              <a:t>standard errors</a:t>
            </a:r>
          </a:p>
          <a:p>
            <a:r>
              <a:rPr lang="en-US" dirty="0"/>
              <a:t>We should always do this when we suspect clustering</a:t>
            </a:r>
          </a:p>
        </p:txBody>
      </p:sp>
    </p:spTree>
    <p:extLst>
      <p:ext uri="{BB962C8B-B14F-4D97-AF65-F5344CB8AC3E}">
        <p14:creationId xmlns:p14="http://schemas.microsoft.com/office/powerpoint/2010/main" val="2320923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B2E25-AB52-169D-9E4A-0235B0FE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4E3F3-2588-8B9B-47B0-072ADEF5D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commonly, our datasets are a combination of cross-section and time series: multiple observations over multiple time periods</a:t>
            </a:r>
          </a:p>
          <a:p>
            <a:r>
              <a:rPr lang="en-US" b="1" dirty="0"/>
              <a:t>Pooled Cross Section</a:t>
            </a:r>
          </a:p>
          <a:p>
            <a:pPr lvl="1"/>
            <a:r>
              <a:rPr lang="en-US" dirty="0"/>
              <a:t>Different units, different time periods</a:t>
            </a:r>
          </a:p>
          <a:p>
            <a:pPr lvl="1"/>
            <a:r>
              <a:rPr lang="en-US" dirty="0"/>
              <a:t>Usually, repeated sampling from a population at different points in time</a:t>
            </a:r>
          </a:p>
          <a:p>
            <a:r>
              <a:rPr lang="en-US" b="1" dirty="0"/>
              <a:t>Panel Data</a:t>
            </a:r>
          </a:p>
          <a:p>
            <a:pPr lvl="1"/>
            <a:r>
              <a:rPr lang="en-US" dirty="0"/>
              <a:t>Same units, different time periods</a:t>
            </a:r>
          </a:p>
          <a:p>
            <a:pPr lvl="1"/>
            <a:r>
              <a:rPr lang="en-US" dirty="0"/>
              <a:t>Also called “longitudinal”… follows same individuals over time</a:t>
            </a:r>
          </a:p>
          <a:p>
            <a:pPr lvl="1"/>
            <a:r>
              <a:rPr lang="en-US" dirty="0"/>
              <a:t>Examples: data on counties or states over time, long-term experiments</a:t>
            </a:r>
          </a:p>
        </p:txBody>
      </p:sp>
    </p:spTree>
    <p:extLst>
      <p:ext uri="{BB962C8B-B14F-4D97-AF65-F5344CB8AC3E}">
        <p14:creationId xmlns:p14="http://schemas.microsoft.com/office/powerpoint/2010/main" val="3919514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0CB57-9FAC-C7D3-D593-0DB84120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Independent Cross Sections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AA788D-8207-8661-C86B-D872FF7F69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Can often be treated as a cross-section with </a:t>
                </a:r>
                <a:r>
                  <a:rPr lang="en-US" b="1" dirty="0"/>
                  <a:t>time dummies </a:t>
                </a:r>
                <a:r>
                  <a:rPr lang="en-US" dirty="0"/>
                  <a:t>to take care of different means in different time periods</a:t>
                </a:r>
              </a:p>
              <a:p>
                <a:r>
                  <a:rPr lang="en-US" dirty="0"/>
                  <a:t>Can interact the dummies with explanatory variables to see how effects change</a:t>
                </a:r>
              </a:p>
              <a:p>
                <a:r>
                  <a:rPr lang="en-US" dirty="0"/>
                  <a:t>Can do a Chow Test to see if coefficients change over time</a:t>
                </a:r>
              </a:p>
              <a:p>
                <a:pPr lvl="1"/>
                <a:r>
                  <a:rPr lang="en-US" dirty="0"/>
                  <a:t>Restricted SSR: SSR of pooled regression</a:t>
                </a:r>
              </a:p>
              <a:p>
                <a:pPr lvl="1"/>
                <a:r>
                  <a:rPr lang="en-US" dirty="0"/>
                  <a:t>Unrestricted SSR: SUM of SSRs of regressions in each time period</a:t>
                </a:r>
              </a:p>
              <a:p>
                <a:pPr lvl="1"/>
                <a:r>
                  <a:rPr lang="en-US" dirty="0"/>
                  <a:t>Degrees of freedom of f test: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number of time periods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AA788D-8207-8661-C86B-D872FF7F69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901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66CF-BA77-55F3-CBEB-C492B790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Experiments and Policy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0BEAEC-D3D4-74EC-AEFE-F3ACA12B7E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Samples in multiple time periods allow us to do better causal inference on policy changes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natural experiment </a:t>
                </a:r>
                <a:r>
                  <a:rPr lang="en-US" dirty="0"/>
                  <a:t>occurs when an event (policy) changes something for some groups more than others</a:t>
                </a:r>
              </a:p>
              <a:p>
                <a:r>
                  <a:rPr lang="en-US" dirty="0"/>
                  <a:t>Simplest form:</a:t>
                </a:r>
              </a:p>
              <a:p>
                <a:pPr lvl="1"/>
                <a:r>
                  <a:rPr lang="en-US" dirty="0"/>
                  <a:t>2 time periods (before and after policy), 2 groups (treated and untreated)</a:t>
                </a:r>
              </a:p>
              <a:p>
                <a:pPr lvl="1"/>
                <a:r>
                  <a:rPr lang="en-US" dirty="0"/>
                  <a:t>Yields the regression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𝑐𝑜𝑛𝑡𝑟𝑜𝑙𝑠</m:t>
                      </m:r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average treatment effect (ATE)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differences-in-differences (DID) estimator</a:t>
                </a:r>
              </a:p>
              <a:p>
                <a:r>
                  <a:rPr lang="en-US" b="1" dirty="0"/>
                  <a:t>Diff-in-Diff </a:t>
                </a:r>
                <a:r>
                  <a:rPr lang="en-US" dirty="0"/>
                  <a:t>is one of the most important methods in empirical economics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0BEAEC-D3D4-74EC-AEFE-F3ACA12B7E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696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943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B8432-E304-C667-277F-68E7983E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Diff-in-Diff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02DE60-C8D9-FFF9-9799-046798823E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For </a:t>
                </a:r>
                <a:r>
                  <a:rPr lang="en-US" dirty="0" err="1"/>
                  <a:t>DiD</a:t>
                </a:r>
                <a:r>
                  <a:rPr lang="en-US" dirty="0"/>
                  <a:t>, the treatment need not be binary, and we can have more than one time period!</a:t>
                </a:r>
              </a:p>
              <a:p>
                <a:r>
                  <a:rPr lang="en-US" dirty="0"/>
                  <a:t>Suppose we have many time periods, and a non-binary treatment </a:t>
                </a:r>
              </a:p>
              <a:p>
                <a:pPr lvl="1"/>
                <a:r>
                  <a:rPr lang="en-US" dirty="0"/>
                  <a:t>Example: effect of a new business district on employment, where treatment is distance to the district</a:t>
                </a:r>
              </a:p>
              <a:p>
                <a:r>
                  <a:rPr lang="en-US" dirty="0"/>
                  <a:t>The regression looks largely the same: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𝐸𝑚𝑝𝑙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𝐷𝑖𝑠𝑡𝑎𝑛𝑐𝑒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𝐷𝑖𝑠𝑡𝑎𝑛𝑐𝑒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𝑐𝑜𝑛𝑡𝑟𝑜𝑙𝑠</m:t>
                      </m:r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still the </a:t>
                </a:r>
                <a:r>
                  <a:rPr lang="en-US" dirty="0" err="1"/>
                  <a:t>DiD</a:t>
                </a:r>
                <a:r>
                  <a:rPr lang="en-US" dirty="0"/>
                  <a:t> estimator!</a:t>
                </a:r>
              </a:p>
              <a:p>
                <a:r>
                  <a:rPr lang="en-US" dirty="0" err="1"/>
                  <a:t>DiD</a:t>
                </a:r>
                <a:r>
                  <a:rPr lang="en-US" dirty="0"/>
                  <a:t> relies on the </a:t>
                </a:r>
                <a:r>
                  <a:rPr lang="en-US" b="1" dirty="0"/>
                  <a:t>parallel trends assumption: </a:t>
                </a:r>
                <a:r>
                  <a:rPr lang="en-US" dirty="0"/>
                  <a:t>changes over time </a:t>
                </a:r>
                <a:r>
                  <a:rPr lang="en-US" i="1" dirty="0"/>
                  <a:t>before </a:t>
                </a:r>
                <a:r>
                  <a:rPr lang="en-US" dirty="0"/>
                  <a:t>treatment not correlated with treatment status</a:t>
                </a:r>
              </a:p>
              <a:p>
                <a:r>
                  <a:rPr lang="en-US" dirty="0"/>
                  <a:t>If you want </a:t>
                </a:r>
                <a:r>
                  <a:rPr lang="en-US" dirty="0" err="1"/>
                  <a:t>DiD</a:t>
                </a:r>
                <a:r>
                  <a:rPr lang="en-US" dirty="0"/>
                  <a:t> estimator to vary across another group (e.g. states), you include another dummy, and have a </a:t>
                </a:r>
                <a:r>
                  <a:rPr lang="en-US" b="1" dirty="0"/>
                  <a:t>diff-in-diff-in-diff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02DE60-C8D9-FFF9-9799-046798823E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859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0168-8E32-E5BE-9E00-EE98AABA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Panel Data: The Fixed Effects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DF6558-D2EA-7CF4-783E-8A311E8099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We previously discussed the omitted variables problem: there are many other things about each observation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which might affect the outcome</a:t>
                </a:r>
              </a:p>
              <a:p>
                <a:r>
                  <a:rPr lang="en-US" dirty="0"/>
                  <a:t>In panel data, can split unobserved component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into pieces that change over time and pieces that don’t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is how the intercept changes over time periods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each individual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’s </a:t>
                </a:r>
                <a:r>
                  <a:rPr lang="en-US" b="1" dirty="0"/>
                  <a:t>unobserved </a:t>
                </a:r>
                <a:r>
                  <a:rPr lang="en-US" dirty="0"/>
                  <a:t>or </a:t>
                </a:r>
                <a:r>
                  <a:rPr lang="en-US" b="1" dirty="0"/>
                  <a:t>fixed effect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idiosyncratic error,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composite error</a:t>
                </a:r>
              </a:p>
              <a:p>
                <a:r>
                  <a:rPr lang="en-US" dirty="0"/>
                  <a:t>This model is called the </a:t>
                </a:r>
                <a:r>
                  <a:rPr lang="en-US" b="1" dirty="0"/>
                  <a:t>unobserved </a:t>
                </a:r>
                <a:r>
                  <a:rPr lang="en-US" dirty="0"/>
                  <a:t>or</a:t>
                </a:r>
                <a:r>
                  <a:rPr lang="en-US" b="1" dirty="0"/>
                  <a:t> fixed effects model, </a:t>
                </a:r>
                <a:r>
                  <a:rPr lang="en-US" dirty="0"/>
                  <a:t>common in panel data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DF6558-D2EA-7CF4-783E-8A311E8099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672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2D5D-33EF-1F43-A3D4-8DB31F7B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Difference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A07113-BF28-46F8-82E6-EC45D205BE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Common method for estimating the unobserved effects model: the </a:t>
                </a:r>
                <a:r>
                  <a:rPr lang="en-US" b="1" dirty="0"/>
                  <a:t>first-differenced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represents an individual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’s change from previous period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first-differenced estimator</a:t>
                </a:r>
              </a:p>
              <a:p>
                <a:r>
                  <a:rPr lang="en-US" dirty="0"/>
                  <a:t>This approach works best with a </a:t>
                </a:r>
                <a:r>
                  <a:rPr lang="en-US" b="1" dirty="0"/>
                  <a:t>balanced panel: </a:t>
                </a:r>
                <a:r>
                  <a:rPr lang="en-US" dirty="0"/>
                  <a:t> all individuals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show up in all time periods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A07113-BF28-46F8-82E6-EC45D205B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212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5757-CEEE-15F4-219E-EF9907A9D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Effects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468F50-AA7C-1B05-5D77-4AA38B7E64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There are other ways of estimating the fixed effects model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Within Estimator</a:t>
                </a:r>
              </a:p>
              <a:p>
                <a:pPr lvl="1"/>
                <a:r>
                  <a:rPr lang="en-US" dirty="0"/>
                  <a:t>Create new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’s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Note: there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𝑑𝑓</m:t>
                    </m:r>
                  </m:oMath>
                </a14:m>
                <a:r>
                  <a:rPr lang="en-US" dirty="0"/>
                  <a:t> adjustment with demeaning!</a:t>
                </a:r>
              </a:p>
              <a:p>
                <a:r>
                  <a:rPr lang="en-US" b="1" dirty="0"/>
                  <a:t>Dummy variable method</a:t>
                </a:r>
              </a:p>
              <a:p>
                <a:pPr lvl="1"/>
                <a:r>
                  <a:rPr lang="en-US" dirty="0"/>
                  <a:t>Simply include a dummy variable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!</a:t>
                </a:r>
              </a:p>
              <a:p>
                <a:pPr lvl="1"/>
                <a:r>
                  <a:rPr lang="en-US" dirty="0"/>
                  <a:t>Returns exactly the same estimates and standard errors as the within estimator, with correct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𝑑𝑓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However, requires many variables for computation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468F50-AA7C-1B05-5D77-4AA38B7E64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036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190A-528A-A705-F820-F6B4F66E6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Effects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564E41-D94F-FE25-CECF-4CEEA3F868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add an additional assumption to the unobserved components model: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/>
                  <a:t>for all times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and all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With this assumption, we could </a:t>
                </a:r>
                <a:r>
                  <a:rPr lang="en-US" i="1" dirty="0"/>
                  <a:t>almost </a:t>
                </a:r>
                <a:r>
                  <a:rPr lang="en-US" dirty="0"/>
                  <a:t>just ignore the unobserved component and do pooled OLS…</a:t>
                </a:r>
              </a:p>
              <a:p>
                <a:r>
                  <a:rPr lang="en-US" dirty="0"/>
                  <a:t>BUT there will be serial correlation in the error term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!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random effects estimator </a:t>
                </a:r>
                <a:r>
                  <a:rPr lang="en-US" dirty="0"/>
                  <a:t>quasi-demeans the data to take care of this, and performs a </a:t>
                </a:r>
                <a:r>
                  <a:rPr lang="en-US" dirty="0" err="1"/>
                  <a:t>fGLS</a:t>
                </a:r>
                <a:r>
                  <a:rPr lang="en-US" dirty="0"/>
                  <a:t> procedure to estimate the model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564E41-D94F-FE25-CECF-4CEEA3F868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335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7022</TotalTime>
  <Words>1179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Lecture 11</vt:lpstr>
      <vt:lpstr>Introduction</vt:lpstr>
      <vt:lpstr>Pooling Independent Cross Sections</vt:lpstr>
      <vt:lpstr>Natural Experiments and Policy Analysis</vt:lpstr>
      <vt:lpstr>More on Diff-in-Diff</vt:lpstr>
      <vt:lpstr>Panel Data: The Fixed Effects Model</vt:lpstr>
      <vt:lpstr>First Difference Estimation</vt:lpstr>
      <vt:lpstr>Fixed Effects Estimation</vt:lpstr>
      <vt:lpstr>Random Effects Estimation</vt:lpstr>
      <vt:lpstr>Comparing Panel Data Methods</vt:lpstr>
      <vt:lpstr>Correlated Random Effects</vt:lpstr>
      <vt:lpstr>Policy Analysis with Panel Data</vt:lpstr>
      <vt:lpstr>Applying Panel Methods to Other Data Structures</vt:lpstr>
      <vt:lpstr>Cluster-Robust Standard Errors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</dc:title>
  <dc:creator>Matthew Wilson</dc:creator>
  <cp:lastModifiedBy>Matthew Wilson</cp:lastModifiedBy>
  <cp:revision>4</cp:revision>
  <dcterms:created xsi:type="dcterms:W3CDTF">2023-04-13T00:19:50Z</dcterms:created>
  <dcterms:modified xsi:type="dcterms:W3CDTF">2023-04-17T21:22:45Z</dcterms:modified>
</cp:coreProperties>
</file>