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56B4D-2475-FB95-35E4-BCA830F6DC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ED5F02-71EE-E1DF-3ABC-83D0A34188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2B8E3-370F-39F7-64B3-C89F074A0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1963-35B4-40C5-8F62-1A8E5E206BA8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4AAB9-2572-8657-CC6F-AFF72F8C4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84E29-246B-266F-7EC8-C24799A93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BE6CA-7688-4265-9DEA-4ADEC5AC1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205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C0598-7F13-7517-F28B-51BE148CD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F700BA-48B7-9DF3-C638-35EC60233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164E0-B210-00F6-CE08-DBDE34AD4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1963-35B4-40C5-8F62-1A8E5E206BA8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C083D-421A-1A64-6A47-9952615BB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0B9DE-1CDD-D7F1-F389-C732B1A9C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BE6CA-7688-4265-9DEA-4ADEC5AC1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6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E2AEAA-5895-4449-BA0B-F2BEA7271F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CA52E5-0788-80B2-19D5-02DEB555C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44D24-3D53-9338-3BEA-FDF642703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1963-35B4-40C5-8F62-1A8E5E206BA8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BF40B-553E-734A-80D6-38CAA9C9A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C3EB3-00BB-42A2-F414-0C7B9F452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BE6CA-7688-4265-9DEA-4ADEC5AC1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58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D4B39-0CE5-0284-6A98-72D9F466B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D5803-29F5-1DDE-3E3A-929778FBA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BDC0B-BD4B-46E5-344D-442EB1210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1963-35B4-40C5-8F62-1A8E5E206BA8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6BA96-9AFD-6220-9CBE-0897E2FE5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00A99-427F-7809-1F02-240E42C58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BE6CA-7688-4265-9DEA-4ADEC5AC1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00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31F79-4E53-B200-9A52-507C95F17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81E9F-C1FF-BD93-9871-DB5BB6CCB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A7936-ED05-B55A-D26C-BD9880A4E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1963-35B4-40C5-8F62-1A8E5E206BA8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A0F54-F07C-EA53-9733-CE7145576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99C1F-E0B0-A16A-ABA6-6E702C5F5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BE6CA-7688-4265-9DEA-4ADEC5AC1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31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CAB31-16D6-371C-62F6-17E4EA400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BE62A-4BD1-6218-8086-B78843F758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3148D-D113-D29A-4A37-DDC7F03B3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DD593-3FC7-CEFA-A6A9-3C75BEFF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1963-35B4-40C5-8F62-1A8E5E206BA8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732ECB-7383-3D04-2A34-5266711F5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2D44C2-22DA-B73C-104D-86B669EDD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BE6CA-7688-4265-9DEA-4ADEC5AC1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16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9C854-25AC-CD46-A93B-1B4590093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69845-EA57-69EE-EB6E-A01EBCE96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191C77-6ECA-B2AD-9E3B-625C95933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658BC6-649F-3864-67F0-3209473CD2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C3799E-FA29-5C4B-C8BC-009C35AA4D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54FB01-BA5C-BDF6-33CA-346DBBFD7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1963-35B4-40C5-8F62-1A8E5E206BA8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F6ED20-38CD-2E90-35B9-58B825D8B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B0BE8F-0A4D-F5FA-B83F-27DD701F8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BE6CA-7688-4265-9DEA-4ADEC5AC1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1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7D2C3-525A-4C8F-0E52-04EE0EFBC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6BBC4C-5225-8830-6130-5650FD43C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1963-35B4-40C5-8F62-1A8E5E206BA8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89F8F4-879C-8759-CC56-042443AA7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103E48-577A-2C55-CFBF-AFD1F8E78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BE6CA-7688-4265-9DEA-4ADEC5AC1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624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8F58EF-49DC-949D-71D3-494541483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1963-35B4-40C5-8F62-1A8E5E206BA8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054794-71D1-B255-7F51-8BABE3375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ED2955-B190-1E92-7E94-4CA69193B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BE6CA-7688-4265-9DEA-4ADEC5AC1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896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EE37C-BAE2-598C-04C3-97BD5A24F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D3E6E-7232-3B5A-FFC4-9B25D444E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A21892-8EA7-2CD5-4924-92EF8347F4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244CC-273F-CD5E-AC98-6FE7FBC45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1963-35B4-40C5-8F62-1A8E5E206BA8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56E282-E064-1CEE-5C5A-851E1D40D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F888A5-0B27-D1BA-1D06-75BB89110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BE6CA-7688-4265-9DEA-4ADEC5AC1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74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6BF7E-9CD9-D9AD-6B51-139A1704B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FA6F54-140D-A093-4565-4457D88DEE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34BEDC-13AB-5EE9-A162-8FEAC6C93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C99ADB-B57E-456C-24F3-AE4C7B3C8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1963-35B4-40C5-8F62-1A8E5E206BA8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E09CC9-EC64-307C-F219-538E50709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4873A9-EC22-5D7E-1CE8-5E9687A9B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BE6CA-7688-4265-9DEA-4ADEC5AC1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80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7BF856-99CE-66A6-3E78-B1D8F50F2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C1D73-0710-4E19-B32B-94CD4F336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B8D4B-892A-2E34-4FBE-72EB48DB77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D1963-35B4-40C5-8F62-1A8E5E206BA8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92F0D-1401-B222-6509-38D9C7E46A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FBFDF-4F90-71EA-794A-43916F25BE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BE6CA-7688-4265-9DEA-4ADEC5AC1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601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20B6-9DE6-C75C-9B8C-F49E340783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13ECB0-F80F-7A4D-F510-B631271674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Instrumental Variables</a:t>
            </a:r>
          </a:p>
          <a:p>
            <a:r>
              <a:rPr lang="en-US" dirty="0"/>
              <a:t>April 25, 2023</a:t>
            </a:r>
          </a:p>
        </p:txBody>
      </p:sp>
    </p:spTree>
    <p:extLst>
      <p:ext uri="{BB962C8B-B14F-4D97-AF65-F5344CB8AC3E}">
        <p14:creationId xmlns:p14="http://schemas.microsoft.com/office/powerpoint/2010/main" val="1503536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4EC00-057F-702E-B604-83750B2F5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Simultaneous Equations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AFD034-E424-10D9-D3AF-25CB365C7D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In economics we often have a form of endogeneity called </a:t>
                </a:r>
                <a:r>
                  <a:rPr lang="en-US" b="1" dirty="0"/>
                  <a:t>simultaneity</a:t>
                </a:r>
              </a:p>
              <a:p>
                <a:r>
                  <a:rPr lang="en-US" dirty="0"/>
                  <a:t>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are </a:t>
                </a:r>
                <a:r>
                  <a:rPr lang="en-US" i="1" dirty="0"/>
                  <a:t>jointly determined </a:t>
                </a:r>
                <a:r>
                  <a:rPr lang="en-US" dirty="0"/>
                  <a:t>in an equilibrium system</a:t>
                </a:r>
              </a:p>
              <a:p>
                <a:r>
                  <a:rPr lang="en-US" dirty="0"/>
                  <a:t>Example: prices and quantities in a supply and demand system!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What if we want to estimate the supply or demand equation </a:t>
                </a:r>
                <a:r>
                  <a:rPr lang="en-US" b="1" dirty="0"/>
                  <a:t>(structural equations)?</a:t>
                </a:r>
              </a:p>
              <a:p>
                <a:pPr lvl="1"/>
                <a:r>
                  <a:rPr lang="en-US" dirty="0"/>
                  <a:t>Without exogenous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we wouldn’t be able to distinguish</a:t>
                </a:r>
              </a:p>
              <a:p>
                <a:pPr lvl="1"/>
                <a:r>
                  <a:rPr lang="en-US" dirty="0"/>
                  <a:t>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:r>
                  <a:rPr lang="en-US" i="1" dirty="0"/>
                  <a:t>shift </a:t>
                </a:r>
                <a:r>
                  <a:rPr lang="en-US" dirty="0"/>
                  <a:t>our supply or demand curves and allow identification</a:t>
                </a:r>
              </a:p>
              <a:p>
                <a:pPr lvl="1"/>
                <a:r>
                  <a:rPr lang="en-US" b="1" dirty="0"/>
                  <a:t>Exclusion restrictions: </a:t>
                </a:r>
                <a:r>
                  <a:rPr lang="en-US" dirty="0"/>
                  <a:t>the two equations don’t have exactly the same exogenous variables</a:t>
                </a:r>
              </a:p>
              <a:p>
                <a:r>
                  <a:rPr lang="en-US" dirty="0"/>
                  <a:t>To estimate above system, write second equation as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And let this be the first equation in 2SLS!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identified.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AFD034-E424-10D9-D3AF-25CB365C7D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 b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9368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8597A-7126-8909-C159-5496167B1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Inference: Two Common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04D202-72FE-3D45-AF37-43B945F20A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are often interested in a causal interpretation for our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/>
                  <a:t>Problem 1: </a:t>
                </a:r>
                <a:r>
                  <a:rPr lang="en-US" b="1" dirty="0"/>
                  <a:t>Omitted variables </a:t>
                </a:r>
              </a:p>
              <a:p>
                <a:pPr lvl="1"/>
                <a:r>
                  <a:rPr lang="en-US" dirty="0"/>
                  <a:t>Where a variable that influences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included in the error term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Will cause a biased estimate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Problem 2: </a:t>
                </a:r>
                <a:r>
                  <a:rPr lang="en-US" b="1" dirty="0"/>
                  <a:t>Reverse causality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may cause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but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also causes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Monetary policy affects GDP, but GDP also affects monetary policy!</a:t>
                </a:r>
              </a:p>
              <a:p>
                <a:r>
                  <a:rPr lang="en-US" dirty="0"/>
                  <a:t>Both of these problems can be solved with </a:t>
                </a:r>
                <a:r>
                  <a:rPr lang="en-US" b="1" dirty="0"/>
                  <a:t>Instrumental Variables (IV) </a:t>
                </a:r>
                <a:r>
                  <a:rPr lang="en-US" dirty="0"/>
                  <a:t>estimation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04D202-72FE-3D45-AF37-43B945F20A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9239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73209-03EB-D6DB-53B7-3FF4C4983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 in a Simple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64CD92-7E58-0A44-9696-86B5489B9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in the simple regression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we have omitted variables or reverse causality</a:t>
                </a:r>
              </a:p>
              <a:p>
                <a:r>
                  <a:rPr lang="en-US" dirty="0"/>
                  <a:t>Then we have </a:t>
                </a:r>
                <a:r>
                  <a:rPr lang="en-US" b="1" dirty="0"/>
                  <a:t>endogeneity: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≠0,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To use IV, we must find a valid </a:t>
                </a:r>
                <a:r>
                  <a:rPr lang="en-US" b="1" dirty="0"/>
                  <a:t>instrument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such that: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b="0" dirty="0"/>
                  <a:t>: the instrument is </a:t>
                </a:r>
                <a:r>
                  <a:rPr lang="en-US" b="1" dirty="0"/>
                  <a:t>relevant. </a:t>
                </a:r>
                <a:r>
                  <a:rPr lang="en-US" dirty="0"/>
                  <a:t>Testable.</a:t>
                </a:r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: the instrument is </a:t>
                </a:r>
                <a:r>
                  <a:rPr lang="en-US" b="1" dirty="0"/>
                  <a:t>exogenous. </a:t>
                </a:r>
                <a:r>
                  <a:rPr lang="en-US" dirty="0"/>
                  <a:t>Not testable.</a:t>
                </a:r>
              </a:p>
              <a:p>
                <a:r>
                  <a:rPr lang="en-US" dirty="0"/>
                  <a:t>If these conditions satisfied, we have successful </a:t>
                </a:r>
                <a:r>
                  <a:rPr lang="en-US" b="1" dirty="0"/>
                  <a:t>identification </a:t>
                </a:r>
                <a:r>
                  <a:rPr lang="en-US" dirty="0"/>
                  <a:t>of the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when we use IV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64CD92-7E58-0A44-9696-86B5489B98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8501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DAF37-7F1A-0C72-EF01-823755ACA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IV Estimator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9C14F5-AA52-81F6-CD13-A5583C9E9B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conditions are satisfied, we can write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lets us solve for the parameter: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𝐶𝑜𝑣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𝐶𝑜𝑣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b="0" dirty="0"/>
              </a:p>
              <a:p>
                <a:r>
                  <a:rPr lang="en-US" b="0" dirty="0"/>
                  <a:t>We can then write the </a:t>
                </a:r>
                <a:r>
                  <a:rPr lang="en-US" b="1" dirty="0"/>
                  <a:t>IV estimator, </a:t>
                </a:r>
                <a:r>
                  <a:rPr lang="en-US" dirty="0"/>
                  <a:t>analogous to the OLS estimator: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9C14F5-AA52-81F6-CD13-A5583C9E9B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3562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95456-4BD6-3FC5-74D1-EF22FB7DB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Instruments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D43A3-709E-AB14-4562-C89ADDE62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regression of GDP on government spending:</a:t>
            </a:r>
          </a:p>
          <a:p>
            <a:pPr lvl="1"/>
            <a:r>
              <a:rPr lang="en-US" dirty="0"/>
              <a:t>Consumption is </a:t>
            </a:r>
            <a:r>
              <a:rPr lang="en-US" i="1" dirty="0"/>
              <a:t>relevant</a:t>
            </a:r>
            <a:r>
              <a:rPr lang="en-US" dirty="0"/>
              <a:t> but not </a:t>
            </a:r>
            <a:r>
              <a:rPr lang="en-US" i="1" dirty="0"/>
              <a:t>exogenous</a:t>
            </a:r>
          </a:p>
          <a:p>
            <a:pPr lvl="1"/>
            <a:r>
              <a:rPr lang="en-US" dirty="0"/>
              <a:t>Premier League soccer scores are </a:t>
            </a:r>
            <a:r>
              <a:rPr lang="en-US" i="1" dirty="0"/>
              <a:t>exogenous </a:t>
            </a:r>
            <a:r>
              <a:rPr lang="en-US" dirty="0"/>
              <a:t>but not </a:t>
            </a:r>
            <a:r>
              <a:rPr lang="en-US" i="1" dirty="0"/>
              <a:t>relevant</a:t>
            </a:r>
          </a:p>
          <a:p>
            <a:pPr lvl="1"/>
            <a:r>
              <a:rPr lang="en-US" dirty="0"/>
              <a:t>Military spending is </a:t>
            </a:r>
            <a:r>
              <a:rPr lang="en-US" i="1" dirty="0"/>
              <a:t>exogenous </a:t>
            </a:r>
            <a:r>
              <a:rPr lang="en-US" dirty="0"/>
              <a:t>and </a:t>
            </a:r>
            <a:r>
              <a:rPr lang="en-US" i="1" dirty="0"/>
              <a:t>relevant</a:t>
            </a:r>
          </a:p>
          <a:p>
            <a:r>
              <a:rPr lang="en-US" dirty="0"/>
              <a:t>Other examples of instruments</a:t>
            </a:r>
          </a:p>
          <a:p>
            <a:pPr lvl="1"/>
            <a:r>
              <a:rPr lang="en-US" dirty="0"/>
              <a:t>Last name as an instrument for military service in Vietnam War</a:t>
            </a:r>
          </a:p>
          <a:p>
            <a:pPr lvl="1"/>
            <a:r>
              <a:rPr lang="en-US" dirty="0"/>
              <a:t>Rainfall as an instrument for some economic activity</a:t>
            </a:r>
          </a:p>
          <a:p>
            <a:pPr lvl="1"/>
            <a:r>
              <a:rPr lang="en-US" dirty="0"/>
              <a:t>Colonial mortality rates as an instrument for modern institutions</a:t>
            </a:r>
          </a:p>
          <a:p>
            <a:pPr lvl="1"/>
            <a:r>
              <a:rPr lang="en-US" dirty="0"/>
              <a:t>Monetary policy “surprises” as an instrument for economic activity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186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07A84-A350-BD7B-D4A1-8D8C5C7B7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Inference with IV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9EC0A1-FC10-1157-9311-CC2B08E0E6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 then asymptotic variance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dirty="0"/>
                  <a:t>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b="0" dirty="0"/>
              </a:p>
              <a:p>
                <a:r>
                  <a:rPr lang="en-US" dirty="0"/>
                  <a:t>Then (asymptotic) standard error is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𝑆𝑆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−2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these standard errors, we can conduct our standard inference using t-statistics, p-values, etc.</a:t>
                </a:r>
              </a:p>
              <a:p>
                <a:r>
                  <a:rPr lang="en-US" b="0" dirty="0"/>
                  <a:t>IV </a:t>
                </a:r>
                <a:r>
                  <a:rPr lang="en-US" b="0" dirty="0" err="1"/>
                  <a:t>s.e.s</a:t>
                </a:r>
                <a:r>
                  <a:rPr lang="en-US" b="0" dirty="0"/>
                  <a:t> are bigger than OLS </a:t>
                </a:r>
                <a:r>
                  <a:rPr lang="en-US" b="0" dirty="0" err="1"/>
                  <a:t>s.e.s</a:t>
                </a:r>
                <a:r>
                  <a:rPr lang="en-US" dirty="0"/>
                  <a:t>… use OLS if you think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9EC0A1-FC10-1157-9311-CC2B08E0E6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420" b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1826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ACF80-96B1-2836-A7F3-EFA88202D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 in Multiple Regression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60EC72-DDE9-452E-9992-4E488F2829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Suppose we have the multiple regression (</a:t>
                </a:r>
                <a:r>
                  <a:rPr lang="en-US" b="1" dirty="0"/>
                  <a:t>structural equation</a:t>
                </a:r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  <a:r>
                  <a:rPr lang="en-US" b="1" dirty="0"/>
                  <a:t>endogenous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  <a:r>
                  <a:rPr lang="en-US" b="1" dirty="0"/>
                  <a:t>exogenous,  </a:t>
                </a:r>
                <a:r>
                  <a:rPr lang="en-US" dirty="0"/>
                  <a:t>or uncorrelated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need to find an instrument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Might even have more than one instrument,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Relevance now requires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≠0 </m:t>
                    </m:r>
                  </m:oMath>
                </a14:m>
                <a:r>
                  <a:rPr lang="en-US" dirty="0"/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/>
                  <a:t> in the </a:t>
                </a:r>
                <a:r>
                  <a:rPr lang="en-US" b="1" dirty="0"/>
                  <a:t>reduced form</a:t>
                </a:r>
                <a:r>
                  <a:rPr lang="en-US" dirty="0"/>
                  <a:t> equation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This IV estimator is obtained by </a:t>
                </a:r>
                <a:r>
                  <a:rPr lang="en-US" b="1" dirty="0"/>
                  <a:t>two stage least squares (2SLS):</a:t>
                </a:r>
              </a:p>
              <a:p>
                <a:pPr lvl="1"/>
                <a:r>
                  <a:rPr lang="en-US" dirty="0"/>
                  <a:t>Stage 1: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obtain fitted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Stage 2: solve OLS first order conditions, replacing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 </m:t>
                        </m:r>
                      </m:e>
                    </m:nary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 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If we have multiple endogenous regressors, need </a:t>
                </a:r>
                <a:r>
                  <a:rPr lang="en-US" i="1" dirty="0"/>
                  <a:t>at least as many </a:t>
                </a:r>
                <a:r>
                  <a:rPr lang="en-US" dirty="0"/>
                  <a:t>instruments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60EC72-DDE9-452E-9992-4E488F2829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 b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8546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4F635-6F05-7AEA-08B9-88197E885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IV Issues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093A94-2618-389F-1C34-50C4A45840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If exogeneity not satisfied:</a:t>
                </a:r>
              </a:p>
              <a:p>
                <a:pPr lvl="1"/>
                <a:r>
                  <a:rPr lang="en-US" dirty="0"/>
                  <a:t>IV estimator can have large (asymptotic) bias (simple regression version):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𝑝𝑙𝑖𝑚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𝐼𝑉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𝐶𝑜𝑟𝑟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𝐶𝑜𝑟𝑟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If relevance not satisfied, or weakly satisfied</a:t>
                </a:r>
              </a:p>
              <a:p>
                <a:pPr lvl="1"/>
                <a:r>
                  <a:rPr lang="en-US" dirty="0"/>
                  <a:t>We have a </a:t>
                </a:r>
                <a:r>
                  <a:rPr lang="en-US" b="1" dirty="0"/>
                  <a:t>weak instruments </a:t>
                </a:r>
                <a:r>
                  <a:rPr lang="en-US" dirty="0"/>
                  <a:t>problem</a:t>
                </a:r>
              </a:p>
              <a:p>
                <a:pPr lvl="1"/>
                <a:r>
                  <a:rPr lang="en-US" b="0" dirty="0"/>
                  <a:t>Unclear how weak is too weak… there is disagreement</a:t>
                </a:r>
              </a:p>
              <a:p>
                <a:pPr lvl="1"/>
                <a:r>
                  <a:rPr lang="en-US" dirty="0"/>
                  <a:t>F-statistic for joint significance of instruments in explaining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should be 10 or greater, in general</a:t>
                </a:r>
              </a:p>
              <a:p>
                <a:r>
                  <a:rPr lang="en-US" b="0" dirty="0"/>
                  <a:t>Note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0" dirty="0"/>
                  <a:t> is meaningless for IV</a:t>
                </a:r>
              </a:p>
              <a:p>
                <a:r>
                  <a:rPr lang="en-US" dirty="0"/>
                  <a:t>Multicollinearity a bigger issue in IV</a:t>
                </a:r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093A94-2618-389F-1C34-50C4A45840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b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5185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434D9-9369-E000-D731-F903207B8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for Endogeneity and Overidentifying Restrictions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B2ADF8-EB3F-6DCF-C80A-DBC279C2E8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Because OLS is more efficient, only want to use IV when there is endogeneity</a:t>
                </a:r>
              </a:p>
              <a:p>
                <a:r>
                  <a:rPr lang="en-US" dirty="0"/>
                  <a:t>A test for endogeneity: include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 estimated errors from reduced form, as an extra variable in structural equation and see if statistically significant</a:t>
                </a:r>
              </a:p>
              <a:p>
                <a:r>
                  <a:rPr lang="en-US" b="1" dirty="0"/>
                  <a:t>Overidentifying restrictions </a:t>
                </a:r>
                <a:r>
                  <a:rPr lang="en-US" dirty="0"/>
                  <a:t>occur if we’ve included more instruments than necessary</a:t>
                </a:r>
              </a:p>
              <a:p>
                <a:r>
                  <a:rPr lang="en-US" dirty="0"/>
                  <a:t>A test for overidentifying restrictions: details in 15-5b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B2ADF8-EB3F-6DCF-C80A-DBC279C2E8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1917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7331</TotalTime>
  <Words>835</Words>
  <Application>Microsoft Office PowerPoint</Application>
  <PresentationFormat>Widescreen</PresentationFormat>
  <Paragraphs>81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Lecture 12</vt:lpstr>
      <vt:lpstr>Causal Inference: Two Common Problems</vt:lpstr>
      <vt:lpstr>IV in a Simple Regression</vt:lpstr>
      <vt:lpstr>Simple IV Estimator</vt:lpstr>
      <vt:lpstr>Examples of Instruments</vt:lpstr>
      <vt:lpstr>Statistical Inference with IV</vt:lpstr>
      <vt:lpstr>IV in Multiple Regression Model</vt:lpstr>
      <vt:lpstr>Potential IV Issues</vt:lpstr>
      <vt:lpstr>Testing for Endogeneity and Overidentifying Restrictions</vt:lpstr>
      <vt:lpstr>Simultaneous Equations Models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12</dc:title>
  <dc:creator>Matthew Wilson</dc:creator>
  <cp:lastModifiedBy>Matthew Wilson</cp:lastModifiedBy>
  <cp:revision>5</cp:revision>
  <dcterms:created xsi:type="dcterms:W3CDTF">2023-04-20T00:47:10Z</dcterms:created>
  <dcterms:modified xsi:type="dcterms:W3CDTF">2023-04-26T00:46:24Z</dcterms:modified>
</cp:coreProperties>
</file>