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5CE7-117F-E6E0-6EAB-1CC2F79D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6E62-8F64-81EB-AF7C-A7B15D7C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AFED-3FFA-9362-6EE3-E4A177CD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B582-0693-253D-C12C-C4201B54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3B9B-7540-A648-3FD4-AACAD82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BF2-57E6-C7B4-2A7B-0E430AF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E33D-09CD-BF73-C061-7ADDBA49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AF05-1E62-C5CC-3461-895BC91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C7BC-B610-892D-F4E9-EFA7EBD6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823F-D6D4-ED49-64C4-B5F1BE6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548E6-F48D-3A88-864D-9954DF28D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C44B6-1606-B8D5-F7A3-6207C0831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139D-BC31-D701-ED01-5DE2E28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9566-854B-E133-E5CB-96E42D5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F122-14A3-4F44-2D7D-F34960F9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AAC0-72B7-EE79-71CE-608CFAD0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4977-DC76-E7BB-DAEF-1724937B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4AFD-9D03-5153-6BBD-FB1CEADA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57E3-6825-926D-C2FE-19107C61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39353-0D72-133B-D68A-DA54EBC6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82DA-76C1-BADD-765A-7F24F8D7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5CA1-53F4-BDE5-F205-DDE7CF0A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7AFE-65F4-81C6-1980-AD410BC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49550-0A80-88EF-380B-2E268852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535F-C0C6-E333-8175-F2B487FE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B61-3D1C-371C-4D70-1A2D15E3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7C4E-C163-C482-9B67-5840D1A55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6BAF6-8196-F51D-25A4-2A72697D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7EE07-1B46-9311-17B7-52E96101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C78D8-6C06-45D2-07FE-37D771B3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65AB-8912-BFB4-3BB6-6D63C8EB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CC0-82D1-F1CE-1B1F-C7419003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89019-200E-F1B4-782B-DE30F19B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5A90A-D719-25EE-379E-30D12ABA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BFBC0-DC40-9780-A107-03B000C20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6502-7B8E-816E-B9CC-19DC15F96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840DD-C7B9-9572-8EC2-29D4337D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94ACF-2493-14E7-D0EF-9510DC01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0F1F3-A944-1467-637F-1BA572CF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EF71-B427-DBBA-EC50-A513F31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43B0-8152-4A41-18F1-0DAA6D57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3ED72-21B1-C799-1DAD-D32AF46C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E2D4-FF41-2927-0EE0-ED2F668F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C8E8B-A640-FACD-24A5-8D4674FF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72C25-D8EA-26A6-67B5-F011C96F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25F1A-AD6B-43E7-D1F3-35C3466E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B5CD-6F4A-5C92-FE2E-8ABA4115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E0D3-F08A-0DA0-B37F-5A868C28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28F4E-8D23-41CE-7652-37F4B86A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E8DAE-8233-99CC-9DD3-1E5041FB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6349-D9BC-4EAA-0906-6336A5E8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2D11-461E-E2A4-58C3-47BB8E6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9FA-56C7-27E9-4B2F-588DFA45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F53DC-100F-BA90-4787-842A6AB2F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8EAD-FF82-709B-A4F8-55B5DDB1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83E48-B37D-F44B-C459-6B058394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A32D-B351-4AE2-69C7-89694F8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33E9-FC7F-3784-98CB-E5A72AB7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A31D8-3BB5-0D3C-5B0F-55E86695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F453-6FD0-A1E4-216B-225E5D33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4207-328A-299C-811A-7914D76AF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4374-8616-4F6E-813D-0043A77C4B7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60E7-2623-CE5F-BE1F-C5568D89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9913-4E2A-FBC0-9CBD-8675FA2B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52D3-BDF4-4171-A3C8-CA92C8C8C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2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3EF4-6624-E733-5EE4-BD591DEF9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0B036-AB95-57AD-D9EA-1F750D51E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Variables</a:t>
            </a:r>
          </a:p>
          <a:p>
            <a:r>
              <a:rPr lang="en-US" dirty="0"/>
              <a:t>March 7, 2023</a:t>
            </a:r>
          </a:p>
        </p:txBody>
      </p:sp>
    </p:spTree>
    <p:extLst>
      <p:ext uri="{BB962C8B-B14F-4D97-AF65-F5344CB8AC3E}">
        <p14:creationId xmlns:p14="http://schemas.microsoft.com/office/powerpoint/2010/main" val="418561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71E5-92AC-C4B9-C3DC-AB7BA33F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67C62-EC04-603F-FAB1-E6BC62623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times we want to know the effects of </a:t>
                </a:r>
                <a:r>
                  <a:rPr lang="en-US" b="1" dirty="0"/>
                  <a:t>qualitative </a:t>
                </a:r>
                <a:r>
                  <a:rPr lang="en-US" dirty="0"/>
                  <a:t>instead of </a:t>
                </a:r>
                <a:r>
                  <a:rPr lang="en-US" b="1" dirty="0"/>
                  <a:t>quantitative </a:t>
                </a:r>
                <a:r>
                  <a:rPr lang="en-US" dirty="0"/>
                  <a:t>information for our observations</a:t>
                </a:r>
              </a:p>
              <a:p>
                <a:pPr lvl="1"/>
                <a:r>
                  <a:rPr lang="en-US" dirty="0"/>
                  <a:t>E.g.: Race, sex, ZIP code, industry</a:t>
                </a:r>
              </a:p>
              <a:p>
                <a:r>
                  <a:rPr lang="en-US" dirty="0"/>
                  <a:t>Describe qualitative information with a </a:t>
                </a:r>
                <a:r>
                  <a:rPr lang="en-US" b="1" dirty="0"/>
                  <a:t>binary </a:t>
                </a:r>
                <a:r>
                  <a:rPr lang="en-US" dirty="0"/>
                  <a:t>or </a:t>
                </a:r>
                <a:r>
                  <a:rPr lang="en-US" b="1" dirty="0"/>
                  <a:t>“dummy” </a:t>
                </a:r>
                <a:r>
                  <a:rPr lang="en-US" dirty="0"/>
                  <a:t>variable. Examples:</a:t>
                </a:r>
              </a:p>
              <a:p>
                <a:pPr lvl="1"/>
                <a:r>
                  <a:rPr lang="en-US" dirty="0"/>
                  <a:t>If we want to include the effects of sex, define a variable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which  = 1 if the observation is male and =0 if female</a:t>
                </a:r>
              </a:p>
              <a:p>
                <a:pPr lvl="1"/>
                <a:r>
                  <a:rPr lang="en-US" dirty="0"/>
                  <a:t>If we want effects by state, define 50 variables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𝑎𝑙𝑎𝑏𝑎𝑚𝑎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𝑎𝑙𝑎𝑠𝑘𝑎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𝑎𝑟𝑖𝑧𝑜𝑛𝑎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𝑤𝑦𝑜𝑚𝑖𝑛𝑔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which = 1 if the observation corresponds to that state and 0 otherwise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167C62-EC04-603F-FAB1-E6BC62623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9B35-0196-407C-9BBE-E9BF8BC9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a Single Dummy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EE223-F379-AFCB-7DBD-DEB5637F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we add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the simple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Under our standard assumptions,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has the interpretation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𝑤𝑎𝑔𝑒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𝑒𝑑𝑢𝑐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𝑤𝑎𝑔𝑒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𝑒𝑑𝑢𝑐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corresponds to an </a:t>
                </a:r>
                <a:r>
                  <a:rPr lang="en-US" b="1" dirty="0"/>
                  <a:t>intercept shift: </a:t>
                </a:r>
                <a:r>
                  <a:rPr lang="en-US" dirty="0"/>
                  <a:t>the “slope” is unchanged, but the entire simple regression line shifts</a:t>
                </a:r>
              </a:p>
              <a:p>
                <a:r>
                  <a:rPr lang="en-US" dirty="0"/>
                  <a:t>Here, “male” is the </a:t>
                </a:r>
                <a:r>
                  <a:rPr lang="en-US" b="1" dirty="0"/>
                  <a:t>benchmark </a:t>
                </a:r>
                <a:r>
                  <a:rPr lang="en-US" dirty="0"/>
                  <a:t>group, or the group corresponding to 0. This can be switched with no problem.</a:t>
                </a:r>
              </a:p>
              <a:p>
                <a:r>
                  <a:rPr lang="en-US" dirty="0"/>
                  <a:t>A single dummy variable is the benchmark case for problems of </a:t>
                </a:r>
                <a:r>
                  <a:rPr lang="en-US" b="1" dirty="0"/>
                  <a:t>policy analysis </a:t>
                </a:r>
                <a:r>
                  <a:rPr lang="en-US" dirty="0"/>
                  <a:t>or </a:t>
                </a:r>
                <a:r>
                  <a:rPr lang="en-US" b="1" dirty="0"/>
                  <a:t>program evaluation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EE223-F379-AFCB-7DBD-DEB5637F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0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499F-8E17-1D58-E4CC-91C2FE9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for Multiple Categories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31C42-7071-A6F0-48B0-D0B75BC6F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like to include more than one category in an equation</a:t>
                </a:r>
              </a:p>
              <a:p>
                <a:pPr lvl="1"/>
                <a:r>
                  <a:rPr lang="en-US" dirty="0"/>
                  <a:t>E.g.: female, married, white, immigrant</a:t>
                </a:r>
              </a:p>
              <a:p>
                <a:pPr lvl="1"/>
                <a:r>
                  <a:rPr lang="en-US" dirty="0"/>
                  <a:t>Including each separately holds all the others constant</a:t>
                </a:r>
              </a:p>
              <a:p>
                <a:r>
                  <a:rPr lang="en-US" dirty="0"/>
                  <a:t>Many times, the same category also holds more than two values!</a:t>
                </a:r>
              </a:p>
              <a:p>
                <a:r>
                  <a:rPr lang="en-US" dirty="0"/>
                  <a:t>If we want to study U.S. states, we have 50 possible values!</a:t>
                </a:r>
              </a:p>
              <a:p>
                <a:pPr lvl="1"/>
                <a:r>
                  <a:rPr lang="en-US" dirty="0"/>
                  <a:t>In this case, define 50 dummy variables, one for each state</a:t>
                </a:r>
              </a:p>
              <a:p>
                <a:pPr lvl="1"/>
                <a:r>
                  <a:rPr lang="en-US" dirty="0"/>
                  <a:t>A given observation will only equal 1 for one of these</a:t>
                </a:r>
              </a:p>
              <a:p>
                <a:pPr lvl="1"/>
                <a:r>
                  <a:rPr lang="en-US" dirty="0"/>
                  <a:t>Only include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r>
                  <a:rPr lang="en-US" dirty="0"/>
                  <a:t> in this case, 49, dummies in the regression</a:t>
                </a:r>
              </a:p>
              <a:p>
                <a:pPr lvl="2"/>
                <a:r>
                  <a:rPr lang="en-US" dirty="0"/>
                  <a:t>Could include all 50 without an intercept, but this messes up R^2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31C42-7071-A6F0-48B0-D0B75BC6F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1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FE0F-4ADB-1E86-0EE9-7BBC173C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C275A-E1C8-9EEA-F6CB-8EE996EDD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are interested in an </a:t>
                </a:r>
                <a:r>
                  <a:rPr lang="en-US" i="1" dirty="0"/>
                  <a:t>ordered </a:t>
                </a:r>
                <a:r>
                  <a:rPr lang="en-US" dirty="0"/>
                  <a:t>qualitative variable</a:t>
                </a:r>
              </a:p>
              <a:p>
                <a:r>
                  <a:rPr lang="en-US" dirty="0"/>
                  <a:t>E.g., the effect of a school’s rank on student incomes</a:t>
                </a:r>
              </a:p>
              <a:p>
                <a:r>
                  <a:rPr lang="en-US" dirty="0"/>
                  <a:t>We could run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rank is not </a:t>
                </a:r>
                <a:r>
                  <a:rPr lang="en-US" i="1" dirty="0"/>
                  <a:t>really </a:t>
                </a:r>
                <a:r>
                  <a:rPr lang="en-US" dirty="0"/>
                  <a:t>a quantitative variable, so this may give inaccurate info</a:t>
                </a:r>
              </a:p>
              <a:p>
                <a:r>
                  <a:rPr lang="en-US" dirty="0"/>
                  <a:t>Instead, we treat the rank as a qualitative variable;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appropriate reference group.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C275A-E1C8-9EEA-F6CB-8EE996EDD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6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32CA-3400-28BD-CB56-BFF1E245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Dummies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EFB70-AF06-7796-E161-D09E062EA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Interactions among dummies</a:t>
                </a:r>
              </a:p>
              <a:p>
                <a:pPr lvl="1"/>
                <a:r>
                  <a:rPr lang="en-US" dirty="0"/>
                  <a:t>We might want to know how sex and race interact for wages</a:t>
                </a:r>
              </a:p>
              <a:p>
                <a:pPr lvl="1"/>
                <a:r>
                  <a:rPr lang="en-US" dirty="0"/>
                  <a:t>The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Lets being both black and female have a different effect than the sum of the sex and race effects.</a:t>
                </a:r>
              </a:p>
              <a:p>
                <a:r>
                  <a:rPr lang="en-US" dirty="0"/>
                  <a:t>Allowing for different slopes</a:t>
                </a:r>
              </a:p>
              <a:p>
                <a:pPr lvl="1"/>
                <a:r>
                  <a:rPr lang="en-US" dirty="0"/>
                  <a:t>Perhaps the </a:t>
                </a:r>
                <a:r>
                  <a:rPr lang="en-US" i="1" dirty="0"/>
                  <a:t>effect of education </a:t>
                </a:r>
                <a:r>
                  <a:rPr lang="en-US" dirty="0"/>
                  <a:t>is different for different groups</a:t>
                </a:r>
              </a:p>
              <a:p>
                <a:pPr lvl="1"/>
                <a:r>
                  <a:rPr lang="en-US" dirty="0"/>
                  <a:t>The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𝑓𝑒𝑚𝑎𝑙𝑒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Lets the </a:t>
                </a:r>
                <a:r>
                  <a:rPr lang="en-US" i="1" dirty="0"/>
                  <a:t>slope </a:t>
                </a:r>
                <a:r>
                  <a:rPr lang="en-US" dirty="0"/>
                  <a:t>also vary with sex!</a:t>
                </a:r>
              </a:p>
              <a:p>
                <a:r>
                  <a:rPr lang="en-US" dirty="0"/>
                  <a:t>Differences in regression functions across groups</a:t>
                </a:r>
              </a:p>
              <a:p>
                <a:pPr lvl="1"/>
                <a:r>
                  <a:rPr lang="en-US" dirty="0"/>
                  <a:t>In the previous example, we can test whether males and females have different regression equations with an </a:t>
                </a:r>
                <a:r>
                  <a:rPr lang="en-US" b="1" dirty="0"/>
                  <a:t>F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f-test is called the </a:t>
                </a:r>
                <a:r>
                  <a:rPr lang="en-US" b="1" dirty="0"/>
                  <a:t>Chow test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EFB70-AF06-7796-E161-D09E062EA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5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89F9-090E-EB88-D9C1-C8A265C0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3741E-36D8-B078-0129-D34DA826D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times in econometric problems we have a binary </a:t>
                </a:r>
                <a:r>
                  <a:rPr lang="en-US" i="1" dirty="0"/>
                  <a:t>dependent </a:t>
                </a:r>
                <a:r>
                  <a:rPr lang="en-US" dirty="0"/>
                  <a:t>variable</a:t>
                </a:r>
              </a:p>
              <a:p>
                <a:r>
                  <a:rPr lang="en-US" dirty="0"/>
                  <a:t>Example: we want to predict whether or not a person attends college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𝑐𝑜𝑙𝑙𝑒𝑔𝑒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𝑐𝑜𝑙𝑙𝑒𝑔𝑒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this regression equation, we have the interpretation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the </a:t>
                </a:r>
                <a:r>
                  <a:rPr lang="en-US" b="1" dirty="0"/>
                  <a:t>Linear Probability Model (LPM):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Violates homoskedasticity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)) , </m:t>
                    </m:r>
                  </m:oMath>
                </a14:m>
                <a:r>
                  <a:rPr lang="en-US" dirty="0"/>
                  <a:t>but OLS may still be fine approximation with adjustments</a:t>
                </a:r>
              </a:p>
              <a:p>
                <a:r>
                  <a:rPr lang="en-US" dirty="0"/>
                  <a:t>But there is another big problem…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3741E-36D8-B078-0129-D34DA826D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8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1EBA-4151-087D-F004-F66F6288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Probability Model 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0ADBC-71FC-8390-E6E1-907D4C814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LPM predicts nonsensical values outside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 boundaries</a:t>
                </a:r>
              </a:p>
              <a:p>
                <a:r>
                  <a:rPr lang="en-US" dirty="0"/>
                  <a:t>We can transform our equation to take care of this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Logit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/(1+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b="1" dirty="0" err="1"/>
                  <a:t>Probit</a:t>
                </a:r>
                <a:r>
                  <a:rPr lang="en-US" b="1" dirty="0"/>
                  <a:t>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standard normal density</a:t>
                </a:r>
              </a:p>
              <a:p>
                <a:r>
                  <a:rPr lang="en-US" dirty="0"/>
                  <a:t>We can’t use OLS for this, must use Maximum Likelihood Estimation (MLE)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Tobit model </a:t>
                </a:r>
                <a:r>
                  <a:rPr lang="en-US" dirty="0"/>
                  <a:t>solves a similar problem, when many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hit its lower bound</a:t>
                </a:r>
              </a:p>
              <a:p>
                <a:r>
                  <a:rPr lang="en-US" dirty="0"/>
                  <a:t>More information in chapter 17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0ADBC-71FC-8390-E6E1-907D4C814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3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204-4559-4577-57CE-62540AC9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49F6D-B406-6D81-8CB3-057C8C93C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dependent variable might not just be 0 or 1, it might be 0, 1, 2, 3, or 4. </a:t>
                </a:r>
              </a:p>
              <a:p>
                <a:r>
                  <a:rPr lang="en-US" dirty="0"/>
                  <a:t>We can still interpret the regression in the following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OLS doesn’t yield perfect interpretation of partial effects, but is a good approximation of averages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49F6D-B406-6D81-8CB3-057C8C93C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05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861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Econometrics: Lecture 7</vt:lpstr>
      <vt:lpstr>Qualitative Information</vt:lpstr>
      <vt:lpstr>Regression with a Single Dummy Variable</vt:lpstr>
      <vt:lpstr>Dummy Variables for Multiple Categories</vt:lpstr>
      <vt:lpstr>Ordinal Information</vt:lpstr>
      <vt:lpstr>Interactions with Dummies</vt:lpstr>
      <vt:lpstr>Binary Dependent Variables</vt:lpstr>
      <vt:lpstr>Linear Probability Model Techniques</vt:lpstr>
      <vt:lpstr>Discrete Dependent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7</dc:title>
  <dc:creator>Matthew Wilson</dc:creator>
  <cp:lastModifiedBy>Matthew Wilson</cp:lastModifiedBy>
  <cp:revision>2</cp:revision>
  <dcterms:created xsi:type="dcterms:W3CDTF">2023-02-17T04:47:15Z</dcterms:created>
  <dcterms:modified xsi:type="dcterms:W3CDTF">2023-02-24T03:43:02Z</dcterms:modified>
</cp:coreProperties>
</file>