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D6DF7-D208-3CCC-3426-31AE40C4B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7415B-9067-3AA0-6539-4BDA9F619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F7865-55BC-0F01-DF31-C36A98552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8BC4-54ED-4CF8-B1E5-A0316033041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2B196-D7F2-F786-ECFA-1B7DBD7B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1AD63-DB48-70FD-9898-94194C7AC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62F9-E006-4B5B-B3F4-5BA5FB348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19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F13D-D4DC-CB83-6F01-D025D7CB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A0FF6-3512-9B73-C173-E54F4DB9F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243D3-A397-A20B-9388-6CE1B5795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8BC4-54ED-4CF8-B1E5-A0316033041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96733-D4B1-64D2-87C8-FD5FDAC1B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7544D-D220-8FFE-66C6-DF4820A6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62F9-E006-4B5B-B3F4-5BA5FB348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3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6512BD-E94A-7750-1221-F41BFDF98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E3750-E3C1-79FB-6339-076BBC91C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E94B6-5E0A-2C4F-5777-F2954304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8BC4-54ED-4CF8-B1E5-A0316033041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1F17A-093C-5F70-B75B-CB99D09E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AC8F0-0D49-69E3-C6F3-3F0CF468D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62F9-E006-4B5B-B3F4-5BA5FB348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3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28A3-59A9-1CF0-B2B6-3164D9099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BA2DF-EE9B-5C86-E018-C35A6D816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7D7F1-89D4-F85F-364E-2F25714E0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8BC4-54ED-4CF8-B1E5-A0316033041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40B7E-016A-2A82-30DA-7A148C30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1736C-6C3A-E96C-8A58-68D76AC5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62F9-E006-4B5B-B3F4-5BA5FB348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BC869-F5B4-7F93-BFE5-91D36CAB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1595D-C4A6-4B83-90E1-BFEDCA514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0B640-29EB-4635-7821-44AA5A23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8BC4-54ED-4CF8-B1E5-A0316033041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677C0-B46F-0572-0180-910A27EF5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5D452-2395-FC1E-2DFA-660CB619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62F9-E006-4B5B-B3F4-5BA5FB348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9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4ACBD-E5A1-726F-0978-450C6D192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3340E-DE2C-63E1-3CF5-CCC40874A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AF778-3634-B3FE-CEF8-4B482073E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ED149-F5D2-0B11-E5F7-214511A1F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8BC4-54ED-4CF8-B1E5-A0316033041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89A88-2625-3F9C-D2A3-CD388432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4CEA8-6F42-0C5A-A355-0297E7B3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62F9-E006-4B5B-B3F4-5BA5FB348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6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14939-916F-6BEA-3B12-AAB5B9213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0BC55-5C7F-B1AF-C046-09DFEABE6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C7E88-A65A-E36A-1F6A-34521BED7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96EFE-6CCD-66AA-A8AE-DF7BF3F15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4B0539-2242-F428-3AC2-5DB9C523E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CF14BA-A604-5417-3ABE-0C217EFB3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8BC4-54ED-4CF8-B1E5-A0316033041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C898E-BC24-01A5-3C8F-04053E8D4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02F96D-7E2D-32B7-B269-0F233AD6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62F9-E006-4B5B-B3F4-5BA5FB348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3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A5BE4-CAE1-D67C-31A1-3A7A89EE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354CEB-5376-EA5A-9572-ED641DEF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8BC4-54ED-4CF8-B1E5-A0316033041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D45CF-4F44-3804-8BCB-AB897B9C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CB6BF-6C2B-EF0C-6343-E015A24EC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62F9-E006-4B5B-B3F4-5BA5FB348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1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43E62F-3D24-61F0-0EFF-21E1AA98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8BC4-54ED-4CF8-B1E5-A0316033041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288C8B-543F-8A49-E98E-77811730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72E23-6A78-6FAD-1BA8-676ECC9D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62F9-E006-4B5B-B3F4-5BA5FB348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7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CDB6-99E4-14ED-9465-3279C71C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55EA1-CD6E-3A7E-B57D-D8F969BFF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25DAC-9BB0-6B06-9C20-0581CC7D3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70ABE-623A-FD89-5E50-7302BA0D5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8BC4-54ED-4CF8-B1E5-A0316033041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AE2EC-6AFC-D714-DD72-13FF2652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6760E-3940-21EB-FD82-D9948CD1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62F9-E006-4B5B-B3F4-5BA5FB348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8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C3CA-29D2-0AD2-C7B9-587CC7DF1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D5E1BD-4A5E-8226-DC40-6C7562946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38DD9-C227-A07C-D6A1-402BCC077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B5677-0FAC-8EA0-9D7D-73A849816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8BC4-54ED-4CF8-B1E5-A0316033041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39A7C-E8FE-586D-A47A-372C71E41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50AA7-F9B4-4F88-3F17-D73A9368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62F9-E006-4B5B-B3F4-5BA5FB348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21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A035B4-D2B7-DCB7-2D38-F929D4ED0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80B42-963D-9DF2-BC3A-CE447FAED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1879C-A720-3D8B-F666-FB20E9A09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D8BC4-54ED-4CF8-B1E5-A0316033041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16312-EED4-2959-147F-BE3E5FCDF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6B6AC-3CE9-6FAA-27DC-83982949A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062F9-E006-4B5B-B3F4-5BA5FB348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87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51A3F-14E0-FC72-BC86-50B5F5561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Econometrics: Lecture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89F81-4237-8025-5703-17C9F6213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Heteroskedasticity</a:t>
            </a:r>
          </a:p>
          <a:p>
            <a:r>
              <a:rPr lang="en-US" dirty="0"/>
              <a:t>March 28, 2023</a:t>
            </a:r>
          </a:p>
        </p:txBody>
      </p:sp>
    </p:spTree>
    <p:extLst>
      <p:ext uri="{BB962C8B-B14F-4D97-AF65-F5344CB8AC3E}">
        <p14:creationId xmlns:p14="http://schemas.microsoft.com/office/powerpoint/2010/main" val="378595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0B01-9A78-CE72-1846-7F5645F0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ADD6BD-DD2D-8197-6010-A8D8FC2409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 far, we have assumed </a:t>
                </a:r>
                <a:r>
                  <a:rPr lang="en-US" b="1" dirty="0"/>
                  <a:t>homoskedasticity: </a:t>
                </a:r>
                <a:r>
                  <a:rPr lang="en-US" dirty="0"/>
                  <a:t>distribution of errors the same for all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This is a big assumption, and rarely ever true in the data</a:t>
                </a:r>
              </a:p>
              <a:p>
                <a:r>
                  <a:rPr lang="en-US" dirty="0"/>
                  <a:t>If this assumption fails, we have </a:t>
                </a:r>
                <a:r>
                  <a:rPr lang="en-US" b="1" dirty="0"/>
                  <a:t>heteroskedasticity</a:t>
                </a:r>
                <a:endParaRPr lang="en-US" dirty="0"/>
              </a:p>
              <a:p>
                <a:r>
                  <a:rPr lang="en-US" dirty="0"/>
                  <a:t>Heteroskedasticity will cause our estimates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and therefore our standard errors, to be biased</a:t>
                </a:r>
              </a:p>
              <a:p>
                <a:pPr lvl="1"/>
                <a:r>
                  <a:rPr lang="en-US" dirty="0"/>
                  <a:t>This will upset our hypothesis testing: t-stats no longer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distributions</a:t>
                </a:r>
              </a:p>
              <a:p>
                <a:r>
                  <a:rPr lang="en-US" dirty="0"/>
                  <a:t>OLS no longer BLUE under heteroskedasticity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ADD6BD-DD2D-8197-6010-A8D8FC2409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8958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C6B5-97B7-46A9-2E6D-892BEF10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Heteroskedasticity-Robust Inference with OLS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83EF0F-801A-F670-B8A4-D5CDA1370D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If we don’t know the shape of our heteroskedasticity, we have </a:t>
                </a:r>
                <a:r>
                  <a:rPr lang="en-US" b="1" dirty="0"/>
                  <a:t>heteroskedasticity of unknown form</a:t>
                </a:r>
              </a:p>
              <a:p>
                <a:r>
                  <a:rPr lang="en-US" dirty="0"/>
                  <a:t>This is the usual case in applied econometrics</a:t>
                </a:r>
              </a:p>
              <a:p>
                <a:r>
                  <a:rPr lang="en-US" dirty="0"/>
                  <a:t>For inference in this case, we can compute </a:t>
                </a:r>
                <a:r>
                  <a:rPr lang="en-US" b="1" dirty="0"/>
                  <a:t>heteroskedasticity-robust standard errors</a:t>
                </a:r>
              </a:p>
              <a:p>
                <a:pPr lvl="1"/>
                <a:r>
                  <a:rPr lang="en-US" dirty="0"/>
                  <a:t>If each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has its own error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/>
                  <a:t> (in the simple regression case)</a:t>
                </a:r>
              </a:p>
              <a:p>
                <a:pPr lvl="1"/>
                <a:r>
                  <a:rPr lang="en-US" dirty="0"/>
                  <a:t>Estimate this in the multiple regression case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are the residuals and SSR for a regression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on other covariates, multivariate equivalent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̅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Take square roots for standard errors</a:t>
                </a:r>
              </a:p>
              <a:p>
                <a:r>
                  <a:rPr lang="en-US" dirty="0"/>
                  <a:t>Use these standard errors for heteroskedasticity-robust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𝐿𝑀</m:t>
                    </m:r>
                  </m:oMath>
                </a14:m>
                <a:r>
                  <a:rPr lang="en-US" dirty="0"/>
                  <a:t> tests</a:t>
                </a:r>
              </a:p>
              <a:p>
                <a:r>
                  <a:rPr lang="en-US" dirty="0"/>
                  <a:t>The robust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statistic is </a:t>
                </a:r>
                <a:r>
                  <a:rPr lang="en-US" i="1" dirty="0"/>
                  <a:t>asymptotically t-distributed! </a:t>
                </a:r>
                <a:r>
                  <a:rPr lang="en-US" dirty="0"/>
                  <a:t>Valid whether or not heteroskedasticity exists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83EF0F-801A-F670-B8A4-D5CDA1370D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12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613C-06C3-8BC4-63CF-47AFB085A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Heteroskedasticity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F09301-FCBA-BC7A-E5BB-32E5C84B7C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Why do we care about heteroskedasticity if the robust </a:t>
                </a:r>
                <a:r>
                  <a:rPr lang="en-US" dirty="0" err="1"/>
                  <a:t>s.e.s</a:t>
                </a:r>
                <a:r>
                  <a:rPr lang="en-US" dirty="0"/>
                  <a:t> are always valid?</a:t>
                </a:r>
              </a:p>
              <a:p>
                <a:r>
                  <a:rPr lang="en-US" dirty="0"/>
                  <a:t>If we know the form, we can do a better estimator than OLS!</a:t>
                </a:r>
              </a:p>
              <a:p>
                <a:r>
                  <a:rPr lang="en-US" dirty="0"/>
                  <a:t>Homoskedasticity: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does not depend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Implication: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then homoskedasticity implies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Therefore we can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!</a:t>
                </a:r>
              </a:p>
              <a:p>
                <a:r>
                  <a:rPr lang="en-US" dirty="0"/>
                  <a:t>Regress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on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and LM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Breusch-Pagan (BP) Test</a:t>
                </a:r>
              </a:p>
              <a:p>
                <a:r>
                  <a:rPr lang="en-US" dirty="0"/>
                  <a:t>Regress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</a:t>
                </a:r>
                <a:r>
                  <a:rPr lang="en-US" i="1" dirty="0"/>
                  <a:t>with interactions, </a:t>
                </a:r>
                <a:r>
                  <a:rPr lang="en-US" dirty="0"/>
                  <a:t>and LM test: </a:t>
                </a:r>
                <a:r>
                  <a:rPr lang="en-US" b="1" dirty="0"/>
                  <a:t>White Test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F09301-FCBA-BC7A-E5BB-32E5C84B7C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09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777D4-499D-DE5E-D264-B207CAB7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Heteroskedasticity is Known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4385E-33A6-899A-6F65-5F09D4123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know the form of the heteroskedasticity, we can do better than OLS (recall, no longer BLUE)</a:t>
            </a:r>
          </a:p>
          <a:p>
            <a:r>
              <a:rPr lang="en-US" dirty="0"/>
              <a:t>We can use </a:t>
            </a:r>
            <a:r>
              <a:rPr lang="en-US" b="1" dirty="0"/>
              <a:t>weighted least squares </a:t>
            </a:r>
            <a:r>
              <a:rPr lang="en-US" dirty="0"/>
              <a:t>(WLS) estimation, which will be more efficient than OLS</a:t>
            </a:r>
          </a:p>
          <a:p>
            <a:r>
              <a:rPr lang="en-US" dirty="0"/>
              <a:t>WLS minimizes the </a:t>
            </a:r>
            <a:r>
              <a:rPr lang="en-US" i="1" dirty="0"/>
              <a:t>weighted </a:t>
            </a:r>
            <a:r>
              <a:rPr lang="en-US" dirty="0"/>
              <a:t>sum of squared residuals, less weight on high variance observations</a:t>
            </a:r>
          </a:p>
          <a:p>
            <a:r>
              <a:rPr lang="en-US" dirty="0"/>
              <a:t>Two main functional forms we’ll examine:</a:t>
            </a:r>
          </a:p>
          <a:p>
            <a:pPr lvl="1"/>
            <a:r>
              <a:rPr lang="en-US" dirty="0"/>
              <a:t>Heteroskedasticity known up to a multiplicative constant</a:t>
            </a:r>
          </a:p>
          <a:p>
            <a:pPr lvl="1"/>
            <a:r>
              <a:rPr lang="en-US" dirty="0"/>
              <a:t>Heteroskedasticity must be estimated</a:t>
            </a:r>
          </a:p>
        </p:txBody>
      </p:sp>
    </p:spTree>
    <p:extLst>
      <p:ext uri="{BB962C8B-B14F-4D97-AF65-F5344CB8AC3E}">
        <p14:creationId xmlns:p14="http://schemas.microsoft.com/office/powerpoint/2010/main" val="320074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7B10E-62CB-A93D-3B32-6BDE09C8B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Heteroskedasticity: Multiplicative Constant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6A504A-C682-27CF-9054-305ADBA6C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function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for simplicity</a:t>
                </a:r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rad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divide both sides of regression by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dirty="0"/>
                  <a:t> and get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is a regression equation that satisfies our assumptions. The estimated coefficients for this regression minimize the sum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−…−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6A504A-C682-27CF-9054-305ADBA6C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67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3715B-1760-C7B6-E2BE-74B413D4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Estimated Heteroskedasticity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48E69D-2C27-454D-C390-04C34F4046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Many times, we don’t know the exact form of the heteroskedasticity</a:t>
                </a:r>
              </a:p>
              <a:p>
                <a:r>
                  <a:rPr lang="en-US" dirty="0"/>
                  <a:t>We can use data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and get 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the GLS transformation yields the </a:t>
                </a:r>
                <a:r>
                  <a:rPr lang="en-US" b="1" dirty="0"/>
                  <a:t>feasible GLS (FGLS) estimator</a:t>
                </a:r>
              </a:p>
              <a:p>
                <a:r>
                  <a:rPr lang="en-US" dirty="0"/>
                  <a:t>Model variance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Then run regression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. Obtain fitted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then get our 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Use these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 weights in our WLS regression</a:t>
                </a:r>
              </a:p>
              <a:p>
                <a:r>
                  <a:rPr lang="en-US" dirty="0"/>
                  <a:t>FGLS not unbiased, but consistent and asymptotically more efficient than OLS </a:t>
                </a:r>
              </a:p>
              <a:p>
                <a:r>
                  <a:rPr lang="en-US" dirty="0"/>
                  <a:t>Careful with F-statistics: must use same weights for both!</a:t>
                </a:r>
              </a:p>
              <a:p>
                <a:r>
                  <a:rPr lang="en-US" dirty="0"/>
                  <a:t>If heteroskedasticity function is </a:t>
                </a:r>
                <a:r>
                  <a:rPr lang="en-US" dirty="0" err="1"/>
                  <a:t>misspecified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Standard errors and inference are invalid</a:t>
                </a:r>
              </a:p>
              <a:p>
                <a:pPr lvl="1"/>
                <a:r>
                  <a:rPr lang="en-US" dirty="0"/>
                  <a:t>WLS not necessarily more efficient than OLS, but still might be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48E69D-2C27-454D-C390-04C34F4046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72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ED77-45FB-9CB5-A868-38D74CE3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Linear Probability Model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2E2C42-DFEF-841D-731F-0B10B1591E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that the linear probability model MUST have heteroskedasticity</a:t>
                </a:r>
              </a:p>
              <a:p>
                <a:r>
                  <a:rPr lang="en-US" dirty="0"/>
                  <a:t>Simple solution: OLS with robust standard errors</a:t>
                </a:r>
              </a:p>
              <a:p>
                <a:r>
                  <a:rPr lang="en-US" dirty="0"/>
                  <a:t>This would yield a simple estimate for error variances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But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outside the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interval, this will not work</a:t>
                </a:r>
              </a:p>
              <a:p>
                <a:pPr lvl="1"/>
                <a:r>
                  <a:rPr lang="en-US" dirty="0"/>
                  <a:t>If this is true, easiest to just do robust standard errors</a:t>
                </a:r>
              </a:p>
              <a:p>
                <a:pPr lvl="1"/>
                <a:r>
                  <a:rPr lang="en-US" dirty="0"/>
                  <a:t>Remember, logit and probit always </a:t>
                </a:r>
                <a:r>
                  <a:rPr lang="en-US"/>
                  <a:t>an option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2E2C42-DFEF-841D-731F-0B10B1591E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9068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9832</TotalTime>
  <Words>693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Econometrics: Lecture 8</vt:lpstr>
      <vt:lpstr>Motivation</vt:lpstr>
      <vt:lpstr>Heteroskedasticity-Robust Inference with OLS</vt:lpstr>
      <vt:lpstr>Testing for Heteroskedasticity</vt:lpstr>
      <vt:lpstr>When Heteroskedasticity is Known</vt:lpstr>
      <vt:lpstr>Heteroskedasticity: Multiplicative Constant</vt:lpstr>
      <vt:lpstr>Estimated Heteroskedasticity Function</vt:lpstr>
      <vt:lpstr>The Linear Probability Model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Econometrics: Lecture 8</dc:title>
  <dc:creator>Matthew Wilson</dc:creator>
  <cp:lastModifiedBy>Matthew Wilson</cp:lastModifiedBy>
  <cp:revision>1</cp:revision>
  <dcterms:created xsi:type="dcterms:W3CDTF">2023-03-22T00:41:11Z</dcterms:created>
  <dcterms:modified xsi:type="dcterms:W3CDTF">2023-03-28T20:33:49Z</dcterms:modified>
</cp:coreProperties>
</file>